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53"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215D51D-DEDE-4E01-849D-DC9110DB5D2F}" type="datetimeFigureOut">
              <a:rPr lang="en-US" smtClean="0"/>
              <a:pPr/>
              <a:t>12/23/2013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8B5649C9-71F4-4BBB-ABDA-34A42E427AC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5649C9-71F4-4BBB-ABDA-34A42E427AC1}"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5649C9-71F4-4BBB-ABDA-34A42E427AC1}"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5649C9-71F4-4BBB-ABDA-34A42E427AC1}"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8B5649C9-71F4-4BBB-ABDA-34A42E427A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8B5649C9-71F4-4BBB-ABDA-34A42E427AC1}"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8B5649C9-71F4-4BBB-ABDA-34A42E427AC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215D51D-DEDE-4E01-849D-DC9110DB5D2F}" type="datetimeFigureOut">
              <a:rPr lang="en-US" smtClean="0"/>
              <a:pPr/>
              <a:t>12/23/2013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8B5649C9-71F4-4BBB-ABDA-34A42E427AC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215D51D-DEDE-4E01-849D-DC9110DB5D2F}" type="datetimeFigureOut">
              <a:rPr lang="en-US" smtClean="0"/>
              <a:pPr/>
              <a:t>12/23/2013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8B5649C9-71F4-4BBB-ABDA-34A42E427AC1}"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5649C9-71F4-4BBB-ABDA-34A42E427AC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215D51D-DEDE-4E01-849D-DC9110DB5D2F}" type="datetimeFigureOut">
              <a:rPr lang="en-US" smtClean="0"/>
              <a:pPr/>
              <a:t>12/23/2013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8B5649C9-71F4-4BBB-ABDA-34A42E427AC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215D51D-DEDE-4E01-849D-DC9110DB5D2F}" type="datetimeFigureOut">
              <a:rPr lang="en-US" smtClean="0"/>
              <a:pPr/>
              <a:t>12/23/2013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8B5649C9-71F4-4BBB-ABDA-34A42E427AC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Role of linguistics in literary interpretation</a:t>
            </a:r>
            <a:endParaRPr lang="en-US" dirty="0"/>
          </a:p>
        </p:txBody>
      </p:sp>
      <p:sp>
        <p:nvSpPr>
          <p:cNvPr id="3" name="Subtitle 2"/>
          <p:cNvSpPr>
            <a:spLocks noGrp="1"/>
          </p:cNvSpPr>
          <p:nvPr>
            <p:ph type="subTitle" idx="1"/>
          </p:nvPr>
        </p:nvSpPr>
        <p:spPr/>
        <p:txBody>
          <a:bodyPr/>
          <a:lstStyle/>
          <a:p>
            <a:r>
              <a:rPr lang="en-US" dirty="0" smtClean="0"/>
              <a:t>Lecture # 22</a:t>
            </a:r>
            <a:endParaRPr lang="en-US" dirty="0"/>
          </a:p>
        </p:txBody>
      </p:sp>
    </p:spTree>
    <p:extLst>
      <p:ext uri="{BB962C8B-B14F-4D97-AF65-F5344CB8AC3E}">
        <p14:creationId xmlns:p14="http://schemas.microsoft.com/office/powerpoint/2010/main" xmlns="" val="3062535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 Style as a set of individual or collected</a:t>
            </a:r>
          </a:p>
          <a:p>
            <a:pPr marL="0" indent="0">
              <a:buNone/>
            </a:pPr>
            <a:r>
              <a:rPr lang="en-US" dirty="0" smtClean="0"/>
              <a:t>      characteristics</a:t>
            </a:r>
          </a:p>
          <a:p>
            <a:pPr marL="0" indent="0">
              <a:buNone/>
            </a:pPr>
            <a:r>
              <a:rPr lang="en-US" dirty="0" smtClean="0"/>
              <a:t>      Almost all writers have their individual</a:t>
            </a:r>
          </a:p>
          <a:p>
            <a:pPr marL="0" indent="0">
              <a:buNone/>
            </a:pPr>
            <a:r>
              <a:rPr lang="en-US" dirty="0" smtClean="0"/>
              <a:t>      individuality</a:t>
            </a:r>
          </a:p>
          <a:p>
            <a:r>
              <a:rPr lang="en-US" dirty="0" smtClean="0"/>
              <a:t> Style as deviation from a norm</a:t>
            </a:r>
          </a:p>
          <a:p>
            <a:pPr marL="0" indent="0">
              <a:buNone/>
            </a:pPr>
            <a:r>
              <a:rPr lang="en-US" dirty="0" smtClean="0"/>
              <a:t>      It becomes evident that it is difficult to</a:t>
            </a:r>
          </a:p>
          <a:p>
            <a:pPr marL="0" indent="0">
              <a:buNone/>
            </a:pPr>
            <a:r>
              <a:rPr lang="en-US" dirty="0" smtClean="0"/>
              <a:t>      separate style from context.</a:t>
            </a:r>
          </a:p>
          <a:p>
            <a:pPr marL="0" indent="0">
              <a:buNone/>
            </a:pPr>
            <a:r>
              <a:rPr lang="en-US" dirty="0" smtClean="0"/>
              <a:t>      No way to know what an accepted norm is</a:t>
            </a:r>
          </a:p>
          <a:p>
            <a:pPr marL="0" indent="0">
              <a:buNone/>
            </a:pPr>
            <a:endParaRPr lang="en-US" dirty="0" smtClean="0"/>
          </a:p>
          <a:p>
            <a:pPr marL="0" indent="0">
              <a:buNone/>
            </a:pPr>
            <a:endParaRPr lang="en-US" dirty="0"/>
          </a:p>
        </p:txBody>
      </p:sp>
      <p:sp>
        <p:nvSpPr>
          <p:cNvPr id="2" name="Title 1"/>
          <p:cNvSpPr>
            <a:spLocks noGrp="1"/>
          </p:cNvSpPr>
          <p:nvPr>
            <p:ph type="title"/>
          </p:nvPr>
        </p:nvSpPr>
        <p:spPr/>
        <p:txBody>
          <a:bodyPr/>
          <a:lstStyle/>
          <a:p>
            <a:r>
              <a:rPr lang="en-US" dirty="0" smtClean="0"/>
              <a:t>Review of lecture 21</a:t>
            </a:r>
            <a:endParaRPr lang="en-US" dirty="0"/>
          </a:p>
        </p:txBody>
      </p:sp>
    </p:spTree>
    <p:extLst>
      <p:ext uri="{BB962C8B-B14F-4D97-AF65-F5344CB8AC3E}">
        <p14:creationId xmlns:p14="http://schemas.microsoft.com/office/powerpoint/2010/main" xmlns="" val="4195727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 Style as set of those relations among linguistic</a:t>
            </a:r>
          </a:p>
          <a:p>
            <a:pPr marL="0" indent="0">
              <a:buNone/>
            </a:pPr>
            <a:r>
              <a:rPr lang="en-US" dirty="0" smtClean="0"/>
              <a:t>   entities that are stable in terms of </a:t>
            </a:r>
            <a:r>
              <a:rPr lang="en-US" dirty="0" smtClean="0"/>
              <a:t>wider</a:t>
            </a:r>
          </a:p>
          <a:p>
            <a:pPr marL="0" indent="0">
              <a:buNone/>
            </a:pPr>
            <a:r>
              <a:rPr lang="en-US" dirty="0" smtClean="0"/>
              <a:t> </a:t>
            </a:r>
            <a:r>
              <a:rPr lang="en-US" dirty="0" smtClean="0"/>
              <a:t> </a:t>
            </a:r>
            <a:r>
              <a:rPr lang="en-US" dirty="0" smtClean="0"/>
              <a:t> spans </a:t>
            </a:r>
            <a:r>
              <a:rPr lang="en-US" dirty="0" smtClean="0"/>
              <a:t>of text than the sentence.</a:t>
            </a:r>
          </a:p>
          <a:p>
            <a:r>
              <a:rPr lang="en-US" dirty="0" smtClean="0"/>
              <a:t>Even a single sentence possesses style and one cannot write a single sentence without style.</a:t>
            </a:r>
          </a:p>
          <a:p>
            <a:r>
              <a:rPr lang="en-US" dirty="0" smtClean="0"/>
              <a:t>Concept of spans not so much stylistic as grammatical </a:t>
            </a:r>
          </a:p>
          <a:p>
            <a:pPr marL="0" indent="0">
              <a:buNone/>
            </a:pPr>
            <a:endParaRPr lang="en-US" dirty="0" smtClean="0"/>
          </a:p>
          <a:p>
            <a:endParaRPr lang="en-US" dirty="0"/>
          </a:p>
        </p:txBody>
      </p:sp>
      <p:sp>
        <p:nvSpPr>
          <p:cNvPr id="2" name="Title 1"/>
          <p:cNvSpPr>
            <a:spLocks noGrp="1"/>
          </p:cNvSpPr>
          <p:nvPr>
            <p:ph type="title"/>
          </p:nvPr>
        </p:nvSpPr>
        <p:spPr/>
        <p:txBody>
          <a:bodyPr/>
          <a:lstStyle/>
          <a:p>
            <a:r>
              <a:rPr lang="en-US" dirty="0" smtClean="0"/>
              <a:t>Review of lecture 21</a:t>
            </a:r>
            <a:endParaRPr lang="en-US" dirty="0"/>
          </a:p>
        </p:txBody>
      </p:sp>
    </p:spTree>
    <p:extLst>
      <p:ext uri="{BB962C8B-B14F-4D97-AF65-F5344CB8AC3E}">
        <p14:creationId xmlns:p14="http://schemas.microsoft.com/office/powerpoint/2010/main" xmlns="" val="2431307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Style is the aggregate of frequencies because it is the result of more than one linguistic item. </a:t>
            </a:r>
          </a:p>
          <a:p>
            <a:r>
              <a:rPr lang="en-US" dirty="0" smtClean="0"/>
              <a:t>Any satisfactory stylistic analysis would be a combination of all the six approaches:</a:t>
            </a:r>
          </a:p>
          <a:p>
            <a:r>
              <a:rPr lang="en-US" dirty="0" smtClean="0"/>
              <a:t>All stylistic analysis is ultimately based on the matching of a text against a contextually related norm.</a:t>
            </a:r>
          </a:p>
          <a:p>
            <a:endParaRPr lang="en-US" dirty="0" smtClean="0"/>
          </a:p>
          <a:p>
            <a:pPr marL="0" indent="0">
              <a:buNone/>
            </a:pPr>
            <a:r>
              <a:rPr lang="en-US" dirty="0" smtClean="0"/>
              <a:t> </a:t>
            </a:r>
          </a:p>
          <a:p>
            <a:endParaRPr lang="en-US" dirty="0" smtClean="0"/>
          </a:p>
          <a:p>
            <a:endParaRPr lang="en-US" dirty="0"/>
          </a:p>
        </p:txBody>
      </p:sp>
      <p:sp>
        <p:nvSpPr>
          <p:cNvPr id="2" name="Title 1"/>
          <p:cNvSpPr>
            <a:spLocks noGrp="1"/>
          </p:cNvSpPr>
          <p:nvPr>
            <p:ph type="title"/>
          </p:nvPr>
        </p:nvSpPr>
        <p:spPr/>
        <p:txBody>
          <a:bodyPr/>
          <a:lstStyle/>
          <a:p>
            <a:r>
              <a:rPr lang="en-US" dirty="0" smtClean="0"/>
              <a:t>Review of lecture 21</a:t>
            </a:r>
            <a:endParaRPr lang="en-US" dirty="0"/>
          </a:p>
        </p:txBody>
      </p:sp>
    </p:spTree>
    <p:extLst>
      <p:ext uri="{BB962C8B-B14F-4D97-AF65-F5344CB8AC3E}">
        <p14:creationId xmlns:p14="http://schemas.microsoft.com/office/powerpoint/2010/main" xmlns="" val="1254490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Linguistics today offers to the students of style tools of considerable precision for certain purposes.</a:t>
            </a:r>
          </a:p>
          <a:p>
            <a:r>
              <a:rPr lang="en-US" dirty="0" smtClean="0"/>
              <a:t>Linguistics does not provide just theories &amp; techniques.</a:t>
            </a:r>
          </a:p>
          <a:p>
            <a:r>
              <a:rPr lang="en-US" dirty="0" smtClean="0"/>
              <a:t>It leads to the development and critical maintenance of a sensitive attitude to language.</a:t>
            </a:r>
          </a:p>
          <a:p>
            <a:endParaRPr lang="en-US" dirty="0"/>
          </a:p>
        </p:txBody>
      </p:sp>
      <p:sp>
        <p:nvSpPr>
          <p:cNvPr id="2" name="Title 1"/>
          <p:cNvSpPr>
            <a:spLocks noGrp="1"/>
          </p:cNvSpPr>
          <p:nvPr>
            <p:ph type="title"/>
          </p:nvPr>
        </p:nvSpPr>
        <p:spPr/>
        <p:txBody>
          <a:bodyPr>
            <a:normAutofit fontScale="90000"/>
          </a:bodyPr>
          <a:lstStyle/>
          <a:p>
            <a:r>
              <a:rPr lang="en-US" dirty="0" smtClean="0"/>
              <a:t>Role of linguistics in literary interpretation</a:t>
            </a:r>
            <a:endParaRPr lang="en-US" dirty="0"/>
          </a:p>
        </p:txBody>
      </p:sp>
    </p:spTree>
    <p:extLst>
      <p:ext uri="{BB962C8B-B14F-4D97-AF65-F5344CB8AC3E}">
        <p14:creationId xmlns:p14="http://schemas.microsoft.com/office/powerpoint/2010/main" xmlns="" val="30144137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Some major premises of linguistics which play their roles in the study of style are the nature and importance of the addresser-addressee relationship, the interrelationships between linguistic and non-linguistic contexts, the uniqueness of the phenomenon language etc.</a:t>
            </a:r>
          </a:p>
          <a:p>
            <a:r>
              <a:rPr lang="en-US" dirty="0" smtClean="0"/>
              <a:t>Literary language is not a yardstick to measure all other functions of language.</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39454668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Language of literature is only one of the varieties of language; it is one of its registers.</a:t>
            </a:r>
          </a:p>
          <a:p>
            <a:r>
              <a:rPr lang="en-US" dirty="0" smtClean="0"/>
              <a:t>The problems of stylistic reconstruction involves all aspects of language: sounds, vocabulary, morphology, syntax and semantics.</a:t>
            </a:r>
          </a:p>
          <a:p>
            <a:r>
              <a:rPr lang="en-US" dirty="0" smtClean="0"/>
              <a:t>Hence stylistics will have the same sub-divisions.</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1130420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Phono</a:t>
            </a:r>
            <a:r>
              <a:rPr lang="en-US" dirty="0" smtClean="0"/>
              <a:t>-stylistics will deal with more or less regular recurrences of specific phonological characteristics and such features as verse, length (measured syllabic length), rhyme (the use of same sequence of phonemes in a given distribution normally at the end of each verse in a sequence of verses; or assonance (each verse ending in the same consonant or vowel phoneme; though not same consonants)</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146787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Stylistics of sound will also deal with the utilization of </a:t>
            </a:r>
            <a:r>
              <a:rPr lang="en-US" dirty="0" err="1" smtClean="0"/>
              <a:t>onomatopoaeia</a:t>
            </a:r>
            <a:r>
              <a:rPr lang="en-US" dirty="0" smtClean="0"/>
              <a:t> or expressive purpose. </a:t>
            </a:r>
          </a:p>
          <a:p>
            <a:r>
              <a:rPr lang="en-US" dirty="0" smtClean="0"/>
              <a:t>Hence phonology may throw light on such features as alliteration, assonance, rhyme, </a:t>
            </a:r>
            <a:r>
              <a:rPr lang="en-US" dirty="0" err="1" smtClean="0"/>
              <a:t>pararhyme</a:t>
            </a:r>
            <a:r>
              <a:rPr lang="en-US" dirty="0" smtClean="0"/>
              <a:t>, </a:t>
            </a:r>
            <a:r>
              <a:rPr lang="en-US" dirty="0" err="1" smtClean="0"/>
              <a:t>onomatopoaeia</a:t>
            </a:r>
            <a:r>
              <a:rPr lang="en-US" dirty="0" smtClean="0"/>
              <a:t>, rhythm and </a:t>
            </a:r>
            <a:r>
              <a:rPr lang="en-US" dirty="0" err="1" smtClean="0"/>
              <a:t>metre</a:t>
            </a:r>
            <a:r>
              <a:rPr lang="en-US" dirty="0" smtClean="0"/>
              <a:t>.</a:t>
            </a:r>
          </a:p>
          <a:p>
            <a:r>
              <a:rPr lang="en-US" dirty="0" smtClean="0"/>
              <a:t>Classical prosody could thus be modified.</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5615343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This means that a satisfactory phonology would postulate units to cope with a wide range of contrasts of differing status carried by stretches of sounds of different lengths: contrasts in the structure of syllabus, contrasts of stress, and of intonation pattern.</a:t>
            </a:r>
          </a:p>
          <a:p>
            <a:r>
              <a:rPr lang="en-US" dirty="0" smtClean="0"/>
              <a:t>Graphology can be of help because stylistic studies are primarily concerned with examination of written language.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2211149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Writing has its own means of indicating some of the patterned contrasts perceived clearly in spoken language e.g. written language’s use of the alphabet, and of combinations of some of its letters to represent some of the sounds of  language use; its use of punctuation italicization, capitalization, and so on.</a:t>
            </a:r>
          </a:p>
          <a:p>
            <a:r>
              <a:rPr lang="en-US" dirty="0" smtClean="0"/>
              <a:t>Moreover, to deal with features such as stress and intonation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11526921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other words, phonology and graphology not only connect substance to form, they are themselves aspects of form, patterns which on occasions directly make substance meaningful in a situation.</a:t>
            </a:r>
          </a:p>
          <a:p>
            <a:r>
              <a:rPr lang="en-US" dirty="0" smtClean="0"/>
              <a:t>Grammar has dominated the description of form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7582914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Grammar deals with all such places where choice is to be made between small and limited number of possibilities.</a:t>
            </a:r>
          </a:p>
          <a:p>
            <a:r>
              <a:rPr lang="en-US" dirty="0" smtClean="0"/>
              <a:t>Grammar can indicate why ‘sit’ differs from ‘be seated’, ‘to be’ from ‘not to be’, ‘the snake killed the man’ from ‘the man killed the snake’, ‘A rich man helped a poor man’ from ‘A poor man was helped by a rich man’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3789795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But grammar cannot indicate why ‘she had a fear’ differs from ‘she had a hope’</a:t>
            </a:r>
          </a:p>
          <a:p>
            <a:r>
              <a:rPr lang="en-US" dirty="0" smtClean="0"/>
              <a:t>Such a work can be done by lexis.</a:t>
            </a:r>
          </a:p>
          <a:p>
            <a:r>
              <a:rPr lang="en-US" dirty="0" smtClean="0"/>
              <a:t>Theoretical categories are required for the formal description of lexis.</a:t>
            </a:r>
          </a:p>
          <a:p>
            <a:r>
              <a:rPr lang="en-US" dirty="0" smtClean="0"/>
              <a:t>Two fundamental categories of lexis (collocation and set) have been proposed by linguists.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1900290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‘Stylistics of word’ or lexical stylistics will explore the expressive resources available in the vocabulary of a language.</a:t>
            </a:r>
          </a:p>
          <a:p>
            <a:r>
              <a:rPr lang="en-US" dirty="0" smtClean="0"/>
              <a:t>It will explore the stylistic implications of such phenomenon as word formation, synonymy, ambiguity, or the contrast between vague and precise, abstract and concrete, rare and common terms, foreign words, etc.</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080149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study of imagery will also occupy a prominent place here.</a:t>
            </a:r>
          </a:p>
          <a:p>
            <a:r>
              <a:rPr lang="en-US" dirty="0" smtClean="0"/>
              <a:t>Word formation – an important source of particular literary effects.</a:t>
            </a:r>
          </a:p>
          <a:p>
            <a:r>
              <a:rPr lang="en-US" dirty="0" smtClean="0"/>
              <a:t>Some examples: Lewis Carroll’s and James Joyce’s portmanteau words, novelists of the stream of </a:t>
            </a:r>
            <a:r>
              <a:rPr lang="en-US" dirty="0" err="1" smtClean="0"/>
              <a:t>consciosness</a:t>
            </a:r>
            <a:r>
              <a:rPr lang="en-US" dirty="0" smtClean="0"/>
              <a:t> </a:t>
            </a:r>
            <a:r>
              <a:rPr lang="en-US" dirty="0" smtClean="0"/>
              <a:t>school and expressionistic dramatists,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748488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Elizabethan writers were fond of transferring words from one form class to another.</a:t>
            </a:r>
          </a:p>
          <a:p>
            <a:r>
              <a:rPr lang="en-US" dirty="0" smtClean="0"/>
              <a:t>They would use happy malice, or foot as verb, fair or pale as nouns, or seldom as an adjective.</a:t>
            </a:r>
          </a:p>
          <a:p>
            <a:r>
              <a:rPr lang="en-US" dirty="0" smtClean="0"/>
              <a:t>In more serious literature, word formation is a source of many more or less startling effects especially in ultra-modern poetry.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12567212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‘Stylistics of sentences’ or ‘syntactic stylistics’ will express the expressive values of syntax at three superimposed planes: components of the sentence (individual grammatical forms, passages from one word-class to another), sentence- structure (word order, negation etc.), and the higher units into which single sentences combine (direct, indirect and free indirect speech, etc.)</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9501589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most effective use of syntactic resources is made by those authors who stay within the boundaries of everyday speech.</a:t>
            </a:r>
          </a:p>
          <a:p>
            <a:r>
              <a:rPr lang="en-US" dirty="0" smtClean="0"/>
              <a:t>They stay within boundaries but combine independent and dependent, major and minor clauses, and expand or contract the attributive elements to either coincide with the reader’s expectations or to differ with them.</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000640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Syntactical effects in literature not only include complexity and recurrence but also syntactical ambiguity.</a:t>
            </a:r>
          </a:p>
          <a:p>
            <a:r>
              <a:rPr lang="en-US" dirty="0" smtClean="0"/>
              <a:t>Lexical ambiguity recognized in the metaphor and the pun.</a:t>
            </a:r>
          </a:p>
          <a:p>
            <a:r>
              <a:rPr lang="en-US" dirty="0" smtClean="0"/>
              <a:t>In the drama and the novel, differentiation between dialogue, monologue and narrative, or between speakers is commonly made by grammatical means. </a:t>
            </a:r>
          </a:p>
          <a:p>
            <a:pPr marL="0" indent="0">
              <a:buNone/>
            </a:pPr>
            <a:r>
              <a:rPr lang="en-US" dirty="0" smtClean="0"/>
              <a:t> </a:t>
            </a:r>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14594203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This is done normally with the aid of lexical and </a:t>
            </a:r>
            <a:r>
              <a:rPr lang="en-US" dirty="0" err="1" smtClean="0"/>
              <a:t>graphological</a:t>
            </a:r>
            <a:r>
              <a:rPr lang="en-US" dirty="0" smtClean="0"/>
              <a:t> features which support and intensify these differences.</a:t>
            </a:r>
          </a:p>
          <a:p>
            <a:r>
              <a:rPr lang="en-US" dirty="0" smtClean="0"/>
              <a:t>Writers can use syntactical incompleteness of full syntax without punctuation for special effects</a:t>
            </a:r>
          </a:p>
          <a:p>
            <a:r>
              <a:rPr lang="en-US" dirty="0" smtClean="0"/>
              <a:t>Psychological implications also important</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17384043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Psychological considerations can help a literary critic in classifying style exactly and accurately.</a:t>
            </a:r>
          </a:p>
          <a:p>
            <a:r>
              <a:rPr lang="en-US" dirty="0" smtClean="0"/>
              <a:t>For example Henri </a:t>
            </a:r>
            <a:r>
              <a:rPr lang="en-US" dirty="0" err="1" smtClean="0"/>
              <a:t>Morier</a:t>
            </a:r>
            <a:r>
              <a:rPr lang="en-US" dirty="0" smtClean="0"/>
              <a:t> in his book ‘ La </a:t>
            </a:r>
            <a:r>
              <a:rPr lang="en-US" dirty="0" err="1" smtClean="0"/>
              <a:t>psychologie</a:t>
            </a:r>
            <a:r>
              <a:rPr lang="en-US" dirty="0" smtClean="0"/>
              <a:t> des style’ (Geneva, 1959), distinguished eight fundamental types of style, each corresponding to a certain form of character and temperament</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33296998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Eight kinds of temperaments: weak, delicate, balanced, positive, strong, hybrid, subtle, and defective.</a:t>
            </a:r>
          </a:p>
          <a:p>
            <a:r>
              <a:rPr lang="en-US" dirty="0" smtClean="0"/>
              <a:t>We can study an author’s mind or inner ideas with the help of psycho-stylistics.</a:t>
            </a:r>
          </a:p>
          <a:p>
            <a:r>
              <a:rPr lang="en-US" dirty="0" smtClean="0"/>
              <a:t>Socio-stylistics too has a role to play. It studies a literary text from the point of view of the varieties of language.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36730565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Such considerations take us beyond the realm of literature and involves us in the relation between language use and social and cultural patterns. </a:t>
            </a:r>
          </a:p>
          <a:p>
            <a:r>
              <a:rPr lang="en-US" dirty="0" smtClean="0"/>
              <a:t>We can then account for notions of style which shift and change in different periods and among different groups.</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3100245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student of style is to see language in literature in relation to other functions of language and has to keep the contextual meaning in mind as well.</a:t>
            </a:r>
          </a:p>
          <a:p>
            <a:r>
              <a:rPr lang="en-US" dirty="0" smtClean="0"/>
              <a:t>The formal meaning of an item, according to </a:t>
            </a:r>
            <a:r>
              <a:rPr lang="en-US" dirty="0" err="1" smtClean="0"/>
              <a:t>Halliday</a:t>
            </a:r>
            <a:r>
              <a:rPr lang="en-US" dirty="0" smtClean="0"/>
              <a:t>, is its operation in the network of formal relations.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352320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Contextual meaning is the part of a situation and so has a context, a relationship with that situation.</a:t>
            </a:r>
          </a:p>
          <a:p>
            <a:r>
              <a:rPr lang="en-US" dirty="0" smtClean="0"/>
              <a:t>The contextual meaning of an item is its relation to extra-textual features.</a:t>
            </a:r>
          </a:p>
          <a:p>
            <a:r>
              <a:rPr lang="en-US" dirty="0" smtClean="0"/>
              <a:t>Concluding words:</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4071828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Briefly speaking, socio-stylistic is the study of a literary text on the basis of historical and dialectical differences, that is on the basis of the field of discourse, mode of discourse, and tenor of discourse.</a:t>
            </a:r>
          </a:p>
          <a:p>
            <a:r>
              <a:rPr lang="en-US" dirty="0" smtClean="0"/>
              <a:t>Field of discourse- subject matter</a:t>
            </a:r>
          </a:p>
          <a:p>
            <a:r>
              <a:rPr lang="en-US" dirty="0" smtClean="0"/>
              <a:t>Mode of discourse – dimension which accounts for linguistic differences which result from distinctions between spoken &amp; written discourse</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4092735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Tenor – style of discourse</a:t>
            </a:r>
          </a:p>
          <a:p>
            <a:r>
              <a:rPr lang="en-US" dirty="0" smtClean="0"/>
              <a:t>Registers are distinguished on these three bases.</a:t>
            </a:r>
          </a:p>
          <a:p>
            <a:r>
              <a:rPr lang="en-US" dirty="0" smtClean="0"/>
              <a:t>By code- switching and dialect switching as well writers create literary effects – T.S. Eliot’s use of Sanskrit in ‘The Waste land’</a:t>
            </a:r>
          </a:p>
          <a:p>
            <a:r>
              <a:rPr lang="en-US" smtClean="0"/>
              <a:t>So stylistics </a:t>
            </a:r>
            <a:r>
              <a:rPr lang="en-US" dirty="0" smtClean="0"/>
              <a:t>studies the psychic, social, linguistic, literary, ideological circumstances of a </a:t>
            </a:r>
            <a:r>
              <a:rPr lang="en-US" smtClean="0"/>
              <a:t>literary text.</a:t>
            </a:r>
            <a:endParaRPr lang="en-US" dirty="0" smtClean="0"/>
          </a:p>
          <a:p>
            <a:pPr marL="0" indent="0">
              <a:buNone/>
            </a:pPr>
            <a:r>
              <a:rPr lang="en-US" dirty="0" smtClean="0"/>
              <a:t> </a:t>
            </a:r>
            <a:endParaRPr lang="en-US" dirty="0"/>
          </a:p>
        </p:txBody>
      </p:sp>
      <p:sp>
        <p:nvSpPr>
          <p:cNvPr id="2" name="Title 1"/>
          <p:cNvSpPr>
            <a:spLocks noGrp="1"/>
          </p:cNvSpPr>
          <p:nvPr>
            <p:ph type="title"/>
          </p:nvPr>
        </p:nvSpPr>
        <p:spPr/>
        <p:txBody>
          <a:bodyPr>
            <a:normAutofit fontScale="90000"/>
          </a:bodyPr>
          <a:lstStyle/>
          <a:p>
            <a:r>
              <a:rPr lang="en-US" dirty="0"/>
              <a:t>Role of linguistics in literary interpretation</a:t>
            </a:r>
          </a:p>
        </p:txBody>
      </p:sp>
    </p:spTree>
    <p:extLst>
      <p:ext uri="{BB962C8B-B14F-4D97-AF65-F5344CB8AC3E}">
        <p14:creationId xmlns:p14="http://schemas.microsoft.com/office/powerpoint/2010/main" xmlns="" val="23897251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Linguistics </a:t>
            </a:r>
            <a:r>
              <a:rPr lang="en-US" dirty="0"/>
              <a:t>leads to the development and critical maintenance of a sensitive attitude to </a:t>
            </a:r>
            <a:r>
              <a:rPr lang="en-US" dirty="0" smtClean="0"/>
              <a:t>language</a:t>
            </a:r>
          </a:p>
          <a:p>
            <a:r>
              <a:rPr lang="en-US" dirty="0" smtClean="0"/>
              <a:t>The </a:t>
            </a:r>
            <a:r>
              <a:rPr lang="en-US" dirty="0"/>
              <a:t>problems of stylistic reconstruction involves all aspects of language: sounds, vocabulary, morphology, syntax and semantics.</a:t>
            </a:r>
          </a:p>
          <a:p>
            <a:endParaRPr lang="en-US" dirty="0" smtClean="0"/>
          </a:p>
          <a:p>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39545838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Hence phonology may throw light on such features as alliteration, assonance, rhyme, </a:t>
            </a:r>
            <a:r>
              <a:rPr lang="en-US" dirty="0" err="1"/>
              <a:t>pararhyme</a:t>
            </a:r>
            <a:r>
              <a:rPr lang="en-US" dirty="0"/>
              <a:t>, </a:t>
            </a:r>
            <a:r>
              <a:rPr lang="en-US" dirty="0" err="1"/>
              <a:t>onomatopoaeia</a:t>
            </a:r>
            <a:r>
              <a:rPr lang="en-US" dirty="0"/>
              <a:t>, rhythm and </a:t>
            </a:r>
            <a:r>
              <a:rPr lang="en-US" dirty="0" err="1" smtClean="0"/>
              <a:t>metre</a:t>
            </a:r>
            <a:r>
              <a:rPr lang="en-US" dirty="0" smtClean="0"/>
              <a:t>, </a:t>
            </a:r>
          </a:p>
          <a:p>
            <a:r>
              <a:rPr lang="en-US" dirty="0"/>
              <a:t>‘Stylistics of word’ or lexical stylistics will explore the expressive resources available in the vocabulary of a language.</a:t>
            </a:r>
          </a:p>
          <a:p>
            <a:endParaRPr lang="en-US" dirty="0"/>
          </a:p>
          <a:p>
            <a:endParaRPr lang="en-US" dirty="0" smtClean="0"/>
          </a:p>
          <a:p>
            <a:endParaRPr lang="en-US" dirty="0" smtClean="0"/>
          </a:p>
          <a:p>
            <a:endParaRPr lang="en-US" dirty="0"/>
          </a:p>
          <a:p>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24872181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word formation, synonymy, ambiguity, or the contrast between vague and precise, abstract and concrete, rare and common terms, foreign words, etc</a:t>
            </a:r>
            <a:r>
              <a:rPr lang="en-US" dirty="0" smtClean="0"/>
              <a:t>.</a:t>
            </a:r>
            <a:r>
              <a:rPr lang="en-US" dirty="0"/>
              <a:t> </a:t>
            </a:r>
            <a:endParaRPr lang="en-US" dirty="0" smtClean="0"/>
          </a:p>
          <a:p>
            <a:r>
              <a:rPr lang="en-US" dirty="0" smtClean="0"/>
              <a:t>Word </a:t>
            </a:r>
            <a:r>
              <a:rPr lang="en-US" dirty="0"/>
              <a:t>formation – an important source of particular literary effects.</a:t>
            </a:r>
          </a:p>
          <a:p>
            <a:endParaRPr lang="en-US" dirty="0" smtClean="0"/>
          </a:p>
          <a:p>
            <a:endParaRPr lang="en-US" dirty="0"/>
          </a:p>
          <a:p>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206668816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‘Stylistics of sentences’ or ‘syntactic stylistics’ will express the expressive values of syntax at three superimposed planes: components of the sentence (individual grammatical forms, passages from one word-class to another), sentence- structure (word order, negation etc.), and the higher units into which single sentences combine (direct, indirect and free indirect speech, etc.)</a:t>
            </a:r>
          </a:p>
          <a:p>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6534510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479</TotalTime>
  <Words>1806</Words>
  <Application>Microsoft Office PowerPoint</Application>
  <PresentationFormat>On-screen Show (4:3)</PresentationFormat>
  <Paragraphs>124</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Concourse</vt:lpstr>
      <vt:lpstr> Role of linguistics in literary interpretation</vt:lpstr>
      <vt:lpstr>Review of lecture 21</vt:lpstr>
      <vt:lpstr>Review of lecture 21</vt:lpstr>
      <vt:lpstr>Review of lecture 21</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Role of linguistics in literary interpretation</vt:lpstr>
      <vt:lpstr>Summary</vt:lpstr>
      <vt:lpstr>Summary</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Role of linguistics in literary interpretation</dc:title>
  <dc:creator>Naveed Ahsan</dc:creator>
  <cp:lastModifiedBy>stdc_lp</cp:lastModifiedBy>
  <cp:revision>39</cp:revision>
  <dcterms:created xsi:type="dcterms:W3CDTF">2013-12-22T17:34:27Z</dcterms:created>
  <dcterms:modified xsi:type="dcterms:W3CDTF">2013-12-24T05:09:05Z</dcterms:modified>
</cp:coreProperties>
</file>