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sldIdLst>
    <p:sldId id="256" r:id="rId2"/>
    <p:sldId id="262" r:id="rId3"/>
    <p:sldId id="261" r:id="rId4"/>
    <p:sldId id="263" r:id="rId5"/>
    <p:sldId id="257" r:id="rId6"/>
    <p:sldId id="258" r:id="rId7"/>
    <p:sldId id="260" r:id="rId8"/>
    <p:sldId id="259"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33" d="100"/>
          <a:sy n="33" d="100"/>
        </p:scale>
        <p:origin x="-1714" y="-173"/>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5349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Title 28"/>
          <p:cNvSpPr>
            <a:spLocks noGrp="1"/>
          </p:cNvSpPr>
          <p:nvPr>
            <p:ph type="ctrTitle"/>
          </p:nvPr>
        </p:nvSpPr>
        <p:spPr>
          <a:xfrm>
            <a:off x="381000" y="4853411"/>
            <a:ext cx="8458200" cy="1222375"/>
          </a:xfrm>
        </p:spPr>
        <p:txBody>
          <a:bodyPr anchor="t"/>
          <a:lstStyle/>
          <a:p>
            <a:r>
              <a:rPr kumimoji="0" lang="en-US" smtClean="0"/>
              <a:t>Click to edit Master title style</a:t>
            </a:r>
            <a:endParaRPr kumimoji="0" lang="en-US"/>
          </a:p>
        </p:txBody>
      </p:sp>
      <p:sp>
        <p:nvSpPr>
          <p:cNvPr id="9" name="Subtitle 8"/>
          <p:cNvSpPr>
            <a:spLocks noGrp="1"/>
          </p:cNvSpPr>
          <p:nvPr>
            <p:ph type="subTitle" idx="1"/>
          </p:nvPr>
        </p:nvSpPr>
        <p:spPr>
          <a:xfrm>
            <a:off x="381000" y="3886200"/>
            <a:ext cx="84582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16" name="Date Placeholder 15"/>
          <p:cNvSpPr>
            <a:spLocks noGrp="1"/>
          </p:cNvSpPr>
          <p:nvPr>
            <p:ph type="dt" sz="half" idx="10"/>
          </p:nvPr>
        </p:nvSpPr>
        <p:spPr/>
        <p:txBody>
          <a:bodyPr/>
          <a:lstStyle/>
          <a:p>
            <a:fld id="{5016CBAF-0225-4F32-B539-F1158748E860}" type="datetimeFigureOut">
              <a:rPr lang="en-US" smtClean="0"/>
              <a:pPr/>
              <a:t>12/22/2013</a:t>
            </a:fld>
            <a:endParaRPr lang="en-US"/>
          </a:p>
        </p:txBody>
      </p:sp>
      <p:sp>
        <p:nvSpPr>
          <p:cNvPr id="2" name="Footer Placeholder 1"/>
          <p:cNvSpPr>
            <a:spLocks noGrp="1"/>
          </p:cNvSpPr>
          <p:nvPr>
            <p:ph type="ftr" sz="quarter" idx="11"/>
          </p:nvPr>
        </p:nvSpPr>
        <p:spPr/>
        <p:txBody>
          <a:bodyPr/>
          <a:lstStyle/>
          <a:p>
            <a:endParaRPr lang="en-US"/>
          </a:p>
        </p:txBody>
      </p:sp>
      <p:sp>
        <p:nvSpPr>
          <p:cNvPr id="15" name="Slide Number Placeholder 14"/>
          <p:cNvSpPr>
            <a:spLocks noGrp="1"/>
          </p:cNvSpPr>
          <p:nvPr>
            <p:ph type="sldNum" sz="quarter" idx="12"/>
          </p:nvPr>
        </p:nvSpPr>
        <p:spPr>
          <a:xfrm>
            <a:off x="8229600" y="6473952"/>
            <a:ext cx="758952" cy="246888"/>
          </a:xfrm>
        </p:spPr>
        <p:txBody>
          <a:bodyPr/>
          <a:lstStyle/>
          <a:p>
            <a:fld id="{5440C68D-72DD-4E07-A069-11CA0E86D150}"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2" name="Title 21"/>
          <p:cNvSpPr>
            <a:spLocks noGrp="1"/>
          </p:cNvSpPr>
          <p:nvPr>
            <p:ph type="title"/>
          </p:nvPr>
        </p:nvSpPr>
        <p:spPr/>
        <p:txBody>
          <a:bodyPr/>
          <a:lstStyle/>
          <a:p>
            <a:r>
              <a:rPr kumimoji="0" lang="en-US" smtClean="0"/>
              <a:t>Click to edit Master title style</a:t>
            </a:r>
            <a:endParaRPr kumimoji="0" lang="en-US"/>
          </a:p>
        </p:txBody>
      </p:sp>
      <p:sp>
        <p:nvSpPr>
          <p:cNvPr id="27" name="Content Placeholder 26"/>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5016CBAF-0225-4F32-B539-F1158748E860}" type="datetimeFigureOut">
              <a:rPr lang="en-US" smtClean="0"/>
              <a:pPr/>
              <a:t>12/22/2013</a:t>
            </a:fld>
            <a:endParaRPr lang="en-US"/>
          </a:p>
        </p:txBody>
      </p:sp>
      <p:sp>
        <p:nvSpPr>
          <p:cNvPr id="19" name="Footer Placeholder 18"/>
          <p:cNvSpPr>
            <a:spLocks noGrp="1"/>
          </p:cNvSpPr>
          <p:nvPr>
            <p:ph type="ftr" sz="quarter" idx="11"/>
          </p:nvPr>
        </p:nvSpPr>
        <p:spPr>
          <a:xfrm>
            <a:off x="3581400" y="76200"/>
            <a:ext cx="2895600" cy="288925"/>
          </a:xfrm>
        </p:spPr>
        <p:txBody>
          <a:bodyPr/>
          <a:lstStyle/>
          <a:p>
            <a:endParaRPr lang="en-US"/>
          </a:p>
        </p:txBody>
      </p:sp>
      <p:sp>
        <p:nvSpPr>
          <p:cNvPr id="16" name="Slide Number Placeholder 15"/>
          <p:cNvSpPr>
            <a:spLocks noGrp="1"/>
          </p:cNvSpPr>
          <p:nvPr>
            <p:ph type="sldNum" sz="quarter" idx="12"/>
          </p:nvPr>
        </p:nvSpPr>
        <p:spPr>
          <a:xfrm>
            <a:off x="8229600" y="6473952"/>
            <a:ext cx="758952" cy="246888"/>
          </a:xfrm>
        </p:spPr>
        <p:txBody>
          <a:bodyPr/>
          <a:lstStyle/>
          <a:p>
            <a:fld id="{5440C68D-72DD-4E07-A069-11CA0E86D15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3444902"/>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Text Placeholder 5"/>
          <p:cNvSpPr>
            <a:spLocks noGrp="1"/>
          </p:cNvSpPr>
          <p:nvPr>
            <p:ph type="body" idx="1"/>
          </p:nvPr>
        </p:nvSpPr>
        <p:spPr>
          <a:xfrm>
            <a:off x="381000" y="1676400"/>
            <a:ext cx="84582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9" name="Date Placeholder 18"/>
          <p:cNvSpPr>
            <a:spLocks noGrp="1"/>
          </p:cNvSpPr>
          <p:nvPr>
            <p:ph type="dt" sz="half" idx="10"/>
          </p:nvPr>
        </p:nvSpPr>
        <p:spPr/>
        <p:txBody>
          <a:bodyPr/>
          <a:lstStyle/>
          <a:p>
            <a:fld id="{5016CBAF-0225-4F32-B539-F1158748E860}" type="datetimeFigureOut">
              <a:rPr lang="en-US" smtClean="0"/>
              <a:pPr/>
              <a:t>12/22/2013</a:t>
            </a:fld>
            <a:endParaRPr lang="en-US"/>
          </a:p>
        </p:txBody>
      </p:sp>
      <p:sp>
        <p:nvSpPr>
          <p:cNvPr id="11" name="Footer Placeholder 10"/>
          <p:cNvSpPr>
            <a:spLocks noGrp="1"/>
          </p:cNvSpPr>
          <p:nvPr>
            <p:ph type="ftr" sz="quarter" idx="11"/>
          </p:nvPr>
        </p:nvSpPr>
        <p:spPr/>
        <p:txBody>
          <a:bodyPr/>
          <a:lstStyle/>
          <a:p>
            <a:endParaRPr lang="en-US"/>
          </a:p>
        </p:txBody>
      </p:sp>
      <p:sp>
        <p:nvSpPr>
          <p:cNvPr id="16" name="Slide Number Placeholder 15"/>
          <p:cNvSpPr>
            <a:spLocks noGrp="1"/>
          </p:cNvSpPr>
          <p:nvPr>
            <p:ph type="sldNum" sz="quarter" idx="12"/>
          </p:nvPr>
        </p:nvSpPr>
        <p:spPr/>
        <p:txBody>
          <a:bodyPr/>
          <a:lstStyle/>
          <a:p>
            <a:fld id="{5440C68D-72DD-4E07-A069-11CA0E86D150}" type="slidenum">
              <a:rPr lang="en-US" smtClean="0"/>
              <a:pPr/>
              <a:t>‹#›</a:t>
            </a:fld>
            <a:endParaRPr lang="en-US"/>
          </a:p>
        </p:txBody>
      </p:sp>
      <p:sp>
        <p:nvSpPr>
          <p:cNvPr id="8" name="Title 7"/>
          <p:cNvSpPr>
            <a:spLocks noGrp="1"/>
          </p:cNvSpPr>
          <p:nvPr>
            <p:ph type="title"/>
          </p:nvPr>
        </p:nvSpPr>
        <p:spPr>
          <a:xfrm>
            <a:off x="180475" y="2947085"/>
            <a:ext cx="8686800" cy="1184825"/>
          </a:xfrm>
        </p:spPr>
        <p:txBody>
          <a:bodyPr rtlCol="0" anchor="t"/>
          <a:lstStyle>
            <a:lvl1pPr algn="r">
              <a:defRPr/>
            </a:lvl1pPr>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0" name="Title 1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4" name="Content Placeholder 13"/>
          <p:cNvSpPr>
            <a:spLocks noGrp="1"/>
          </p:cNvSpPr>
          <p:nvPr>
            <p:ph sz="half" idx="1"/>
          </p:nvPr>
        </p:nvSpPr>
        <p:spPr>
          <a:xfrm>
            <a:off x="304800" y="1600200"/>
            <a:ext cx="4191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2"/>
          </p:nvPr>
        </p:nvSpPr>
        <p:spPr>
          <a:xfrm>
            <a:off x="4648200" y="1600200"/>
            <a:ext cx="43434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1" name="Date Placeholder 20"/>
          <p:cNvSpPr>
            <a:spLocks noGrp="1"/>
          </p:cNvSpPr>
          <p:nvPr>
            <p:ph type="dt" sz="half" idx="10"/>
          </p:nvPr>
        </p:nvSpPr>
        <p:spPr/>
        <p:txBody>
          <a:bodyPr/>
          <a:lstStyle/>
          <a:p>
            <a:fld id="{5016CBAF-0225-4F32-B539-F1158748E860}" type="datetimeFigureOut">
              <a:rPr lang="en-US" smtClean="0"/>
              <a:pPr/>
              <a:t>12/22/2013</a:t>
            </a:fld>
            <a:endParaRPr lang="en-US"/>
          </a:p>
        </p:txBody>
      </p:sp>
      <p:sp>
        <p:nvSpPr>
          <p:cNvPr id="10" name="Footer Placeholder 9"/>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5440C68D-72DD-4E07-A069-11CA0E86D15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9" name="Title 28"/>
          <p:cNvSpPr>
            <a:spLocks noGrp="1"/>
          </p:cNvSpPr>
          <p:nvPr>
            <p:ph type="title"/>
          </p:nvPr>
        </p:nvSpPr>
        <p:spPr>
          <a:xfrm>
            <a:off x="304800" y="5410200"/>
            <a:ext cx="8610600" cy="882650"/>
          </a:xfrm>
        </p:spPr>
        <p:txBody>
          <a:bodyPr anchor="ctr"/>
          <a:lstStyle>
            <a:lvl1pPr>
              <a:defRPr/>
            </a:lvl1pPr>
          </a:lstStyle>
          <a:p>
            <a:r>
              <a:rPr kumimoji="0" lang="en-US" smtClean="0"/>
              <a:t>Click to edit Master title style</a:t>
            </a:r>
            <a:endParaRPr kumimoji="0" lang="en-US"/>
          </a:p>
        </p:txBody>
      </p:sp>
      <p:sp>
        <p:nvSpPr>
          <p:cNvPr id="13" name="Text Placeholder 12"/>
          <p:cNvSpPr>
            <a:spLocks noGrp="1"/>
          </p:cNvSpPr>
          <p:nvPr>
            <p:ph type="body" idx="1"/>
          </p:nvPr>
        </p:nvSpPr>
        <p:spPr>
          <a:xfrm>
            <a:off x="281444" y="666750"/>
            <a:ext cx="4290556"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25" name="Text Placeholder 24"/>
          <p:cNvSpPr>
            <a:spLocks noGrp="1"/>
          </p:cNvSpPr>
          <p:nvPr>
            <p:ph type="body" sz="half" idx="3"/>
          </p:nvPr>
        </p:nvSpPr>
        <p:spPr>
          <a:xfrm>
            <a:off x="4645025" y="666750"/>
            <a:ext cx="42922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Content Placeholder 3"/>
          <p:cNvSpPr>
            <a:spLocks noGrp="1"/>
          </p:cNvSpPr>
          <p:nvPr>
            <p:ph sz="quarter" idx="2"/>
          </p:nvPr>
        </p:nvSpPr>
        <p:spPr>
          <a:xfrm>
            <a:off x="281444" y="1316037"/>
            <a:ext cx="429055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8" name="Content Placeholder 27"/>
          <p:cNvSpPr>
            <a:spLocks noGrp="1"/>
          </p:cNvSpPr>
          <p:nvPr>
            <p:ph sz="quarter" idx="4"/>
          </p:nvPr>
        </p:nvSpPr>
        <p:spPr>
          <a:xfrm>
            <a:off x="4648730" y="1316037"/>
            <a:ext cx="4288536"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Date Placeholder 9"/>
          <p:cNvSpPr>
            <a:spLocks noGrp="1"/>
          </p:cNvSpPr>
          <p:nvPr>
            <p:ph type="dt" sz="half" idx="10"/>
          </p:nvPr>
        </p:nvSpPr>
        <p:spPr/>
        <p:txBody>
          <a:bodyPr/>
          <a:lstStyle/>
          <a:p>
            <a:fld id="{5016CBAF-0225-4F32-B539-F1158748E860}" type="datetimeFigureOut">
              <a:rPr lang="en-US" smtClean="0"/>
              <a:pPr/>
              <a:t>12/22/2013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229600" y="6477000"/>
            <a:ext cx="762000" cy="246888"/>
          </a:xfrm>
        </p:spPr>
        <p:txBody>
          <a:bodyPr/>
          <a:lstStyle/>
          <a:p>
            <a:fld id="{5440C68D-72DD-4E07-A069-11CA0E86D150}" type="slidenum">
              <a:rPr lang="en-US" smtClean="0"/>
              <a:pPr/>
              <a:t>‹#›</a:t>
            </a:fld>
            <a:endParaRPr lang="en-US"/>
          </a:p>
        </p:txBody>
      </p:sp>
      <p:sp>
        <p:nvSpPr>
          <p:cNvPr id="11" name="Straight Connector 10"/>
          <p:cNvSpPr>
            <a:spLocks noChangeShapeType="1"/>
          </p:cNvSpPr>
          <p:nvPr/>
        </p:nvSpPr>
        <p:spPr bwMode="auto">
          <a:xfrm>
            <a:off x="514350" y="6019800"/>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0" name="Title 29"/>
          <p:cNvSpPr>
            <a:spLocks noGrp="1"/>
          </p:cNvSpPr>
          <p:nvPr>
            <p:ph type="title"/>
          </p:nvPr>
        </p:nvSpPr>
        <p:spPr>
          <a:xfrm>
            <a:off x="301752" y="457200"/>
            <a:ext cx="8686800" cy="841248"/>
          </a:xfrm>
        </p:spPr>
        <p:txBody>
          <a:bodyPr/>
          <a:lstStyle/>
          <a:p>
            <a:r>
              <a:rPr kumimoji="0" lang="en-US" smtClean="0"/>
              <a:t>Click to edit Master title style</a:t>
            </a:r>
            <a:endParaRPr kumimoji="0" lang="en-US"/>
          </a:p>
        </p:txBody>
      </p:sp>
      <p:sp>
        <p:nvSpPr>
          <p:cNvPr id="12" name="Date Placeholder 11"/>
          <p:cNvSpPr>
            <a:spLocks noGrp="1"/>
          </p:cNvSpPr>
          <p:nvPr>
            <p:ph type="dt" sz="half" idx="10"/>
          </p:nvPr>
        </p:nvSpPr>
        <p:spPr/>
        <p:txBody>
          <a:bodyPr/>
          <a:lstStyle/>
          <a:p>
            <a:fld id="{5016CBAF-0225-4F32-B539-F1158748E860}" type="datetimeFigureOut">
              <a:rPr lang="en-US" smtClean="0"/>
              <a:pPr/>
              <a:t>12/22/2013</a:t>
            </a:fld>
            <a:endParaRPr lang="en-US"/>
          </a:p>
        </p:txBody>
      </p:sp>
      <p:sp>
        <p:nvSpPr>
          <p:cNvPr id="21" name="Footer Placeholder 20"/>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40C68D-72DD-4E07-A069-11CA0E86D15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5016CBAF-0225-4F32-B539-F1158748E860}" type="datetimeFigureOut">
              <a:rPr lang="en-US" smtClean="0"/>
              <a:pPr/>
              <a:t>12/22/2013</a:t>
            </a:fld>
            <a:endParaRPr lang="en-US"/>
          </a:p>
        </p:txBody>
      </p:sp>
      <p:sp>
        <p:nvSpPr>
          <p:cNvPr id="24" name="Footer Placeholder 23"/>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40C68D-72DD-4E07-A069-11CA0E86D15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Straight Connector 7"/>
          <p:cNvSpPr>
            <a:spLocks noChangeShapeType="1"/>
          </p:cNvSpPr>
          <p:nvPr/>
        </p:nvSpPr>
        <p:spPr bwMode="auto">
          <a:xfrm>
            <a:off x="514350" y="5849117"/>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Title 11"/>
          <p:cNvSpPr>
            <a:spLocks noGrp="1"/>
          </p:cNvSpPr>
          <p:nvPr>
            <p:ph type="title"/>
          </p:nvPr>
        </p:nvSpPr>
        <p:spPr>
          <a:xfrm>
            <a:off x="457200" y="5486400"/>
            <a:ext cx="8458200" cy="520700"/>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idx="2"/>
          </p:nvPr>
        </p:nvSpPr>
        <p:spPr>
          <a:xfrm>
            <a:off x="457200" y="609600"/>
            <a:ext cx="3008313"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14" name="Content Placeholder 13"/>
          <p:cNvSpPr>
            <a:spLocks noGrp="1"/>
          </p:cNvSpPr>
          <p:nvPr>
            <p:ph sz="half" idx="1"/>
          </p:nvPr>
        </p:nvSpPr>
        <p:spPr>
          <a:xfrm>
            <a:off x="3575050" y="609600"/>
            <a:ext cx="5340350"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Date Placeholder 24"/>
          <p:cNvSpPr>
            <a:spLocks noGrp="1"/>
          </p:cNvSpPr>
          <p:nvPr>
            <p:ph type="dt" sz="half" idx="10"/>
          </p:nvPr>
        </p:nvSpPr>
        <p:spPr/>
        <p:txBody>
          <a:bodyPr/>
          <a:lstStyle/>
          <a:p>
            <a:fld id="{5016CBAF-0225-4F32-B539-F1158748E860}" type="datetimeFigureOut">
              <a:rPr lang="en-US" smtClean="0"/>
              <a:pPr/>
              <a:t>12/22/2013</a:t>
            </a:fld>
            <a:endParaRPr lang="en-US"/>
          </a:p>
        </p:txBody>
      </p:sp>
      <p:sp>
        <p:nvSpPr>
          <p:cNvPr id="29" name="Footer Placeholder 28"/>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5440C68D-72DD-4E07-A069-11CA0E86D15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3" name="Picture Placeholder 12"/>
          <p:cNvSpPr>
            <a:spLocks noGrp="1"/>
          </p:cNvSpPr>
          <p:nvPr>
            <p:ph type="pic" idx="1"/>
          </p:nvPr>
        </p:nvSpPr>
        <p:spPr>
          <a:xfrm>
            <a:off x="3505200" y="616634"/>
            <a:ext cx="50292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n-US" smtClean="0"/>
              <a:t>Click icon to add picture</a:t>
            </a:r>
            <a:endParaRPr kumimoji="0" lang="en-US" dirty="0"/>
          </a:p>
        </p:txBody>
      </p:sp>
      <p:sp>
        <p:nvSpPr>
          <p:cNvPr id="7" name="Date Placeholder 6"/>
          <p:cNvSpPr>
            <a:spLocks noGrp="1"/>
          </p:cNvSpPr>
          <p:nvPr>
            <p:ph type="dt" sz="half" idx="10"/>
          </p:nvPr>
        </p:nvSpPr>
        <p:spPr/>
        <p:txBody>
          <a:bodyPr/>
          <a:lstStyle/>
          <a:p>
            <a:fld id="{5016CBAF-0225-4F32-B539-F1158748E860}" type="datetimeFigureOut">
              <a:rPr lang="en-US" smtClean="0"/>
              <a:pPr/>
              <a:t>12/22/2013</a:t>
            </a:fld>
            <a:endParaRPr lang="en-US"/>
          </a:p>
        </p:txBody>
      </p:sp>
      <p:sp>
        <p:nvSpPr>
          <p:cNvPr id="5" name="Footer Placeholder 4"/>
          <p:cNvSpPr>
            <a:spLocks noGrp="1"/>
          </p:cNvSpPr>
          <p:nvPr>
            <p:ph type="ftr" sz="quarter" idx="11"/>
          </p:nvPr>
        </p:nvSpPr>
        <p:spPr/>
        <p:txBody>
          <a:bodyPr/>
          <a:lstStyle/>
          <a:p>
            <a:endParaRPr lang="en-US"/>
          </a:p>
        </p:txBody>
      </p:sp>
      <p:sp>
        <p:nvSpPr>
          <p:cNvPr id="31" name="Slide Number Placeholder 30"/>
          <p:cNvSpPr>
            <a:spLocks noGrp="1"/>
          </p:cNvSpPr>
          <p:nvPr>
            <p:ph type="sldNum" sz="quarter" idx="12"/>
          </p:nvPr>
        </p:nvSpPr>
        <p:spPr/>
        <p:txBody>
          <a:bodyPr/>
          <a:lstStyle/>
          <a:p>
            <a:fld id="{5440C68D-72DD-4E07-A069-11CA0E86D150}" type="slidenum">
              <a:rPr lang="en-US" smtClean="0"/>
              <a:pPr/>
              <a:t>‹#›</a:t>
            </a:fld>
            <a:endParaRPr lang="en-US"/>
          </a:p>
        </p:txBody>
      </p:sp>
      <p:sp>
        <p:nvSpPr>
          <p:cNvPr id="17" name="Title 16"/>
          <p:cNvSpPr>
            <a:spLocks noGrp="1"/>
          </p:cNvSpPr>
          <p:nvPr>
            <p:ph type="title"/>
          </p:nvPr>
        </p:nvSpPr>
        <p:spPr>
          <a:xfrm>
            <a:off x="381000" y="4993760"/>
            <a:ext cx="5867400" cy="522288"/>
          </a:xfrm>
        </p:spPr>
        <p:txBody>
          <a:bodyPr anchor="ctr"/>
          <a:lstStyle>
            <a:lvl1pPr algn="l">
              <a:buNone/>
              <a:defRPr sz="2000" b="1"/>
            </a:lvl1pPr>
          </a:lstStyle>
          <a:p>
            <a:r>
              <a:rPr kumimoji="0" lang="en-US" smtClean="0"/>
              <a:t>Click to edit Master title style</a:t>
            </a:r>
            <a:endParaRPr kumimoji="0" lang="en-US"/>
          </a:p>
        </p:txBody>
      </p:sp>
      <p:sp>
        <p:nvSpPr>
          <p:cNvPr id="26" name="Text Placeholder 25"/>
          <p:cNvSpPr>
            <a:spLocks noGrp="1"/>
          </p:cNvSpPr>
          <p:nvPr>
            <p:ph type="body" sz="half" idx="2"/>
          </p:nvPr>
        </p:nvSpPr>
        <p:spPr>
          <a:xfrm>
            <a:off x="381000" y="5533218"/>
            <a:ext cx="58674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016CBAF-0225-4F32-B539-F1158748E860}" type="datetimeFigureOut">
              <a:rPr lang="en-US" smtClean="0"/>
              <a:pPr/>
              <a:t>12/22/2013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40C68D-72DD-4E07-A069-11CA0E86D15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58000" y="549276"/>
            <a:ext cx="18288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549276"/>
            <a:ext cx="62484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5016CBAF-0225-4F32-B539-F1158748E860}" type="datetimeFigureOut">
              <a:rPr lang="en-US" smtClean="0"/>
              <a:pPr/>
              <a:t>12/22/2013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5440C68D-72DD-4E07-A069-11CA0E86D150}"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Straight Connector 6"/>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Text Placeholder 7"/>
          <p:cNvSpPr>
            <a:spLocks noGrp="1"/>
          </p:cNvSpPr>
          <p:nvPr>
            <p:ph type="body" idx="1"/>
          </p:nvPr>
        </p:nvSpPr>
        <p:spPr>
          <a:xfrm>
            <a:off x="304800" y="1554162"/>
            <a:ext cx="86868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1" name="Date Placeholder 10"/>
          <p:cNvSpPr>
            <a:spLocks noGrp="1"/>
          </p:cNvSpPr>
          <p:nvPr>
            <p:ph type="dt" sz="half" idx="2"/>
          </p:nvPr>
        </p:nvSpPr>
        <p:spPr>
          <a:xfrm>
            <a:off x="6477000" y="76200"/>
            <a:ext cx="2514600" cy="288925"/>
          </a:xfrm>
          <a:prstGeom prst="rect">
            <a:avLst/>
          </a:prstGeom>
        </p:spPr>
        <p:txBody>
          <a:bodyPr vert="horz"/>
          <a:lstStyle>
            <a:lvl1pPr algn="l" eaLnBrk="1" latinLnBrk="0" hangingPunct="1">
              <a:defRPr kumimoji="0" sz="1200">
                <a:solidFill>
                  <a:schemeClr val="accent1">
                    <a:shade val="75000"/>
                  </a:schemeClr>
                </a:solidFill>
              </a:defRPr>
            </a:lvl1pPr>
          </a:lstStyle>
          <a:p>
            <a:fld id="{5016CBAF-0225-4F32-B539-F1158748E860}" type="datetimeFigureOut">
              <a:rPr lang="en-US" smtClean="0"/>
              <a:pPr/>
              <a:t>12/22/2013</a:t>
            </a:fld>
            <a:endParaRPr lang="en-US"/>
          </a:p>
        </p:txBody>
      </p:sp>
      <p:sp>
        <p:nvSpPr>
          <p:cNvPr id="28" name="Footer Placeholder 27"/>
          <p:cNvSpPr>
            <a:spLocks noGrp="1"/>
          </p:cNvSpPr>
          <p:nvPr>
            <p:ph type="ftr" sz="quarter" idx="3"/>
          </p:nvPr>
        </p:nvSpPr>
        <p:spPr>
          <a:xfrm>
            <a:off x="3124200" y="76200"/>
            <a:ext cx="33528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p>
        </p:txBody>
      </p:sp>
      <p:sp>
        <p:nvSpPr>
          <p:cNvPr id="5" name="Slide Number Placeholder 4"/>
          <p:cNvSpPr>
            <a:spLocks noGrp="1"/>
          </p:cNvSpPr>
          <p:nvPr>
            <p:ph type="sldNum" sz="quarter" idx="4"/>
          </p:nvPr>
        </p:nvSpPr>
        <p:spPr>
          <a:xfrm>
            <a:off x="8229600" y="6477000"/>
            <a:ext cx="762000" cy="244475"/>
          </a:xfrm>
          <a:prstGeom prst="rect">
            <a:avLst/>
          </a:prstGeom>
        </p:spPr>
        <p:txBody>
          <a:bodyPr vert="horz"/>
          <a:lstStyle>
            <a:lvl1pPr algn="r" eaLnBrk="1" latinLnBrk="0" hangingPunct="1">
              <a:defRPr kumimoji="0" sz="1200">
                <a:solidFill>
                  <a:schemeClr val="accent1">
                    <a:shade val="75000"/>
                  </a:schemeClr>
                </a:solidFill>
              </a:defRPr>
            </a:lvl1pPr>
          </a:lstStyle>
          <a:p>
            <a:fld id="{5440C68D-72DD-4E07-A069-11CA0E86D150}" type="slidenum">
              <a:rPr lang="en-US" smtClean="0"/>
              <a:pPr/>
              <a:t>‹#›</a:t>
            </a:fld>
            <a:endParaRPr lang="en-US"/>
          </a:p>
        </p:txBody>
      </p:sp>
      <p:sp>
        <p:nvSpPr>
          <p:cNvPr id="10" name="Title Placeholder 9"/>
          <p:cNvSpPr>
            <a:spLocks noGrp="1"/>
          </p:cNvSpPr>
          <p:nvPr>
            <p:ph type="title"/>
          </p:nvPr>
        </p:nvSpPr>
        <p:spPr>
          <a:xfrm>
            <a:off x="304800" y="457200"/>
            <a:ext cx="8686800" cy="838200"/>
          </a:xfrm>
          <a:prstGeom prst="rect">
            <a:avLst/>
          </a:prstGeom>
        </p:spPr>
        <p:txBody>
          <a:bodyPr vert="horz" anchor="ctr">
            <a:normAutofit/>
          </a:bodyPr>
          <a:lstStyle/>
          <a:p>
            <a:r>
              <a:rPr kumimoji="0" lang="en-US" smtClean="0"/>
              <a:t>Click to edit Master title style</a:t>
            </a:r>
            <a:endParaRPr kumimoji="0" lang="en-US"/>
          </a:p>
        </p:txBody>
      </p:sp>
      <p:sp>
        <p:nvSpPr>
          <p:cNvPr id="9" name="Straight Connector 8"/>
          <p:cNvSpPr>
            <a:spLocks noChangeShapeType="1"/>
          </p:cNvSpPr>
          <p:nvPr/>
        </p:nvSpPr>
        <p:spPr bwMode="auto">
          <a:xfrm>
            <a:off x="514350" y="1050898"/>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Straight Connector 11"/>
          <p:cNvSpPr>
            <a:spLocks noChangeShapeType="1"/>
          </p:cNvSpPr>
          <p:nvPr/>
        </p:nvSpPr>
        <p:spPr bwMode="auto">
          <a:xfrm>
            <a:off x="514350" y="1057986"/>
            <a:ext cx="862965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grammar.about.com/od/rs/g/styleterm.htm" TargetMode="External"/><Relationship Id="rId2" Type="http://schemas.openxmlformats.org/officeDocument/2006/relationships/hyperlink" Target="http://grammar.about.com/od/ab/g/appliedlinguisticsterm.htm" TargetMode="External"/><Relationship Id="rId1" Type="http://schemas.openxmlformats.org/officeDocument/2006/relationships/slideLayout" Target="../slideLayouts/slideLayout2.xml"/><Relationship Id="rId4" Type="http://schemas.openxmlformats.org/officeDocument/2006/relationships/hyperlink" Target="http://grammar.about.com/od/tz/g/textterm.ht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81000" y="1905001"/>
            <a:ext cx="8458200" cy="1142999"/>
          </a:xfrm>
        </p:spPr>
        <p:txBody>
          <a:bodyPr/>
          <a:lstStyle/>
          <a:p>
            <a:r>
              <a:rPr lang="en-US" dirty="0" smtClean="0"/>
              <a:t>Stylistics II</a:t>
            </a:r>
            <a:endParaRPr lang="en-US" dirty="0"/>
          </a:p>
        </p:txBody>
      </p:sp>
      <p:sp>
        <p:nvSpPr>
          <p:cNvPr id="3" name="Subtitle 2"/>
          <p:cNvSpPr>
            <a:spLocks noGrp="1"/>
          </p:cNvSpPr>
          <p:nvPr>
            <p:ph type="subTitle" idx="1"/>
          </p:nvPr>
        </p:nvSpPr>
        <p:spPr>
          <a:xfrm>
            <a:off x="381000" y="609600"/>
            <a:ext cx="8458200" cy="838200"/>
          </a:xfrm>
        </p:spPr>
        <p:txBody>
          <a:bodyPr/>
          <a:lstStyle/>
          <a:p>
            <a:r>
              <a:rPr lang="en-US" smtClean="0"/>
              <a:t>Lecture # 21</a:t>
            </a:r>
            <a:endParaRPr lang="en-US"/>
          </a:p>
        </p:txBody>
      </p:sp>
    </p:spTree>
    <p:extLst>
      <p:ext uri="{BB962C8B-B14F-4D97-AF65-F5344CB8AC3E}">
        <p14:creationId xmlns:p14="http://schemas.microsoft.com/office/powerpoint/2010/main" xmlns="" val="8026148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  Review of lecture 20</a:t>
            </a:r>
            <a:endParaRPr lang="en-US" dirty="0"/>
          </a:p>
        </p:txBody>
      </p:sp>
      <p:sp>
        <p:nvSpPr>
          <p:cNvPr id="3" name="Content Placeholder 2"/>
          <p:cNvSpPr>
            <a:spLocks noGrp="1"/>
          </p:cNvSpPr>
          <p:nvPr>
            <p:ph idx="1"/>
          </p:nvPr>
        </p:nvSpPr>
        <p:spPr/>
        <p:txBody>
          <a:bodyPr>
            <a:normAutofit/>
          </a:bodyPr>
          <a:lstStyle/>
          <a:p>
            <a:r>
              <a:rPr lang="en-US" dirty="0"/>
              <a:t>A branch of </a:t>
            </a:r>
            <a:r>
              <a:rPr lang="en-US" u="sng" dirty="0">
                <a:hlinkClick r:id="rId2"/>
              </a:rPr>
              <a:t>applied linguistics</a:t>
            </a:r>
            <a:r>
              <a:rPr lang="en-US" dirty="0"/>
              <a:t> concerned with the study of </a:t>
            </a:r>
            <a:r>
              <a:rPr lang="en-US" u="sng" dirty="0">
                <a:hlinkClick r:id="rId3"/>
              </a:rPr>
              <a:t>style</a:t>
            </a:r>
            <a:r>
              <a:rPr lang="en-US" dirty="0"/>
              <a:t> in </a:t>
            </a:r>
            <a:r>
              <a:rPr lang="en-US" u="sng" dirty="0">
                <a:hlinkClick r:id="rId4"/>
              </a:rPr>
              <a:t>texts</a:t>
            </a:r>
            <a:r>
              <a:rPr lang="en-US" dirty="0"/>
              <a:t>, especially (but not exclusively) in literary works</a:t>
            </a:r>
            <a:r>
              <a:rPr lang="en-US" dirty="0" smtClean="0"/>
              <a:t>.</a:t>
            </a:r>
            <a:r>
              <a:rPr lang="en-US" dirty="0"/>
              <a:t> </a:t>
            </a:r>
            <a:endParaRPr lang="en-US" dirty="0" smtClean="0"/>
          </a:p>
          <a:p>
            <a:r>
              <a:rPr lang="en-US" dirty="0" smtClean="0"/>
              <a:t>linguistic stylistics - </a:t>
            </a:r>
            <a:r>
              <a:rPr lang="en-US" dirty="0"/>
              <a:t>the description of literary texts by methods derived from general linguistic theory, using the categories of the description of language as a whole.</a:t>
            </a:r>
          </a:p>
          <a:p>
            <a:pPr marL="0" indent="0">
              <a:buNone/>
            </a:pPr>
            <a:endParaRPr lang="en-US" dirty="0" smtClean="0"/>
          </a:p>
          <a:p>
            <a:endParaRPr lang="en-US" dirty="0"/>
          </a:p>
          <a:p>
            <a:endParaRPr lang="en-US" dirty="0"/>
          </a:p>
        </p:txBody>
      </p:sp>
    </p:spTree>
    <p:extLst>
      <p:ext uri="{BB962C8B-B14F-4D97-AF65-F5344CB8AC3E}">
        <p14:creationId xmlns:p14="http://schemas.microsoft.com/office/powerpoint/2010/main" xmlns="" val="294621860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lecture 20</a:t>
            </a:r>
            <a:endParaRPr lang="en-US" dirty="0"/>
          </a:p>
        </p:txBody>
      </p:sp>
      <p:sp>
        <p:nvSpPr>
          <p:cNvPr id="3" name="Content Placeholder 2"/>
          <p:cNvSpPr>
            <a:spLocks noGrp="1"/>
          </p:cNvSpPr>
          <p:nvPr>
            <p:ph idx="1"/>
          </p:nvPr>
        </p:nvSpPr>
        <p:spPr/>
        <p:txBody>
          <a:bodyPr/>
          <a:lstStyle/>
          <a:p>
            <a:r>
              <a:rPr lang="en-US" dirty="0"/>
              <a:t>A comparison of each text by the same or by different authors in the same and in different genres.</a:t>
            </a:r>
          </a:p>
          <a:p>
            <a:pPr marL="0" indent="0">
              <a:buNone/>
            </a:pPr>
            <a:endParaRPr lang="en-US" dirty="0"/>
          </a:p>
          <a:p>
            <a:r>
              <a:rPr lang="en-US" dirty="0"/>
              <a:t> Technically speaking, stylistics is the study of the linguistic features of a literary text - phonological, lexical, syntactical</a:t>
            </a:r>
          </a:p>
          <a:p>
            <a:pPr marL="0" indent="0">
              <a:buNone/>
            </a:pPr>
            <a:endParaRPr lang="en-US" dirty="0"/>
          </a:p>
        </p:txBody>
      </p:sp>
    </p:spTree>
    <p:extLst>
      <p:ext uri="{BB962C8B-B14F-4D97-AF65-F5344CB8AC3E}">
        <p14:creationId xmlns:p14="http://schemas.microsoft.com/office/powerpoint/2010/main" xmlns="" val="1818693408"/>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Review of lecture 20</a:t>
            </a:r>
            <a:endParaRPr lang="en-US" dirty="0"/>
          </a:p>
        </p:txBody>
      </p:sp>
      <p:sp>
        <p:nvSpPr>
          <p:cNvPr id="3" name="Content Placeholder 2"/>
          <p:cNvSpPr>
            <a:spLocks noGrp="1"/>
          </p:cNvSpPr>
          <p:nvPr>
            <p:ph idx="1"/>
          </p:nvPr>
        </p:nvSpPr>
        <p:spPr>
          <a:xfrm>
            <a:off x="304800" y="1752600"/>
            <a:ext cx="8686800" cy="4327525"/>
          </a:xfrm>
        </p:spPr>
        <p:txBody>
          <a:bodyPr/>
          <a:lstStyle/>
          <a:p>
            <a:r>
              <a:rPr lang="en-US" dirty="0" smtClean="0"/>
              <a:t>Merits &amp; Demerits of some definitions</a:t>
            </a:r>
          </a:p>
          <a:p>
            <a:r>
              <a:rPr lang="en-US" dirty="0" smtClean="0"/>
              <a:t>Style </a:t>
            </a:r>
            <a:r>
              <a:rPr lang="en-US" dirty="0"/>
              <a:t>as an embellishment – </a:t>
            </a:r>
            <a:r>
              <a:rPr lang="en-US" dirty="0" smtClean="0"/>
              <a:t>just</a:t>
            </a:r>
          </a:p>
          <a:p>
            <a:pPr marL="0" indent="0">
              <a:buNone/>
            </a:pPr>
            <a:r>
              <a:rPr lang="en-US" dirty="0"/>
              <a:t> </a:t>
            </a:r>
            <a:r>
              <a:rPr lang="en-US" dirty="0" smtClean="0"/>
              <a:t>  </a:t>
            </a:r>
            <a:r>
              <a:rPr lang="en-US" dirty="0"/>
              <a:t>ornamentation</a:t>
            </a:r>
          </a:p>
          <a:p>
            <a:r>
              <a:rPr lang="en-US" dirty="0"/>
              <a:t>Style as choice between alternate expression</a:t>
            </a:r>
          </a:p>
          <a:p>
            <a:endParaRPr lang="en-US" dirty="0"/>
          </a:p>
        </p:txBody>
      </p:sp>
    </p:spTree>
    <p:extLst>
      <p:ext uri="{BB962C8B-B14F-4D97-AF65-F5344CB8AC3E}">
        <p14:creationId xmlns:p14="http://schemas.microsoft.com/office/powerpoint/2010/main" xmlns="" val="384103937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Stylistics II (merits &amp; demerits – contd..) </a:t>
            </a:r>
            <a:endParaRPr lang="en-US" dirty="0"/>
          </a:p>
        </p:txBody>
      </p:sp>
      <p:sp>
        <p:nvSpPr>
          <p:cNvPr id="3" name="Content Placeholder 2"/>
          <p:cNvSpPr>
            <a:spLocks noGrp="1"/>
          </p:cNvSpPr>
          <p:nvPr>
            <p:ph idx="1"/>
          </p:nvPr>
        </p:nvSpPr>
        <p:spPr/>
        <p:txBody>
          <a:bodyPr/>
          <a:lstStyle/>
          <a:p>
            <a:pPr marL="0" indent="0">
              <a:buNone/>
            </a:pPr>
            <a:r>
              <a:rPr lang="en-US" dirty="0" smtClean="0"/>
              <a:t>  3 &amp; 4. </a:t>
            </a:r>
            <a:r>
              <a:rPr lang="en-US" u="sng" dirty="0" smtClean="0"/>
              <a:t>Style as a set of individual or collected</a:t>
            </a:r>
          </a:p>
          <a:p>
            <a:pPr marL="0" indent="0">
              <a:buNone/>
            </a:pPr>
            <a:r>
              <a:rPr lang="en-US" dirty="0" smtClean="0"/>
              <a:t>                         </a:t>
            </a:r>
            <a:r>
              <a:rPr lang="en-US" u="sng" dirty="0" smtClean="0"/>
              <a:t>characteristics</a:t>
            </a:r>
          </a:p>
          <a:p>
            <a:r>
              <a:rPr lang="en-US" dirty="0" smtClean="0"/>
              <a:t>The emphasis on individual element of style quite important – it must be allowed for in all linguistic studies.</a:t>
            </a:r>
          </a:p>
          <a:p>
            <a:r>
              <a:rPr lang="en-US" dirty="0" smtClean="0"/>
              <a:t>Almost all writers have their individual individuality – readers can identify their writing</a:t>
            </a:r>
          </a:p>
          <a:p>
            <a:pPr marL="0" indent="0">
              <a:buNone/>
            </a:pPr>
            <a:endParaRPr lang="en-US" dirty="0"/>
          </a:p>
        </p:txBody>
      </p:sp>
    </p:spTree>
    <p:extLst>
      <p:ext uri="{BB962C8B-B14F-4D97-AF65-F5344CB8AC3E}">
        <p14:creationId xmlns:p14="http://schemas.microsoft.com/office/powerpoint/2010/main" xmlns="" val="106178150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Stylistics II</a:t>
            </a:r>
            <a:endParaRPr lang="en-US" dirty="0"/>
          </a:p>
        </p:txBody>
      </p:sp>
      <p:sp>
        <p:nvSpPr>
          <p:cNvPr id="3" name="Content Placeholder 2"/>
          <p:cNvSpPr>
            <a:spLocks noGrp="1"/>
          </p:cNvSpPr>
          <p:nvPr>
            <p:ph idx="1"/>
          </p:nvPr>
        </p:nvSpPr>
        <p:spPr/>
        <p:txBody>
          <a:bodyPr/>
          <a:lstStyle/>
          <a:p>
            <a:r>
              <a:rPr lang="en-US" dirty="0" smtClean="0"/>
              <a:t>Sometimes it can be done objectively by statistical counts of frequencies of </a:t>
            </a:r>
            <a:r>
              <a:rPr lang="en-US" dirty="0" err="1" smtClean="0"/>
              <a:t>linguistical</a:t>
            </a:r>
            <a:r>
              <a:rPr lang="en-US" dirty="0" smtClean="0"/>
              <a:t> features in limited contexts.</a:t>
            </a:r>
          </a:p>
          <a:p>
            <a:r>
              <a:rPr lang="en-US" dirty="0" smtClean="0"/>
              <a:t>Still it becomes difficult to identify style with individual expression.</a:t>
            </a:r>
          </a:p>
          <a:p>
            <a:r>
              <a:rPr lang="en-US" dirty="0" smtClean="0"/>
              <a:t>First, some features taken as stylistic as not individual – they are found in others as well </a:t>
            </a:r>
            <a:endParaRPr lang="en-US" dirty="0"/>
          </a:p>
        </p:txBody>
      </p:sp>
    </p:spTree>
    <p:extLst>
      <p:ext uri="{BB962C8B-B14F-4D97-AF65-F5344CB8AC3E}">
        <p14:creationId xmlns:p14="http://schemas.microsoft.com/office/powerpoint/2010/main" xmlns="" val="199990008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Stylistics II</a:t>
            </a:r>
            <a:endParaRPr lang="en-US" dirty="0"/>
          </a:p>
        </p:txBody>
      </p:sp>
      <p:sp>
        <p:nvSpPr>
          <p:cNvPr id="3" name="Content Placeholder 2"/>
          <p:cNvSpPr>
            <a:spLocks noGrp="1"/>
          </p:cNvSpPr>
          <p:nvPr>
            <p:ph idx="1"/>
          </p:nvPr>
        </p:nvSpPr>
        <p:spPr/>
        <p:txBody>
          <a:bodyPr/>
          <a:lstStyle/>
          <a:p>
            <a:r>
              <a:rPr lang="en-US" dirty="0" smtClean="0"/>
              <a:t>Third, how can we separate the ‘unique and inimitable’ features of a given style from all the other features necessarily present in the text we are studying.</a:t>
            </a:r>
          </a:p>
          <a:p>
            <a:r>
              <a:rPr lang="en-US" dirty="0" smtClean="0"/>
              <a:t>Individual modes of expression form a category too special to give us a general basis for an ideally powerful style definition  </a:t>
            </a:r>
            <a:endParaRPr lang="en-US" dirty="0"/>
          </a:p>
        </p:txBody>
      </p:sp>
    </p:spTree>
    <p:extLst>
      <p:ext uri="{BB962C8B-B14F-4D97-AF65-F5344CB8AC3E}">
        <p14:creationId xmlns:p14="http://schemas.microsoft.com/office/powerpoint/2010/main" xmlns="" val="329931534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Stylistics II</a:t>
            </a:r>
            <a:endParaRPr lang="en-US" dirty="0"/>
          </a:p>
        </p:txBody>
      </p:sp>
      <p:sp>
        <p:nvSpPr>
          <p:cNvPr id="3" name="Content Placeholder 2"/>
          <p:cNvSpPr>
            <a:spLocks noGrp="1"/>
          </p:cNvSpPr>
          <p:nvPr>
            <p:ph idx="1"/>
          </p:nvPr>
        </p:nvSpPr>
        <p:spPr/>
        <p:txBody>
          <a:bodyPr/>
          <a:lstStyle/>
          <a:p>
            <a:r>
              <a:rPr lang="en-US" dirty="0" smtClean="0"/>
              <a:t>The identification of style with the individual elements of language pre-supposes the setting up of norms of comparison.</a:t>
            </a:r>
          </a:p>
          <a:p>
            <a:r>
              <a:rPr lang="en-US" dirty="0" smtClean="0"/>
              <a:t>Definition of style as a set of individual features/characteristics is unsatisfactory.</a:t>
            </a:r>
          </a:p>
          <a:p>
            <a:r>
              <a:rPr lang="en-US" dirty="0" smtClean="0"/>
              <a:t>It fails to pin-point the expressive characteristics which are clearly indicative of style</a:t>
            </a:r>
          </a:p>
          <a:p>
            <a:endParaRPr lang="en-US" dirty="0"/>
          </a:p>
        </p:txBody>
      </p:sp>
    </p:spTree>
    <p:extLst>
      <p:ext uri="{BB962C8B-B14F-4D97-AF65-F5344CB8AC3E}">
        <p14:creationId xmlns:p14="http://schemas.microsoft.com/office/powerpoint/2010/main" xmlns="" val="2766646610"/>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Stylistics II</a:t>
            </a:r>
            <a:endParaRPr lang="en-US" dirty="0"/>
          </a:p>
        </p:txBody>
      </p:sp>
      <p:sp>
        <p:nvSpPr>
          <p:cNvPr id="3" name="Content Placeholder 2"/>
          <p:cNvSpPr>
            <a:spLocks noGrp="1"/>
          </p:cNvSpPr>
          <p:nvPr>
            <p:ph idx="1"/>
          </p:nvPr>
        </p:nvSpPr>
        <p:spPr/>
        <p:txBody>
          <a:bodyPr/>
          <a:lstStyle/>
          <a:p>
            <a:pPr marL="0" indent="0">
              <a:buNone/>
            </a:pPr>
            <a:r>
              <a:rPr lang="en-US" dirty="0" smtClean="0"/>
              <a:t>  5. </a:t>
            </a:r>
            <a:r>
              <a:rPr lang="en-US" u="sng" dirty="0" smtClean="0"/>
              <a:t>Style as deviation from a norm</a:t>
            </a:r>
          </a:p>
          <a:p>
            <a:r>
              <a:rPr lang="en-US" dirty="0" smtClean="0"/>
              <a:t>Such definition could be useful if they could define both the norm and the deviations in concrete and operational terms.</a:t>
            </a:r>
          </a:p>
          <a:p>
            <a:pPr marL="0" indent="0">
              <a:buNone/>
            </a:pPr>
            <a:endParaRPr lang="en-US" dirty="0" smtClean="0"/>
          </a:p>
          <a:p>
            <a:r>
              <a:rPr lang="en-US" dirty="0" smtClean="0"/>
              <a:t>Such    definitions fail to establish a precise relationship between text and norm</a:t>
            </a:r>
            <a:endParaRPr lang="en-US" dirty="0"/>
          </a:p>
        </p:txBody>
      </p:sp>
    </p:spTree>
    <p:extLst>
      <p:ext uri="{BB962C8B-B14F-4D97-AF65-F5344CB8AC3E}">
        <p14:creationId xmlns:p14="http://schemas.microsoft.com/office/powerpoint/2010/main" xmlns="" val="41987884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Stylistics II</a:t>
            </a:r>
          </a:p>
        </p:txBody>
      </p:sp>
      <p:sp>
        <p:nvSpPr>
          <p:cNvPr id="3" name="Content Placeholder 2"/>
          <p:cNvSpPr>
            <a:spLocks noGrp="1"/>
          </p:cNvSpPr>
          <p:nvPr>
            <p:ph idx="1"/>
          </p:nvPr>
        </p:nvSpPr>
        <p:spPr/>
        <p:txBody>
          <a:bodyPr/>
          <a:lstStyle/>
          <a:p>
            <a:r>
              <a:rPr lang="en-US" dirty="0" smtClean="0"/>
              <a:t>The question how norm- defining features are different from general features of style still unanswered</a:t>
            </a:r>
          </a:p>
          <a:p>
            <a:r>
              <a:rPr lang="en-US" dirty="0" smtClean="0"/>
              <a:t>Norm-defining features may be stated in terms of </a:t>
            </a:r>
            <a:r>
              <a:rPr lang="en-US" dirty="0" err="1" smtClean="0"/>
              <a:t>metre</a:t>
            </a:r>
            <a:r>
              <a:rPr lang="en-US" dirty="0" smtClean="0"/>
              <a:t> (‘heroic couplets’), time (Elizabethan style), place (‘Yank </a:t>
            </a:r>
            <a:r>
              <a:rPr lang="en-US" dirty="0" err="1" smtClean="0"/>
              <a:t>humour</a:t>
            </a:r>
            <a:r>
              <a:rPr lang="en-US" dirty="0" smtClean="0"/>
              <a:t>’), language, dialect, writer (‘Shakespearean style’), literary work (‘Byronic style’),   </a:t>
            </a:r>
            <a:endParaRPr lang="en-US" dirty="0"/>
          </a:p>
        </p:txBody>
      </p:sp>
    </p:spTree>
    <p:extLst>
      <p:ext uri="{BB962C8B-B14F-4D97-AF65-F5344CB8AC3E}">
        <p14:creationId xmlns:p14="http://schemas.microsoft.com/office/powerpoint/2010/main" xmlns="" val="195057190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Stylistics II</a:t>
            </a:r>
          </a:p>
        </p:txBody>
      </p:sp>
      <p:sp>
        <p:nvSpPr>
          <p:cNvPr id="3" name="Content Placeholder 2"/>
          <p:cNvSpPr>
            <a:spLocks noGrp="1"/>
          </p:cNvSpPr>
          <p:nvPr>
            <p:ph idx="1"/>
          </p:nvPr>
        </p:nvSpPr>
        <p:spPr/>
        <p:txBody>
          <a:bodyPr/>
          <a:lstStyle/>
          <a:p>
            <a:r>
              <a:rPr lang="en-US" dirty="0" smtClean="0"/>
              <a:t>School of writers (‘metaphysical’, ‘romantic’), genre (‘poetic style, journalese’), social situation (a brigadier addressing to a brigade, or a principal speaking to his students), and so forth.</a:t>
            </a:r>
          </a:p>
          <a:p>
            <a:r>
              <a:rPr lang="en-US" dirty="0" smtClean="0"/>
              <a:t>All such norms seem to be roughly circumscribed by context, including time, place and situation.</a:t>
            </a:r>
          </a:p>
          <a:p>
            <a:pPr marL="0" indent="0">
              <a:buNone/>
            </a:pPr>
            <a:endParaRPr lang="en-US" dirty="0"/>
          </a:p>
        </p:txBody>
      </p:sp>
    </p:spTree>
    <p:extLst>
      <p:ext uri="{BB962C8B-B14F-4D97-AF65-F5344CB8AC3E}">
        <p14:creationId xmlns:p14="http://schemas.microsoft.com/office/powerpoint/2010/main" xmlns="" val="31719585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Stylistics II</a:t>
            </a:r>
          </a:p>
        </p:txBody>
      </p:sp>
      <p:sp>
        <p:nvSpPr>
          <p:cNvPr id="3" name="Content Placeholder 2"/>
          <p:cNvSpPr>
            <a:spLocks noGrp="1"/>
          </p:cNvSpPr>
          <p:nvPr>
            <p:ph idx="1"/>
          </p:nvPr>
        </p:nvSpPr>
        <p:spPr/>
        <p:txBody>
          <a:bodyPr/>
          <a:lstStyle/>
          <a:p>
            <a:r>
              <a:rPr lang="en-US" dirty="0" smtClean="0"/>
              <a:t>It becomes evident that it is difficult to separate style from context.</a:t>
            </a:r>
          </a:p>
          <a:p>
            <a:r>
              <a:rPr lang="en-US" dirty="0" smtClean="0"/>
              <a:t>No way to know what an accepted norm is</a:t>
            </a:r>
          </a:p>
          <a:p>
            <a:pPr marL="0" indent="0">
              <a:buNone/>
            </a:pPr>
            <a:r>
              <a:rPr lang="en-US" dirty="0" smtClean="0"/>
              <a:t>5.</a:t>
            </a:r>
            <a:r>
              <a:rPr lang="en-US" u="sng" dirty="0" smtClean="0"/>
              <a:t> Style as set of those relations among linguistic</a:t>
            </a:r>
          </a:p>
          <a:p>
            <a:pPr marL="0" indent="0">
              <a:buNone/>
            </a:pPr>
            <a:r>
              <a:rPr lang="en-US" dirty="0"/>
              <a:t> </a:t>
            </a:r>
            <a:r>
              <a:rPr lang="en-US" dirty="0" smtClean="0"/>
              <a:t>  </a:t>
            </a:r>
            <a:r>
              <a:rPr lang="en-US" u="sng" dirty="0" smtClean="0"/>
              <a:t>entities that are stable in terms of wider spans</a:t>
            </a:r>
          </a:p>
          <a:p>
            <a:pPr marL="0" indent="0">
              <a:buNone/>
            </a:pPr>
            <a:r>
              <a:rPr lang="en-US" dirty="0" smtClean="0"/>
              <a:t>   </a:t>
            </a:r>
            <a:r>
              <a:rPr lang="en-US" u="sng" dirty="0" smtClean="0"/>
              <a:t>of text than the sentence</a:t>
            </a:r>
          </a:p>
          <a:p>
            <a:pPr marL="0" indent="0">
              <a:buNone/>
            </a:pPr>
            <a:r>
              <a:rPr lang="en-US" dirty="0" smtClean="0"/>
              <a:t>  Prof. Hill’s definition is important here. </a:t>
            </a:r>
            <a:endParaRPr lang="en-US" dirty="0"/>
          </a:p>
        </p:txBody>
      </p:sp>
    </p:spTree>
    <p:extLst>
      <p:ext uri="{BB962C8B-B14F-4D97-AF65-F5344CB8AC3E}">
        <p14:creationId xmlns:p14="http://schemas.microsoft.com/office/powerpoint/2010/main" xmlns="" val="411840327"/>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Stylistics II</a:t>
            </a:r>
          </a:p>
        </p:txBody>
      </p:sp>
      <p:sp>
        <p:nvSpPr>
          <p:cNvPr id="3" name="Content Placeholder 2"/>
          <p:cNvSpPr>
            <a:spLocks noGrp="1"/>
          </p:cNvSpPr>
          <p:nvPr>
            <p:ph idx="1"/>
          </p:nvPr>
        </p:nvSpPr>
        <p:spPr/>
        <p:txBody>
          <a:bodyPr/>
          <a:lstStyle/>
          <a:p>
            <a:r>
              <a:rPr lang="en-US" dirty="0" smtClean="0"/>
              <a:t>Prof. Hill has defined stylistics as concerning all those relations among linguistic entities which are stable or maybe stable in terms of wider spans than those within the limits of the sentence.</a:t>
            </a:r>
          </a:p>
          <a:p>
            <a:pPr marL="0" indent="0">
              <a:buNone/>
            </a:pPr>
            <a:endParaRPr lang="en-US" dirty="0" smtClean="0"/>
          </a:p>
          <a:p>
            <a:r>
              <a:rPr lang="en-US" dirty="0" smtClean="0"/>
              <a:t>This definition too is inadequate.</a:t>
            </a:r>
          </a:p>
          <a:p>
            <a:pPr marL="0" indent="0">
              <a:buNone/>
            </a:pPr>
            <a:endParaRPr lang="en-US" dirty="0"/>
          </a:p>
        </p:txBody>
      </p:sp>
    </p:spTree>
    <p:extLst>
      <p:ext uri="{BB962C8B-B14F-4D97-AF65-F5344CB8AC3E}">
        <p14:creationId xmlns:p14="http://schemas.microsoft.com/office/powerpoint/2010/main" xmlns="" val="38801933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Stylistics II</a:t>
            </a:r>
          </a:p>
        </p:txBody>
      </p:sp>
      <p:sp>
        <p:nvSpPr>
          <p:cNvPr id="3" name="Content Placeholder 2"/>
          <p:cNvSpPr>
            <a:spLocks noGrp="1"/>
          </p:cNvSpPr>
          <p:nvPr>
            <p:ph idx="1"/>
          </p:nvPr>
        </p:nvSpPr>
        <p:spPr/>
        <p:txBody>
          <a:bodyPr>
            <a:normAutofit lnSpcReduction="10000"/>
          </a:bodyPr>
          <a:lstStyle/>
          <a:p>
            <a:r>
              <a:rPr lang="en-US" dirty="0" smtClean="0"/>
              <a:t>It neither conflicts with the view of style as choice or as tabulation of alternatives, nor rules out the study of frequencies and probabilities on style determination.</a:t>
            </a:r>
          </a:p>
          <a:p>
            <a:r>
              <a:rPr lang="en-US" dirty="0" smtClean="0"/>
              <a:t>Even a single sentence possesses style and one cannot write a single sentence without style.</a:t>
            </a:r>
          </a:p>
          <a:p>
            <a:r>
              <a:rPr lang="en-US" dirty="0" smtClean="0"/>
              <a:t>Concept of spans not so much stylistic as grammatical </a:t>
            </a:r>
            <a:endParaRPr lang="en-US" dirty="0"/>
          </a:p>
        </p:txBody>
      </p:sp>
    </p:spTree>
    <p:extLst>
      <p:ext uri="{BB962C8B-B14F-4D97-AF65-F5344CB8AC3E}">
        <p14:creationId xmlns:p14="http://schemas.microsoft.com/office/powerpoint/2010/main" xmlns="" val="214272137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Stylistics II</a:t>
            </a:r>
          </a:p>
        </p:txBody>
      </p:sp>
      <p:sp>
        <p:nvSpPr>
          <p:cNvPr id="3" name="Content Placeholder 2"/>
          <p:cNvSpPr>
            <a:spLocks noGrp="1"/>
          </p:cNvSpPr>
          <p:nvPr>
            <p:ph idx="1"/>
          </p:nvPr>
        </p:nvSpPr>
        <p:spPr/>
        <p:txBody>
          <a:bodyPr>
            <a:normAutofit/>
          </a:bodyPr>
          <a:lstStyle/>
          <a:p>
            <a:pPr marL="0" indent="0">
              <a:buNone/>
            </a:pPr>
            <a:r>
              <a:rPr lang="en-US" dirty="0" smtClean="0"/>
              <a:t> </a:t>
            </a:r>
            <a:r>
              <a:rPr lang="en-US" b="1" dirty="0" smtClean="0"/>
              <a:t>Linguistic Approach To Style</a:t>
            </a:r>
          </a:p>
          <a:p>
            <a:r>
              <a:rPr lang="en-US" dirty="0" smtClean="0"/>
              <a:t> Style in literature is a recognizable but elusive phenomenon</a:t>
            </a:r>
          </a:p>
          <a:p>
            <a:r>
              <a:rPr lang="en-US" dirty="0" smtClean="0"/>
              <a:t>Part of difficulty in discussing style is because of temptation to </a:t>
            </a:r>
            <a:r>
              <a:rPr lang="en-US" b="1" dirty="0" smtClean="0"/>
              <a:t>attempt </a:t>
            </a:r>
            <a:r>
              <a:rPr lang="en-US" b="1" dirty="0" err="1" smtClean="0"/>
              <a:t>simutaneous</a:t>
            </a:r>
            <a:r>
              <a:rPr lang="en-US" b="1" dirty="0" smtClean="0"/>
              <a:t> answers</a:t>
            </a:r>
            <a:r>
              <a:rPr lang="en-US" dirty="0" smtClean="0"/>
              <a:t> to </a:t>
            </a:r>
            <a:r>
              <a:rPr lang="en-US" b="1" dirty="0" smtClean="0"/>
              <a:t>linguistic, pragmatic, and aesthetic questions</a:t>
            </a:r>
            <a:r>
              <a:rPr lang="en-US" dirty="0" smtClean="0"/>
              <a:t> concerned with different levels of, and attitudes to, the communication process.</a:t>
            </a:r>
            <a:endParaRPr lang="en-US" dirty="0"/>
          </a:p>
        </p:txBody>
      </p:sp>
    </p:spTree>
    <p:extLst>
      <p:ext uri="{BB962C8B-B14F-4D97-AF65-F5344CB8AC3E}">
        <p14:creationId xmlns:p14="http://schemas.microsoft.com/office/powerpoint/2010/main" xmlns="" val="378217966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Stylistics II</a:t>
            </a:r>
          </a:p>
        </p:txBody>
      </p:sp>
      <p:sp>
        <p:nvSpPr>
          <p:cNvPr id="3" name="Content Placeholder 2"/>
          <p:cNvSpPr>
            <a:spLocks noGrp="1"/>
          </p:cNvSpPr>
          <p:nvPr>
            <p:ph idx="1"/>
          </p:nvPr>
        </p:nvSpPr>
        <p:spPr/>
        <p:txBody>
          <a:bodyPr/>
          <a:lstStyle/>
          <a:p>
            <a:r>
              <a:rPr lang="en-US" dirty="0" smtClean="0"/>
              <a:t>Present day linguists in narrow rigorous sense focus on the linguistic features present in the given text and on analysis of their distribution and frequencies.</a:t>
            </a:r>
          </a:p>
          <a:p>
            <a:r>
              <a:rPr lang="en-US" dirty="0" smtClean="0"/>
              <a:t>But a poem, a novel, or an essay is more than a style – its style is just a part</a:t>
            </a:r>
          </a:p>
          <a:p>
            <a:r>
              <a:rPr lang="en-US" dirty="0" smtClean="0"/>
              <a:t>Any satisfactory stylistic analysis would be a combination of all the six approaches:</a:t>
            </a:r>
            <a:endParaRPr lang="en-US" dirty="0"/>
          </a:p>
        </p:txBody>
      </p:sp>
    </p:spTree>
    <p:extLst>
      <p:ext uri="{BB962C8B-B14F-4D97-AF65-F5344CB8AC3E}">
        <p14:creationId xmlns:p14="http://schemas.microsoft.com/office/powerpoint/2010/main" xmlns="" val="876721956"/>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Stylistics II</a:t>
            </a:r>
          </a:p>
        </p:txBody>
      </p:sp>
      <p:sp>
        <p:nvSpPr>
          <p:cNvPr id="3" name="Content Placeholder 2"/>
          <p:cNvSpPr>
            <a:spLocks noGrp="1"/>
          </p:cNvSpPr>
          <p:nvPr>
            <p:ph idx="1"/>
          </p:nvPr>
        </p:nvSpPr>
        <p:spPr/>
        <p:txBody>
          <a:bodyPr>
            <a:noAutofit/>
          </a:bodyPr>
          <a:lstStyle/>
          <a:p>
            <a:pPr marL="0" indent="0">
              <a:buNone/>
            </a:pPr>
            <a:r>
              <a:rPr lang="en-US" sz="2800" dirty="0"/>
              <a:t> </a:t>
            </a:r>
            <a:r>
              <a:rPr lang="en-US" sz="2800" dirty="0" smtClean="0"/>
              <a:t>  Six approaches: 1)Style </a:t>
            </a:r>
            <a:r>
              <a:rPr lang="en-US" sz="2800" dirty="0"/>
              <a:t>as an </a:t>
            </a:r>
            <a:r>
              <a:rPr lang="en-US" sz="2800" dirty="0" smtClean="0"/>
              <a:t>embellishment,</a:t>
            </a:r>
          </a:p>
          <a:p>
            <a:pPr marL="0" indent="0">
              <a:buNone/>
            </a:pPr>
            <a:r>
              <a:rPr lang="en-US" sz="2800" dirty="0"/>
              <a:t> </a:t>
            </a:r>
            <a:r>
              <a:rPr lang="en-US" sz="2800" dirty="0" smtClean="0"/>
              <a:t>  2)Style </a:t>
            </a:r>
            <a:r>
              <a:rPr lang="en-US" sz="2800" dirty="0"/>
              <a:t>as choice between alternate expression</a:t>
            </a:r>
            <a:r>
              <a:rPr lang="en-US" sz="2800" dirty="0" smtClean="0"/>
              <a:t>,</a:t>
            </a:r>
          </a:p>
          <a:p>
            <a:pPr marL="0" indent="0">
              <a:buNone/>
            </a:pPr>
            <a:r>
              <a:rPr lang="en-US" sz="2800" dirty="0" smtClean="0"/>
              <a:t>   3)Style </a:t>
            </a:r>
            <a:r>
              <a:rPr lang="en-US" sz="2800" dirty="0"/>
              <a:t>as a set of individual </a:t>
            </a:r>
            <a:r>
              <a:rPr lang="en-US" sz="2800" dirty="0" smtClean="0"/>
              <a:t>characteristics, 4)style</a:t>
            </a:r>
          </a:p>
          <a:p>
            <a:pPr marL="0" indent="0">
              <a:buNone/>
            </a:pPr>
            <a:r>
              <a:rPr lang="en-US" sz="2800" dirty="0"/>
              <a:t> </a:t>
            </a:r>
            <a:r>
              <a:rPr lang="en-US" sz="2800" dirty="0" smtClean="0"/>
              <a:t>  as deviations from a norm, 5)style as a set of</a:t>
            </a:r>
          </a:p>
          <a:p>
            <a:pPr marL="0" indent="0">
              <a:buNone/>
            </a:pPr>
            <a:r>
              <a:rPr lang="en-US" sz="2800" dirty="0"/>
              <a:t> </a:t>
            </a:r>
            <a:r>
              <a:rPr lang="en-US" sz="2800" dirty="0" smtClean="0"/>
              <a:t>  collective characteristics, 6)Style </a:t>
            </a:r>
            <a:r>
              <a:rPr lang="en-US" sz="2800" dirty="0"/>
              <a:t>as set of </a:t>
            </a:r>
            <a:r>
              <a:rPr lang="en-US" sz="2800" dirty="0" smtClean="0"/>
              <a:t>those</a:t>
            </a:r>
          </a:p>
          <a:p>
            <a:pPr marL="0" indent="0">
              <a:buNone/>
            </a:pPr>
            <a:r>
              <a:rPr lang="en-US" sz="2800" dirty="0"/>
              <a:t> </a:t>
            </a:r>
            <a:r>
              <a:rPr lang="en-US" sz="2800" dirty="0" smtClean="0"/>
              <a:t>  relations </a:t>
            </a:r>
            <a:r>
              <a:rPr lang="en-US" sz="2800" dirty="0"/>
              <a:t>among </a:t>
            </a:r>
            <a:r>
              <a:rPr lang="en-US" sz="2800" dirty="0" smtClean="0"/>
              <a:t>linguistic </a:t>
            </a:r>
            <a:r>
              <a:rPr lang="en-US" sz="2800" dirty="0"/>
              <a:t>entities that are stable </a:t>
            </a:r>
            <a:r>
              <a:rPr lang="en-US" sz="2800" dirty="0" smtClean="0"/>
              <a:t>in</a:t>
            </a:r>
          </a:p>
          <a:p>
            <a:pPr marL="0" indent="0">
              <a:buNone/>
            </a:pPr>
            <a:r>
              <a:rPr lang="en-US" sz="2800" dirty="0"/>
              <a:t> </a:t>
            </a:r>
            <a:r>
              <a:rPr lang="en-US" sz="2800" dirty="0" smtClean="0"/>
              <a:t>  </a:t>
            </a:r>
            <a:r>
              <a:rPr lang="en-US" sz="2800" dirty="0"/>
              <a:t>terms </a:t>
            </a:r>
            <a:r>
              <a:rPr lang="en-US" sz="2800" dirty="0" smtClean="0"/>
              <a:t>of </a:t>
            </a:r>
            <a:r>
              <a:rPr lang="en-US" sz="2800" dirty="0"/>
              <a:t>wider </a:t>
            </a:r>
            <a:r>
              <a:rPr lang="en-US" sz="2800" dirty="0" smtClean="0"/>
              <a:t>spans </a:t>
            </a:r>
            <a:r>
              <a:rPr lang="en-US" sz="2800" dirty="0"/>
              <a:t>of text than the sentence</a:t>
            </a:r>
          </a:p>
          <a:p>
            <a:pPr marL="0" indent="0">
              <a:buNone/>
            </a:pPr>
            <a:r>
              <a:rPr lang="en-US" sz="2800" dirty="0" smtClean="0"/>
              <a:t>  </a:t>
            </a:r>
            <a:endParaRPr lang="en-US" sz="2800" u="sng" dirty="0"/>
          </a:p>
          <a:p>
            <a:pPr marL="0" indent="0">
              <a:buNone/>
            </a:pPr>
            <a:r>
              <a:rPr lang="en-US" sz="2800" dirty="0" smtClean="0"/>
              <a:t> </a:t>
            </a:r>
          </a:p>
          <a:p>
            <a:pPr marL="0" indent="0">
              <a:buNone/>
            </a:pPr>
            <a:r>
              <a:rPr lang="en-US" sz="2800" dirty="0" smtClean="0"/>
              <a:t> </a:t>
            </a:r>
            <a:endParaRPr lang="en-US" sz="2800" dirty="0"/>
          </a:p>
        </p:txBody>
      </p:sp>
    </p:spTree>
    <p:extLst>
      <p:ext uri="{BB962C8B-B14F-4D97-AF65-F5344CB8AC3E}">
        <p14:creationId xmlns:p14="http://schemas.microsoft.com/office/powerpoint/2010/main" xmlns="" val="291385373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Stylistics II</a:t>
            </a:r>
          </a:p>
        </p:txBody>
      </p:sp>
      <p:sp>
        <p:nvSpPr>
          <p:cNvPr id="3" name="Content Placeholder 2"/>
          <p:cNvSpPr>
            <a:spLocks noGrp="1"/>
          </p:cNvSpPr>
          <p:nvPr>
            <p:ph idx="1"/>
          </p:nvPr>
        </p:nvSpPr>
        <p:spPr/>
        <p:txBody>
          <a:bodyPr>
            <a:normAutofit/>
          </a:bodyPr>
          <a:lstStyle/>
          <a:p>
            <a:r>
              <a:rPr lang="en-US" dirty="0" smtClean="0"/>
              <a:t>A definition of style should have observational, explanatory and predictive adequacy.</a:t>
            </a:r>
          </a:p>
          <a:p>
            <a:r>
              <a:rPr lang="en-US" dirty="0" smtClean="0"/>
              <a:t>It should account for all choices – paradigmatic, grammatical, stylistics, should make inventory of style markers, </a:t>
            </a:r>
            <a:r>
              <a:rPr lang="en-US" dirty="0" err="1" smtClean="0"/>
              <a:t>stylistical</a:t>
            </a:r>
            <a:r>
              <a:rPr lang="en-US" dirty="0" smtClean="0"/>
              <a:t> natural markers, stylistic features, characteristics, should state the contextual spread of the style markers,  </a:t>
            </a:r>
            <a:endParaRPr lang="en-US" dirty="0"/>
          </a:p>
        </p:txBody>
      </p:sp>
    </p:spTree>
    <p:extLst>
      <p:ext uri="{BB962C8B-B14F-4D97-AF65-F5344CB8AC3E}">
        <p14:creationId xmlns:p14="http://schemas.microsoft.com/office/powerpoint/2010/main" xmlns="" val="93877456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Stylistics II</a:t>
            </a:r>
          </a:p>
        </p:txBody>
      </p:sp>
      <p:sp>
        <p:nvSpPr>
          <p:cNvPr id="3" name="Content Placeholder 2"/>
          <p:cNvSpPr>
            <a:spLocks noGrp="1"/>
          </p:cNvSpPr>
          <p:nvPr>
            <p:ph idx="1"/>
          </p:nvPr>
        </p:nvSpPr>
        <p:spPr/>
        <p:txBody>
          <a:bodyPr>
            <a:normAutofit/>
          </a:bodyPr>
          <a:lstStyle/>
          <a:p>
            <a:r>
              <a:rPr lang="en-US" dirty="0" smtClean="0"/>
              <a:t>Should account for over-lapping of stylistic sets (already established by study of other texts), shift of style or contextual transfer, should keep in mind distinction between style and dialect, should be able to study a text </a:t>
            </a:r>
            <a:r>
              <a:rPr lang="en-US" dirty="0" err="1" smtClean="0"/>
              <a:t>microstylistically</a:t>
            </a:r>
            <a:r>
              <a:rPr lang="en-US" dirty="0" smtClean="0"/>
              <a:t> and </a:t>
            </a:r>
            <a:r>
              <a:rPr lang="en-US" dirty="0" err="1" smtClean="0"/>
              <a:t>macrostylistically</a:t>
            </a:r>
            <a:r>
              <a:rPr lang="en-US" dirty="0" smtClean="0"/>
              <a:t>.</a:t>
            </a:r>
          </a:p>
          <a:p>
            <a:r>
              <a:rPr lang="en-US" dirty="0" smtClean="0"/>
              <a:t>Style is the aggregate of frequencies because it is the result of more than one linguistic item. </a:t>
            </a:r>
            <a:endParaRPr lang="en-US" dirty="0"/>
          </a:p>
        </p:txBody>
      </p:sp>
    </p:spTree>
    <p:extLst>
      <p:ext uri="{BB962C8B-B14F-4D97-AF65-F5344CB8AC3E}">
        <p14:creationId xmlns:p14="http://schemas.microsoft.com/office/powerpoint/2010/main" xmlns="" val="285906464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Stylistics II</a:t>
            </a:r>
          </a:p>
        </p:txBody>
      </p:sp>
      <p:sp>
        <p:nvSpPr>
          <p:cNvPr id="3" name="Content Placeholder 2"/>
          <p:cNvSpPr>
            <a:spLocks noGrp="1"/>
          </p:cNvSpPr>
          <p:nvPr>
            <p:ph idx="1"/>
          </p:nvPr>
        </p:nvSpPr>
        <p:spPr/>
        <p:txBody>
          <a:bodyPr/>
          <a:lstStyle/>
          <a:p>
            <a:r>
              <a:rPr lang="en-US" dirty="0" smtClean="0"/>
              <a:t>For example, a given word in a text acquires stylistic significance by </a:t>
            </a:r>
            <a:r>
              <a:rPr lang="en-US" dirty="0" err="1" smtClean="0"/>
              <a:t>jextaposition</a:t>
            </a:r>
            <a:r>
              <a:rPr lang="en-US" dirty="0" smtClean="0"/>
              <a:t> with other words.</a:t>
            </a:r>
          </a:p>
          <a:p>
            <a:r>
              <a:rPr lang="en-US" dirty="0" smtClean="0"/>
              <a:t>Secondly, the study of style must not be restricted to phonological or morphological or lexical or syntactical observations: it must be built up of observations at various levels.</a:t>
            </a:r>
            <a:endParaRPr lang="en-US" dirty="0"/>
          </a:p>
        </p:txBody>
      </p:sp>
    </p:spTree>
    <p:extLst>
      <p:ext uri="{BB962C8B-B14F-4D97-AF65-F5344CB8AC3E}">
        <p14:creationId xmlns:p14="http://schemas.microsoft.com/office/powerpoint/2010/main" xmlns="" val="242409025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Stylistics II</a:t>
            </a:r>
          </a:p>
        </p:txBody>
      </p:sp>
      <p:sp>
        <p:nvSpPr>
          <p:cNvPr id="3" name="Content Placeholder 2"/>
          <p:cNvSpPr>
            <a:spLocks noGrp="1"/>
          </p:cNvSpPr>
          <p:nvPr>
            <p:ph idx="1"/>
          </p:nvPr>
        </p:nvSpPr>
        <p:spPr/>
        <p:txBody>
          <a:bodyPr/>
          <a:lstStyle/>
          <a:p>
            <a:r>
              <a:rPr lang="en-US" dirty="0" smtClean="0"/>
              <a:t>Style is concerned with frequencies of linguistic items in a given context.</a:t>
            </a:r>
          </a:p>
          <a:p>
            <a:r>
              <a:rPr lang="en-US" dirty="0" smtClean="0"/>
              <a:t>To measure the style of the passage, frequencies of its linguistic items of different levels must be compared with the corresponding features in other text or corpus regarded as norm and having definite contextual relationship with this passage</a:t>
            </a:r>
            <a:endParaRPr lang="en-US" dirty="0"/>
          </a:p>
        </p:txBody>
      </p:sp>
    </p:spTree>
    <p:extLst>
      <p:ext uri="{BB962C8B-B14F-4D97-AF65-F5344CB8AC3E}">
        <p14:creationId xmlns:p14="http://schemas.microsoft.com/office/powerpoint/2010/main" xmlns="" val="309348579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Stylistics II</a:t>
            </a:r>
          </a:p>
        </p:txBody>
      </p:sp>
      <p:sp>
        <p:nvSpPr>
          <p:cNvPr id="3" name="Content Placeholder 2"/>
          <p:cNvSpPr>
            <a:spLocks noGrp="1"/>
          </p:cNvSpPr>
          <p:nvPr>
            <p:ph idx="1"/>
          </p:nvPr>
        </p:nvSpPr>
        <p:spPr/>
        <p:txBody>
          <a:bodyPr/>
          <a:lstStyle/>
          <a:p>
            <a:r>
              <a:rPr lang="en-US" dirty="0" smtClean="0"/>
              <a:t>Example: For stylistic analysis of one of Pope’s poem, norms with varying contextual relationships include English eighteenth century poetry, the corpus of Pope’s work, all poems written in English in rhymed pentameter couplets, or, for greater contrast as well as comparison, the poetry of Wordsworth.                                  </a:t>
            </a:r>
            <a:endParaRPr lang="en-US" dirty="0"/>
          </a:p>
        </p:txBody>
      </p:sp>
    </p:spTree>
    <p:extLst>
      <p:ext uri="{BB962C8B-B14F-4D97-AF65-F5344CB8AC3E}">
        <p14:creationId xmlns:p14="http://schemas.microsoft.com/office/powerpoint/2010/main" xmlns="" val="399090344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normAutofit lnSpcReduction="10000"/>
          </a:bodyPr>
          <a:lstStyle/>
          <a:p>
            <a:r>
              <a:rPr lang="en-US" dirty="0" smtClean="0"/>
              <a:t>Style is a link between context and linguistic form and the style of a text may be examined in relation to:</a:t>
            </a:r>
          </a:p>
          <a:p>
            <a:pPr marL="0" indent="0">
              <a:buNone/>
            </a:pPr>
            <a:r>
              <a:rPr lang="en-US" dirty="0"/>
              <a:t> </a:t>
            </a:r>
            <a:r>
              <a:rPr lang="en-US" dirty="0" smtClean="0"/>
              <a:t>1. impressionistically recognized norms of language use</a:t>
            </a:r>
          </a:p>
          <a:p>
            <a:pPr marL="0" indent="0">
              <a:buNone/>
            </a:pPr>
            <a:r>
              <a:rPr lang="en-US" dirty="0" smtClean="0"/>
              <a:t>2. Text by other authors recognized by reference to one as comparable </a:t>
            </a:r>
          </a:p>
          <a:p>
            <a:pPr marL="0" indent="0">
              <a:buNone/>
            </a:pPr>
            <a:r>
              <a:rPr lang="en-US" dirty="0" smtClean="0"/>
              <a:t>3. Other text by the same author recognized by reference to 1 &amp; 2 as comparable.</a:t>
            </a:r>
            <a:endParaRPr lang="en-US" dirty="0"/>
          </a:p>
        </p:txBody>
      </p:sp>
    </p:spTree>
    <p:extLst>
      <p:ext uri="{BB962C8B-B14F-4D97-AF65-F5344CB8AC3E}">
        <p14:creationId xmlns:p14="http://schemas.microsoft.com/office/powerpoint/2010/main" xmlns="" val="264540455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Stylistics II</a:t>
            </a:r>
          </a:p>
        </p:txBody>
      </p:sp>
      <p:sp>
        <p:nvSpPr>
          <p:cNvPr id="3" name="Content Placeholder 2"/>
          <p:cNvSpPr>
            <a:spLocks noGrp="1"/>
          </p:cNvSpPr>
          <p:nvPr>
            <p:ph idx="1"/>
          </p:nvPr>
        </p:nvSpPr>
        <p:spPr/>
        <p:txBody>
          <a:bodyPr/>
          <a:lstStyle/>
          <a:p>
            <a:r>
              <a:rPr lang="en-US" dirty="0" smtClean="0"/>
              <a:t>This intra and extra textual study of the contextualization in the light of linguistic structure and its history that has come to be styled ‘stylistics’.</a:t>
            </a:r>
          </a:p>
          <a:p>
            <a:r>
              <a:rPr lang="en-US" dirty="0" smtClean="0"/>
              <a:t>The student of style must see language and literature in relation to other functions of language (socio-linguistics), in relation to other norms (statistic stylistics)</a:t>
            </a:r>
            <a:endParaRPr lang="en-US" dirty="0"/>
          </a:p>
        </p:txBody>
      </p:sp>
    </p:spTree>
    <p:extLst>
      <p:ext uri="{BB962C8B-B14F-4D97-AF65-F5344CB8AC3E}">
        <p14:creationId xmlns:p14="http://schemas.microsoft.com/office/powerpoint/2010/main" xmlns="" val="154614723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Stylistics II</a:t>
            </a:r>
          </a:p>
        </p:txBody>
      </p:sp>
      <p:sp>
        <p:nvSpPr>
          <p:cNvPr id="3" name="Content Placeholder 2"/>
          <p:cNvSpPr>
            <a:spLocks noGrp="1"/>
          </p:cNvSpPr>
          <p:nvPr>
            <p:ph idx="1"/>
          </p:nvPr>
        </p:nvSpPr>
        <p:spPr/>
        <p:txBody>
          <a:bodyPr/>
          <a:lstStyle/>
          <a:p>
            <a:r>
              <a:rPr lang="en-US" dirty="0" smtClean="0"/>
              <a:t>in relation to the individual and collective characteristics inherent in the work, in the writer, in the age/period and in the literary tradition of the age. The stylistic selection should not mean ‘the choice between items that mean more or less the same’.</a:t>
            </a:r>
          </a:p>
          <a:p>
            <a:r>
              <a:rPr lang="en-US" dirty="0" smtClean="0"/>
              <a:t>Some classification of context is a pre-requisite for a sound stylistic analysis. </a:t>
            </a:r>
            <a:endParaRPr lang="en-US" dirty="0"/>
          </a:p>
        </p:txBody>
      </p:sp>
    </p:spTree>
    <p:extLst>
      <p:ext uri="{BB962C8B-B14F-4D97-AF65-F5344CB8AC3E}">
        <p14:creationId xmlns:p14="http://schemas.microsoft.com/office/powerpoint/2010/main" xmlns="" val="408194170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Stylistics II</a:t>
            </a:r>
          </a:p>
        </p:txBody>
      </p:sp>
      <p:sp>
        <p:nvSpPr>
          <p:cNvPr id="3" name="Content Placeholder 2"/>
          <p:cNvSpPr>
            <a:spLocks noGrp="1"/>
          </p:cNvSpPr>
          <p:nvPr>
            <p:ph idx="1"/>
          </p:nvPr>
        </p:nvSpPr>
        <p:spPr/>
        <p:txBody>
          <a:bodyPr/>
          <a:lstStyle/>
          <a:p>
            <a:r>
              <a:rPr lang="en-US" dirty="0" smtClean="0"/>
              <a:t>All stylistic analysis is ultimately based on the matching of a text against a contextually related norm.</a:t>
            </a:r>
          </a:p>
          <a:p>
            <a:r>
              <a:rPr lang="en-US" dirty="0" err="1" smtClean="0"/>
              <a:t>Enkvist</a:t>
            </a:r>
            <a:r>
              <a:rPr lang="en-US" dirty="0" smtClean="0"/>
              <a:t> says, contextually bound linguistic items function as style markers. Style markers occurring in the same text form a stylistic set for that text. </a:t>
            </a:r>
            <a:endParaRPr lang="en-US" dirty="0"/>
          </a:p>
        </p:txBody>
      </p:sp>
    </p:spTree>
    <p:extLst>
      <p:ext uri="{BB962C8B-B14F-4D97-AF65-F5344CB8AC3E}">
        <p14:creationId xmlns:p14="http://schemas.microsoft.com/office/powerpoint/2010/main" xmlns="" val="370171139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Stylistics II</a:t>
            </a:r>
          </a:p>
        </p:txBody>
      </p:sp>
      <p:sp>
        <p:nvSpPr>
          <p:cNvPr id="3" name="Content Placeholder 2"/>
          <p:cNvSpPr>
            <a:spLocks noGrp="1"/>
          </p:cNvSpPr>
          <p:nvPr>
            <p:ph idx="1"/>
          </p:nvPr>
        </p:nvSpPr>
        <p:spPr/>
        <p:txBody>
          <a:bodyPr/>
          <a:lstStyle/>
          <a:p>
            <a:r>
              <a:rPr lang="en-US" dirty="0" smtClean="0"/>
              <a:t>A stylistic set shared by a large number of contextually related text forms a major stylistic set occurring within a major contextual range.</a:t>
            </a:r>
          </a:p>
          <a:p>
            <a:r>
              <a:rPr lang="en-US" dirty="0" smtClean="0"/>
              <a:t>Texts sharing the same major stylistic set in the same major style</a:t>
            </a:r>
            <a:endParaRPr lang="en-US" dirty="0"/>
          </a:p>
        </p:txBody>
      </p:sp>
    </p:spTree>
    <p:extLst>
      <p:ext uri="{BB962C8B-B14F-4D97-AF65-F5344CB8AC3E}">
        <p14:creationId xmlns:p14="http://schemas.microsoft.com/office/powerpoint/2010/main" xmlns="" val="442385506"/>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lnSpcReduction="10000"/>
          </a:bodyPr>
          <a:lstStyle/>
          <a:p>
            <a:r>
              <a:rPr lang="en-US" dirty="0"/>
              <a:t> </a:t>
            </a:r>
            <a:r>
              <a:rPr lang="en-US" dirty="0" smtClean="0"/>
              <a:t> Style </a:t>
            </a:r>
            <a:r>
              <a:rPr lang="en-US" dirty="0"/>
              <a:t>as a set of individual or </a:t>
            </a:r>
            <a:r>
              <a:rPr lang="en-US" dirty="0" smtClean="0"/>
              <a:t>collected</a:t>
            </a:r>
          </a:p>
          <a:p>
            <a:pPr marL="0" indent="0">
              <a:buNone/>
            </a:pPr>
            <a:r>
              <a:rPr lang="en-US" dirty="0"/>
              <a:t> </a:t>
            </a:r>
            <a:r>
              <a:rPr lang="en-US" dirty="0" smtClean="0"/>
              <a:t>     characteristics</a:t>
            </a:r>
          </a:p>
          <a:p>
            <a:pPr marL="0" indent="0">
              <a:buNone/>
            </a:pPr>
            <a:r>
              <a:rPr lang="en-US" dirty="0"/>
              <a:t> </a:t>
            </a:r>
            <a:r>
              <a:rPr lang="en-US" dirty="0" smtClean="0"/>
              <a:t>     Almost </a:t>
            </a:r>
            <a:r>
              <a:rPr lang="en-US" dirty="0"/>
              <a:t>all writers have their </a:t>
            </a:r>
            <a:r>
              <a:rPr lang="en-US" dirty="0" smtClean="0"/>
              <a:t>individual</a:t>
            </a:r>
          </a:p>
          <a:p>
            <a:pPr marL="0" indent="0">
              <a:buNone/>
            </a:pPr>
            <a:r>
              <a:rPr lang="en-US" dirty="0"/>
              <a:t> </a:t>
            </a:r>
            <a:r>
              <a:rPr lang="en-US" dirty="0" smtClean="0"/>
              <a:t>     </a:t>
            </a:r>
            <a:r>
              <a:rPr lang="en-US" dirty="0"/>
              <a:t>individuality</a:t>
            </a:r>
            <a:endParaRPr lang="en-US" dirty="0" smtClean="0"/>
          </a:p>
          <a:p>
            <a:r>
              <a:rPr lang="en-US" dirty="0" smtClean="0"/>
              <a:t> </a:t>
            </a:r>
            <a:r>
              <a:rPr lang="en-US" dirty="0"/>
              <a:t>Style as deviation from a norm</a:t>
            </a:r>
            <a:endParaRPr lang="en-US" dirty="0" smtClean="0"/>
          </a:p>
          <a:p>
            <a:pPr marL="0" indent="0">
              <a:buNone/>
            </a:pPr>
            <a:r>
              <a:rPr lang="en-US" dirty="0" smtClean="0"/>
              <a:t>      It </a:t>
            </a:r>
            <a:r>
              <a:rPr lang="en-US" dirty="0"/>
              <a:t>becomes evident that it is difficult </a:t>
            </a:r>
            <a:r>
              <a:rPr lang="en-US" dirty="0" smtClean="0"/>
              <a:t>to</a:t>
            </a:r>
          </a:p>
          <a:p>
            <a:pPr marL="0" indent="0">
              <a:buNone/>
            </a:pPr>
            <a:r>
              <a:rPr lang="en-US" dirty="0"/>
              <a:t> </a:t>
            </a:r>
            <a:r>
              <a:rPr lang="en-US" dirty="0" smtClean="0"/>
              <a:t>     </a:t>
            </a:r>
            <a:r>
              <a:rPr lang="en-US" dirty="0"/>
              <a:t>separate style from context.</a:t>
            </a:r>
          </a:p>
          <a:p>
            <a:pPr marL="0" indent="0">
              <a:buNone/>
            </a:pPr>
            <a:r>
              <a:rPr lang="en-US" dirty="0" smtClean="0"/>
              <a:t>      No </a:t>
            </a:r>
            <a:r>
              <a:rPr lang="en-US" dirty="0"/>
              <a:t>way to know what an accepted norm is</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xmlns="" val="28105841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lstStyle/>
          <a:p>
            <a:pPr marL="0" indent="0">
              <a:buNone/>
            </a:pPr>
            <a:r>
              <a:rPr lang="en-US" dirty="0" smtClean="0"/>
              <a:t>   Style </a:t>
            </a:r>
            <a:r>
              <a:rPr lang="en-US" dirty="0"/>
              <a:t>as set of those relations among linguistic</a:t>
            </a:r>
          </a:p>
          <a:p>
            <a:pPr marL="0" indent="0">
              <a:buNone/>
            </a:pPr>
            <a:r>
              <a:rPr lang="en-US" dirty="0"/>
              <a:t>   entities that are stable in terms of wider spans</a:t>
            </a:r>
          </a:p>
          <a:p>
            <a:pPr marL="0" indent="0">
              <a:buNone/>
            </a:pPr>
            <a:r>
              <a:rPr lang="en-US" dirty="0"/>
              <a:t>   of text than the </a:t>
            </a:r>
            <a:r>
              <a:rPr lang="en-US" dirty="0" smtClean="0"/>
              <a:t>sentence.</a:t>
            </a:r>
          </a:p>
          <a:p>
            <a:r>
              <a:rPr lang="en-US" dirty="0"/>
              <a:t>Even a single sentence possesses style and one cannot write a single sentence without style.</a:t>
            </a:r>
          </a:p>
          <a:p>
            <a:r>
              <a:rPr lang="en-US" dirty="0"/>
              <a:t>Concept of spans not so much stylistic as grammatical </a:t>
            </a:r>
          </a:p>
          <a:p>
            <a:pPr marL="0" indent="0">
              <a:buNone/>
            </a:pPr>
            <a:endParaRPr lang="en-US" dirty="0"/>
          </a:p>
          <a:p>
            <a:endParaRPr lang="en-US" dirty="0"/>
          </a:p>
        </p:txBody>
      </p:sp>
    </p:spTree>
    <p:extLst>
      <p:ext uri="{BB962C8B-B14F-4D97-AF65-F5344CB8AC3E}">
        <p14:creationId xmlns:p14="http://schemas.microsoft.com/office/powerpoint/2010/main" xmlns="" val="217411790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lnSpcReduction="10000"/>
          </a:bodyPr>
          <a:lstStyle/>
          <a:p>
            <a:r>
              <a:rPr lang="en-US" dirty="0"/>
              <a:t>Style is the aggregate of frequencies because it is the result of more than one linguistic item</a:t>
            </a:r>
            <a:r>
              <a:rPr lang="en-US" dirty="0" smtClean="0"/>
              <a:t>.</a:t>
            </a:r>
            <a:r>
              <a:rPr lang="en-US" dirty="0"/>
              <a:t> </a:t>
            </a:r>
            <a:endParaRPr lang="en-US" dirty="0" smtClean="0"/>
          </a:p>
          <a:p>
            <a:r>
              <a:rPr lang="en-US" dirty="0" smtClean="0"/>
              <a:t>Any </a:t>
            </a:r>
            <a:r>
              <a:rPr lang="en-US" dirty="0"/>
              <a:t>satisfactory stylistic analysis would be a combination of all the six approaches:</a:t>
            </a:r>
          </a:p>
          <a:p>
            <a:r>
              <a:rPr lang="en-US" dirty="0"/>
              <a:t>All stylistic analysis is ultimately based on the matching of a text against a contextually related norm.</a:t>
            </a:r>
          </a:p>
          <a:p>
            <a:endParaRPr lang="en-US" dirty="0" smtClean="0"/>
          </a:p>
          <a:p>
            <a:pPr marL="0" indent="0">
              <a:buNone/>
            </a:pPr>
            <a:r>
              <a:rPr lang="en-US" dirty="0" smtClean="0"/>
              <a:t> </a:t>
            </a:r>
            <a:endParaRPr lang="en-US" dirty="0"/>
          </a:p>
          <a:p>
            <a:endParaRPr lang="en-US" dirty="0"/>
          </a:p>
        </p:txBody>
      </p:sp>
    </p:spTree>
    <p:extLst>
      <p:ext uri="{BB962C8B-B14F-4D97-AF65-F5344CB8AC3E}">
        <p14:creationId xmlns:p14="http://schemas.microsoft.com/office/powerpoint/2010/main" xmlns="" val="69222487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Trek">
  <a:themeElements>
    <a:clrScheme name="Apex">
      <a:dk1>
        <a:sysClr val="windowText" lastClr="000000"/>
      </a:dk1>
      <a:lt1>
        <a:sysClr val="window" lastClr="FFFFFF"/>
      </a:lt1>
      <a:dk2>
        <a:srgbClr val="69676D"/>
      </a:dk2>
      <a:lt2>
        <a:srgbClr val="C9C2D1"/>
      </a:lt2>
      <a:accent1>
        <a:srgbClr val="CEB966"/>
      </a:accent1>
      <a:accent2>
        <a:srgbClr val="9CB084"/>
      </a:accent2>
      <a:accent3>
        <a:srgbClr val="6BB1C9"/>
      </a:accent3>
      <a:accent4>
        <a:srgbClr val="6585CF"/>
      </a:accent4>
      <a:accent5>
        <a:srgbClr val="7E6BC9"/>
      </a:accent5>
      <a:accent6>
        <a:srgbClr val="A379BB"/>
      </a:accent6>
      <a:hlink>
        <a:srgbClr val="410082"/>
      </a:hlink>
      <a:folHlink>
        <a:srgbClr val="932968"/>
      </a:folHlink>
    </a:clrScheme>
    <a:fontScheme name="Trek">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Trek">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Trek</Template>
  <TotalTime>426</TotalTime>
  <Words>1543</Words>
  <Application>Microsoft Office PowerPoint</Application>
  <PresentationFormat>On-screen Show (4:3)</PresentationFormat>
  <Paragraphs>127</Paragraphs>
  <Slides>30</Slides>
  <Notes>0</Notes>
  <HiddenSlides>0</HiddenSlides>
  <MMClips>0</MMClips>
  <ScaleCrop>false</ScaleCrop>
  <HeadingPairs>
    <vt:vector size="4" baseType="variant">
      <vt:variant>
        <vt:lpstr>Theme</vt:lpstr>
      </vt:variant>
      <vt:variant>
        <vt:i4>1</vt:i4>
      </vt:variant>
      <vt:variant>
        <vt:lpstr>Slide Titles</vt:lpstr>
      </vt:variant>
      <vt:variant>
        <vt:i4>30</vt:i4>
      </vt:variant>
    </vt:vector>
  </HeadingPairs>
  <TitlesOfParts>
    <vt:vector size="31" baseType="lpstr">
      <vt:lpstr>Trek</vt:lpstr>
      <vt:lpstr>Stylistics II</vt:lpstr>
      <vt:lpstr>  Review of lecture 20</vt:lpstr>
      <vt:lpstr>Review of lecture 20</vt:lpstr>
      <vt:lpstr>Review of lecture 20</vt:lpstr>
      <vt:lpstr>Stylistics II (merits &amp; demerits – contd..) </vt:lpstr>
      <vt:lpstr>Stylistics II</vt:lpstr>
      <vt:lpstr>Stylistics II</vt:lpstr>
      <vt:lpstr>Stylistics II</vt:lpstr>
      <vt:lpstr>Stylistics II</vt:lpstr>
      <vt:lpstr>Stylistics II</vt:lpstr>
      <vt:lpstr>Stylistics II</vt:lpstr>
      <vt:lpstr>Stylistics II</vt:lpstr>
      <vt:lpstr>Stylistics II</vt:lpstr>
      <vt:lpstr>Stylistics II</vt:lpstr>
      <vt:lpstr>Stylistics II</vt:lpstr>
      <vt:lpstr>Stylistics II</vt:lpstr>
      <vt:lpstr>Stylistics II</vt:lpstr>
      <vt:lpstr>Stylistics II</vt:lpstr>
      <vt:lpstr>Stylistics II</vt:lpstr>
      <vt:lpstr>Stylistics II</vt:lpstr>
      <vt:lpstr>Stylistics II</vt:lpstr>
      <vt:lpstr>Stylistics II</vt:lpstr>
      <vt:lpstr>Slide 23</vt:lpstr>
      <vt:lpstr>Stylistics II</vt:lpstr>
      <vt:lpstr>Stylistics II</vt:lpstr>
      <vt:lpstr>Stylistics II</vt:lpstr>
      <vt:lpstr>Stylistics II</vt:lpstr>
      <vt:lpstr>Summary</vt:lpstr>
      <vt:lpstr>Summary</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Stylistics II</dc:title>
  <dc:creator>Naveed Ahsan</dc:creator>
  <cp:lastModifiedBy>NTS</cp:lastModifiedBy>
  <cp:revision>54</cp:revision>
  <dcterms:created xsi:type="dcterms:W3CDTF">2013-12-21T05:55:05Z</dcterms:created>
  <dcterms:modified xsi:type="dcterms:W3CDTF">2013-12-22T10:23:49Z</dcterms:modified>
</cp:coreProperties>
</file>