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6" r:id="rId3"/>
    <p:sldId id="287" r:id="rId4"/>
    <p:sldId id="288" r:id="rId5"/>
    <p:sldId id="289" r:id="rId6"/>
    <p:sldId id="257" r:id="rId7"/>
    <p:sldId id="258" r:id="rId8"/>
    <p:sldId id="270" r:id="rId9"/>
    <p:sldId id="271" r:id="rId10"/>
    <p:sldId id="272" r:id="rId11"/>
    <p:sldId id="273" r:id="rId12"/>
    <p:sldId id="274" r:id="rId13"/>
    <p:sldId id="259" r:id="rId14"/>
    <p:sldId id="260" r:id="rId15"/>
    <p:sldId id="261" r:id="rId16"/>
    <p:sldId id="262" r:id="rId17"/>
    <p:sldId id="263" r:id="rId18"/>
    <p:sldId id="264" r:id="rId19"/>
    <p:sldId id="265" r:id="rId20"/>
    <p:sldId id="266" r:id="rId21"/>
    <p:sldId id="267" r:id="rId22"/>
    <p:sldId id="269" r:id="rId23"/>
    <p:sldId id="268" r:id="rId24"/>
    <p:sldId id="275" r:id="rId25"/>
    <p:sldId id="276" r:id="rId26"/>
    <p:sldId id="277" r:id="rId27"/>
    <p:sldId id="278" r:id="rId28"/>
    <p:sldId id="279" r:id="rId29"/>
    <p:sldId id="280" r:id="rId30"/>
    <p:sldId id="281" r:id="rId31"/>
    <p:sldId id="282" r:id="rId32"/>
    <p:sldId id="283" r:id="rId33"/>
    <p:sldId id="284" r:id="rId34"/>
    <p:sldId id="285"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B51C29C-87EF-4C2A-B329-F9FE7EF8C9ED}" type="datetimeFigureOut">
              <a:rPr lang="en-US" smtClean="0"/>
              <a:pPr/>
              <a:t>22-Dec-13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51997CA-2A35-4854-9CF1-610FBCA401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1997CA-2A35-4854-9CF1-610FBCA401CF}"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1997CA-2A35-4854-9CF1-610FBCA401C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51997CA-2A35-4854-9CF1-610FBCA401CF}"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51997CA-2A35-4854-9CF1-610FBCA401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51997CA-2A35-4854-9CF1-610FBCA401CF}"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51997CA-2A35-4854-9CF1-610FBCA401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B51C29C-87EF-4C2A-B329-F9FE7EF8C9ED}" type="datetimeFigureOut">
              <a:rPr lang="en-US" smtClean="0"/>
              <a:pPr/>
              <a:t>22-Dec-13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51997CA-2A35-4854-9CF1-610FBCA401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B51C29C-87EF-4C2A-B329-F9FE7EF8C9ED}" type="datetimeFigureOut">
              <a:rPr lang="en-US" smtClean="0"/>
              <a:pPr/>
              <a:t>22-Dec-13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51997CA-2A35-4854-9CF1-610FBCA401C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1997CA-2A35-4854-9CF1-610FBCA401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B51C29C-87EF-4C2A-B329-F9FE7EF8C9ED}" type="datetimeFigureOut">
              <a:rPr lang="en-US" smtClean="0"/>
              <a:pPr/>
              <a:t>22-Dec-13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51997CA-2A35-4854-9CF1-610FBCA401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51C29C-87EF-4C2A-B329-F9FE7EF8C9ED}" type="datetimeFigureOut">
              <a:rPr lang="en-US" smtClean="0"/>
              <a:pPr/>
              <a:t>22-Dec-13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51997CA-2A35-4854-9CF1-610FBCA401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grammar.about.com/od/rs/g/styleterm.htm" TargetMode="External"/><Relationship Id="rId2" Type="http://schemas.openxmlformats.org/officeDocument/2006/relationships/hyperlink" Target="http://grammar.about.com/od/ab/g/appliedlinguisticsterm.htm" TargetMode="External"/><Relationship Id="rId1" Type="http://schemas.openxmlformats.org/officeDocument/2006/relationships/slideLayout" Target="../slideLayouts/slideLayout2.xml"/><Relationship Id="rId4" Type="http://schemas.openxmlformats.org/officeDocument/2006/relationships/hyperlink" Target="http://grammar.about.com/od/tz/g/textterm.ht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grammar.about.com/od/c/g/conversationterm.htm" TargetMode="External"/><Relationship Id="rId2" Type="http://schemas.openxmlformats.org/officeDocument/2006/relationships/hyperlink" Target="http://grammar.about.com/od/d/g/discourseterm.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grammar.about.com/od/ab/g/argmterm.htm" TargetMode="External"/><Relationship Id="rId2" Type="http://schemas.openxmlformats.org/officeDocument/2006/relationships/hyperlink" Target="http://grammar.about.com/od/rs/g/rhetoricterm.htm" TargetMode="External"/><Relationship Id="rId1" Type="http://schemas.openxmlformats.org/officeDocument/2006/relationships/slideLayout" Target="../slideLayouts/slideLayout2.xml"/><Relationship Id="rId4" Type="http://schemas.openxmlformats.org/officeDocument/2006/relationships/hyperlink" Target="http://grammar.about.com/od/fh/g/figuresterms.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grammar.about.com/od/c/g/cohesionterm.htm" TargetMode="External"/><Relationship Id="rId2" Type="http://schemas.openxmlformats.org/officeDocument/2006/relationships/hyperlink" Target="http://grammar.about.com/od/c/g/collocationterm.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grammar.about.com/od/rs/g/styleterm.htm" TargetMode="External"/><Relationship Id="rId2" Type="http://schemas.openxmlformats.org/officeDocument/2006/relationships/hyperlink" Target="http://grammar.about.com/od/ab/g/appliedlinguisticsterm.htm" TargetMode="External"/><Relationship Id="rId1" Type="http://schemas.openxmlformats.org/officeDocument/2006/relationships/slideLayout" Target="../slideLayouts/slideLayout2.xml"/><Relationship Id="rId4" Type="http://schemas.openxmlformats.org/officeDocument/2006/relationships/hyperlink" Target="http://grammar.about.com/od/tz/g/textterm.ht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Stylistics</a:t>
            </a:r>
            <a:endParaRPr lang="en-US" sz="6000" dirty="0"/>
          </a:p>
        </p:txBody>
      </p:sp>
      <p:sp>
        <p:nvSpPr>
          <p:cNvPr id="3" name="Subtitle 2"/>
          <p:cNvSpPr>
            <a:spLocks noGrp="1"/>
          </p:cNvSpPr>
          <p:nvPr>
            <p:ph type="subTitle" idx="1"/>
          </p:nvPr>
        </p:nvSpPr>
        <p:spPr/>
        <p:txBody>
          <a:bodyPr>
            <a:normAutofit/>
          </a:bodyPr>
          <a:lstStyle/>
          <a:p>
            <a:r>
              <a:rPr lang="en-US" sz="3600" dirty="0" smtClean="0"/>
              <a:t>Lecture # 20</a:t>
            </a:r>
            <a:endParaRPr lang="en-US" sz="3600" dirty="0"/>
          </a:p>
        </p:txBody>
      </p:sp>
    </p:spTree>
    <p:extLst>
      <p:ext uri="{BB962C8B-B14F-4D97-AF65-F5344CB8AC3E}">
        <p14:creationId xmlns:p14="http://schemas.microsoft.com/office/powerpoint/2010/main" xmlns="" val="286254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Pragmatics is the study of "how to do things </a:t>
            </a:r>
            <a:r>
              <a:rPr lang="en-US" dirty="0" smtClean="0"/>
              <a:t>with words“</a:t>
            </a:r>
          </a:p>
          <a:p>
            <a:r>
              <a:rPr lang="en-US" b="1" dirty="0" smtClean="0"/>
              <a:t>Speech </a:t>
            </a:r>
            <a:r>
              <a:rPr lang="en-US" b="1" dirty="0"/>
              <a:t>acts</a:t>
            </a:r>
            <a:endParaRPr lang="en-US" dirty="0" smtClean="0"/>
          </a:p>
          <a:p>
            <a:endParaRPr lang="en-US" dirty="0"/>
          </a:p>
        </p:txBody>
      </p:sp>
      <p:sp>
        <p:nvSpPr>
          <p:cNvPr id="2" name="Title 1"/>
          <p:cNvSpPr>
            <a:spLocks noGrp="1"/>
          </p:cNvSpPr>
          <p:nvPr>
            <p:ph type="title"/>
          </p:nvPr>
        </p:nvSpPr>
        <p:spPr/>
        <p:txBody>
          <a:bodyPr/>
          <a:lstStyle/>
          <a:p>
            <a:r>
              <a:rPr lang="en-US" dirty="0" smtClean="0"/>
              <a:t>Review of lecture 19</a:t>
            </a:r>
            <a:endParaRPr lang="en-US" dirty="0"/>
          </a:p>
        </p:txBody>
      </p:sp>
    </p:spTree>
    <p:extLst>
      <p:ext uri="{BB962C8B-B14F-4D97-AF65-F5344CB8AC3E}">
        <p14:creationId xmlns:p14="http://schemas.microsoft.com/office/powerpoint/2010/main" xmlns="" val="12662433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Speech acts include </a:t>
            </a:r>
            <a:r>
              <a:rPr lang="en-US" i="1" dirty="0"/>
              <a:t>asking</a:t>
            </a:r>
            <a:r>
              <a:rPr lang="en-US" dirty="0"/>
              <a:t> for a glass of water, </a:t>
            </a:r>
            <a:r>
              <a:rPr lang="en-US" i="1" dirty="0"/>
              <a:t>promising</a:t>
            </a:r>
            <a:r>
              <a:rPr lang="en-US" dirty="0"/>
              <a:t> to drink a glass of water, </a:t>
            </a:r>
            <a:r>
              <a:rPr lang="en-US" i="1" dirty="0"/>
              <a:t>threatening</a:t>
            </a:r>
            <a:r>
              <a:rPr lang="en-US" dirty="0"/>
              <a:t> to drink a glass of water, </a:t>
            </a:r>
            <a:r>
              <a:rPr lang="en-US" i="1" dirty="0"/>
              <a:t>ordering</a:t>
            </a:r>
            <a:r>
              <a:rPr lang="en-US" dirty="0"/>
              <a:t> someone to drink a glass of water, and so on</a:t>
            </a:r>
            <a:r>
              <a:rPr lang="en-US" dirty="0" smtClean="0"/>
              <a:t>.</a:t>
            </a:r>
          </a:p>
          <a:p>
            <a:endParaRPr lang="en-US" dirty="0"/>
          </a:p>
          <a:p>
            <a:r>
              <a:rPr lang="en-US" b="1" dirty="0"/>
              <a:t> </a:t>
            </a:r>
            <a:r>
              <a:rPr lang="en-US" dirty="0"/>
              <a:t>Direct Speech </a:t>
            </a:r>
            <a:r>
              <a:rPr lang="en-US" dirty="0" smtClean="0"/>
              <a:t>Acts - three basic types</a:t>
            </a:r>
            <a:endParaRPr lang="en-US" dirty="0"/>
          </a:p>
          <a:p>
            <a:r>
              <a:rPr lang="en-US" dirty="0" smtClean="0"/>
              <a:t>Assertion, question, orders and requests</a:t>
            </a:r>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3683896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Even for three basic speech acts other expressions possible</a:t>
            </a:r>
          </a:p>
          <a:p>
            <a:r>
              <a:rPr lang="en-US" dirty="0" smtClean="0"/>
              <a:t>Indirect speech acts – expressions other than interrogative sentences possible</a:t>
            </a:r>
          </a:p>
          <a:p>
            <a:r>
              <a:rPr lang="en-US" dirty="0" smtClean="0"/>
              <a:t>Appropriate reply directed to speech act meaning rather than literal meaning </a:t>
            </a:r>
            <a:endParaRPr lang="en-US" dirty="0"/>
          </a:p>
        </p:txBody>
      </p:sp>
      <p:sp>
        <p:nvSpPr>
          <p:cNvPr id="2" name="Title 1"/>
          <p:cNvSpPr>
            <a:spLocks noGrp="1"/>
          </p:cNvSpPr>
          <p:nvPr>
            <p:ph type="title"/>
          </p:nvPr>
        </p:nvSpPr>
        <p:spPr/>
        <p:txBody>
          <a:bodyPr/>
          <a:lstStyle/>
          <a:p>
            <a:r>
              <a:rPr lang="en-US" dirty="0" smtClean="0"/>
              <a:t>Review of lecture 19</a:t>
            </a:r>
            <a:endParaRPr lang="en-US" dirty="0"/>
          </a:p>
        </p:txBody>
      </p:sp>
    </p:spTree>
    <p:extLst>
      <p:ext uri="{BB962C8B-B14F-4D97-AF65-F5344CB8AC3E}">
        <p14:creationId xmlns:p14="http://schemas.microsoft.com/office/powerpoint/2010/main" xmlns="" val="3894211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Conventional indirect speech acts – questions, assertions and complaints</a:t>
            </a:r>
          </a:p>
          <a:p>
            <a:pPr>
              <a:buFont typeface="Wingdings" pitchFamily="2" charset="2"/>
              <a:buChar char="§"/>
            </a:pPr>
            <a:r>
              <a:rPr lang="en-US" dirty="0"/>
              <a:t> </a:t>
            </a:r>
            <a:r>
              <a:rPr lang="en-US" dirty="0" smtClean="0"/>
              <a:t>  </a:t>
            </a:r>
            <a:r>
              <a:rPr lang="en-US" i="1" dirty="0"/>
              <a:t>Could you close the window?</a:t>
            </a:r>
            <a:r>
              <a:rPr lang="en-US" dirty="0"/>
              <a:t> </a:t>
            </a:r>
            <a:endParaRPr lang="en-US" dirty="0" smtClean="0"/>
          </a:p>
          <a:p>
            <a:pPr>
              <a:buFont typeface="Wingdings" pitchFamily="2" charset="2"/>
              <a:buChar char="§"/>
            </a:pPr>
            <a:r>
              <a:rPr lang="en-US" dirty="0"/>
              <a:t> </a:t>
            </a:r>
            <a:r>
              <a:rPr lang="en-US" dirty="0" smtClean="0"/>
              <a:t> </a:t>
            </a:r>
            <a:r>
              <a:rPr lang="en-US" i="1" dirty="0"/>
              <a:t>Would you mind closing the window?</a:t>
            </a:r>
            <a:r>
              <a:rPr lang="en-US" dirty="0"/>
              <a:t> </a:t>
            </a:r>
            <a:endParaRPr lang="en-US" dirty="0" smtClean="0"/>
          </a:p>
          <a:p>
            <a:pPr>
              <a:buFont typeface="Wingdings" pitchFamily="2" charset="2"/>
              <a:buChar char="§"/>
            </a:pPr>
            <a:r>
              <a:rPr lang="en-US" dirty="0" smtClean="0"/>
              <a:t>  </a:t>
            </a:r>
            <a:r>
              <a:rPr lang="en-US" i="1" dirty="0"/>
              <a:t>I would like </a:t>
            </a:r>
            <a:r>
              <a:rPr lang="en-US" i="1" dirty="0" smtClean="0"/>
              <a:t>you</a:t>
            </a:r>
          </a:p>
          <a:p>
            <a:r>
              <a:rPr lang="en-US" i="1" dirty="0" smtClean="0"/>
              <a:t> </a:t>
            </a:r>
            <a:r>
              <a:rPr lang="en-US" i="1" dirty="0" err="1" smtClean="0"/>
              <a:t>performatives</a:t>
            </a:r>
            <a:endParaRPr lang="en-US" dirty="0"/>
          </a:p>
          <a:p>
            <a:pPr marL="0" indent="0">
              <a:buNone/>
            </a:pPr>
            <a:endParaRPr lang="en-US" dirty="0"/>
          </a:p>
        </p:txBody>
      </p:sp>
      <p:sp>
        <p:nvSpPr>
          <p:cNvPr id="2" name="Title 1"/>
          <p:cNvSpPr>
            <a:spLocks noGrp="1"/>
          </p:cNvSpPr>
          <p:nvPr>
            <p:ph type="title"/>
          </p:nvPr>
        </p:nvSpPr>
        <p:spPr/>
        <p:txBody>
          <a:bodyPr/>
          <a:lstStyle/>
          <a:p>
            <a:r>
              <a:rPr lang="en-US" dirty="0" smtClean="0"/>
              <a:t>  </a:t>
            </a:r>
            <a:r>
              <a:rPr lang="en-US" dirty="0" smtClean="0"/>
              <a:t>        Review of lecture 19</a:t>
            </a:r>
            <a:endParaRPr lang="en-US" dirty="0"/>
          </a:p>
        </p:txBody>
      </p:sp>
    </p:spTree>
    <p:extLst>
      <p:ext uri="{BB962C8B-B14F-4D97-AF65-F5344CB8AC3E}">
        <p14:creationId xmlns:p14="http://schemas.microsoft.com/office/powerpoint/2010/main" xmlns="" val="3834733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b="1" dirty="0"/>
              <a:t>Definition: </a:t>
            </a:r>
            <a:endParaRPr lang="en-US" dirty="0"/>
          </a:p>
          <a:p>
            <a:r>
              <a:rPr lang="en-US" dirty="0"/>
              <a:t>A branch of </a:t>
            </a:r>
            <a:r>
              <a:rPr lang="en-US" u="sng" dirty="0">
                <a:hlinkClick r:id="rId2"/>
              </a:rPr>
              <a:t>applied linguistics</a:t>
            </a:r>
            <a:r>
              <a:rPr lang="en-US" dirty="0"/>
              <a:t> concerned with the study of </a:t>
            </a:r>
            <a:r>
              <a:rPr lang="en-US" u="sng" dirty="0">
                <a:hlinkClick r:id="rId3"/>
              </a:rPr>
              <a:t>style</a:t>
            </a:r>
            <a:r>
              <a:rPr lang="en-US" dirty="0"/>
              <a:t> in </a:t>
            </a:r>
            <a:r>
              <a:rPr lang="en-US" u="sng" dirty="0">
                <a:hlinkClick r:id="rId4"/>
              </a:rPr>
              <a:t>texts</a:t>
            </a:r>
            <a:r>
              <a:rPr lang="en-US" dirty="0"/>
              <a:t>, especially (but not exclusively) in literary works.</a:t>
            </a:r>
          </a:p>
          <a:p>
            <a:r>
              <a:rPr lang="en-US" dirty="0"/>
              <a:t>According to Katie Wales in </a:t>
            </a:r>
            <a:r>
              <a:rPr lang="en-US" i="1" dirty="0"/>
              <a:t>A Dictionary of Stylistics</a:t>
            </a:r>
            <a:r>
              <a:rPr lang="en-US" dirty="0"/>
              <a:t>, 2nd ed. (Pearson, 2001), "The goal of most stylistics is not simply to describe the formal features of texts for their own </a:t>
            </a:r>
            <a:r>
              <a:rPr lang="en-US" dirty="0" smtClean="0"/>
              <a:t>sake.</a:t>
            </a:r>
          </a:p>
          <a:p>
            <a:r>
              <a:rPr lang="en-US" dirty="0" smtClean="0"/>
              <a:t>They also </a:t>
            </a:r>
            <a:r>
              <a:rPr lang="en-US" dirty="0"/>
              <a:t>show their functional significance for the interpretation of the text; or in order to relate literary effects to linguistic 'causes' where these are felt to be relevant."</a:t>
            </a:r>
          </a:p>
          <a:p>
            <a:pPr marL="0" indent="0">
              <a:buNone/>
            </a:pPr>
            <a:r>
              <a:rPr lang="en-US" dirty="0" smtClean="0"/>
              <a:t>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2692504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various overlapping sub-disciplines of stylistics, including </a:t>
            </a:r>
            <a:r>
              <a:rPr lang="en-US" i="1" dirty="0" smtClean="0"/>
              <a:t>literary stylistics, interpretive stylistics, evaluative stylistics, corpus stylistics, discourse stylistics, feminist stylistics, computational stylistics</a:t>
            </a:r>
            <a:r>
              <a:rPr lang="en-US" dirty="0" smtClean="0"/>
              <a:t>, and </a:t>
            </a:r>
            <a:r>
              <a:rPr lang="en-US" i="1" dirty="0" smtClean="0"/>
              <a:t>cognitive stylistics</a:t>
            </a:r>
            <a:r>
              <a:rPr lang="en-US" dirty="0" smtClean="0"/>
              <a:t>.</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2950768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the words of </a:t>
            </a:r>
            <a:r>
              <a:rPr lang="en-US" dirty="0" err="1" smtClean="0"/>
              <a:t>Halliday</a:t>
            </a:r>
            <a:r>
              <a:rPr lang="en-US" dirty="0" smtClean="0"/>
              <a:t>: We can define linguistic stylistics as the description of literary texts by methods derived from general linguistic theory, using the categories of the description of language as a whole.</a:t>
            </a:r>
          </a:p>
          <a:p>
            <a:r>
              <a:rPr lang="en-US" dirty="0" smtClean="0"/>
              <a:t>A comparison of each text by the same or by different authors in the same and in different genres</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2789920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Stylistics, more commonly, is the scientific study of style.</a:t>
            </a:r>
          </a:p>
          <a:p>
            <a:r>
              <a:rPr lang="en-US" dirty="0" smtClean="0"/>
              <a:t>The term ‘style’ here has to do with those components or features of a literary composition which give to it </a:t>
            </a:r>
            <a:r>
              <a:rPr lang="en-US" b="1" dirty="0" smtClean="0"/>
              <a:t>individual stamp,</a:t>
            </a:r>
            <a:r>
              <a:rPr lang="en-US" dirty="0" smtClean="0"/>
              <a:t> marking it as the work of </a:t>
            </a:r>
            <a:r>
              <a:rPr lang="en-US" b="1" dirty="0" smtClean="0"/>
              <a:t>particular author </a:t>
            </a:r>
            <a:r>
              <a:rPr lang="en-US" dirty="0" smtClean="0"/>
              <a:t>and producing a certain effect upon the readers.</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4177995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Stylistics is not something opposed to literary criticism, for between true literature and linguistics there is no conflict.</a:t>
            </a:r>
          </a:p>
          <a:p>
            <a:r>
              <a:rPr lang="en-US" dirty="0" smtClean="0"/>
              <a:t>The real linguist is at least half a </a:t>
            </a:r>
            <a:r>
              <a:rPr lang="en-US" dirty="0" err="1" smtClean="0"/>
              <a:t>literateur</a:t>
            </a:r>
            <a:r>
              <a:rPr lang="en-US" dirty="0" smtClean="0"/>
              <a:t> &amp; the real </a:t>
            </a:r>
            <a:r>
              <a:rPr lang="en-US" dirty="0" err="1" smtClean="0"/>
              <a:t>literateur</a:t>
            </a:r>
            <a:r>
              <a:rPr lang="en-US" dirty="0" smtClean="0"/>
              <a:t> is at least half a linguist.</a:t>
            </a:r>
          </a:p>
          <a:p>
            <a:r>
              <a:rPr lang="en-US" dirty="0" smtClean="0"/>
              <a:t>Stylistics is an attempt to make literary criticism much more scientific.</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683560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It is an attempt to make literary criticism objective and precise. </a:t>
            </a:r>
          </a:p>
          <a:p>
            <a:r>
              <a:rPr lang="en-US" dirty="0" smtClean="0"/>
              <a:t>It stresses the need to form a literary grammar of language, a literary transformation and satisfactory definitions of various literary terms, such as ‘style’, ‘poem’, ‘image’, etc.</a:t>
            </a:r>
          </a:p>
          <a:p>
            <a:r>
              <a:rPr lang="en-US" dirty="0" smtClean="0"/>
              <a:t>Stylistic is not statistics either. It is a borderline discipline which gives double challenge to students.</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2715032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challenge is of linguistics and literary criticism besides the  knowledge of other factors (psychic, social, historical) involved in the study of literature which is primarily a language act of a community.</a:t>
            </a:r>
          </a:p>
          <a:p>
            <a:r>
              <a:rPr lang="en-US" dirty="0" smtClean="0"/>
              <a:t>It requires the combination of artistic gifts and scholarly qualities. It is the result of talent, experience, and faith.</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24839239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r>
              <a:rPr lang="en-US" dirty="0"/>
              <a:t>"</a:t>
            </a:r>
            <a:r>
              <a:rPr lang="en-US" b="1" dirty="0"/>
              <a:t>Stylistics</a:t>
            </a:r>
            <a:r>
              <a:rPr lang="en-US" dirty="0"/>
              <a:t>, traditionally known as the study of literary texts using formal linguistic tools, can also be done via sophisticated computer-based applications</a:t>
            </a:r>
            <a:r>
              <a:rPr lang="en-US" dirty="0" smtClean="0"/>
              <a:t>.</a:t>
            </a:r>
          </a:p>
          <a:p>
            <a:pPr lvl="0"/>
            <a:r>
              <a:rPr lang="en-US" dirty="0" smtClean="0"/>
              <a:t> </a:t>
            </a:r>
            <a:r>
              <a:rPr lang="en-US" dirty="0"/>
              <a:t>Some </a:t>
            </a:r>
            <a:r>
              <a:rPr lang="en-US" dirty="0" err="1"/>
              <a:t>stylisticians</a:t>
            </a:r>
            <a:r>
              <a:rPr lang="en-US" dirty="0"/>
              <a:t> quantitatively </a:t>
            </a:r>
            <a:r>
              <a:rPr lang="en-US" dirty="0" err="1"/>
              <a:t>analyse</a:t>
            </a:r>
            <a:r>
              <a:rPr lang="en-US" dirty="0"/>
              <a:t> large amounts of data and texts, not possible otherwise, and thus can provide answers to questions such as what is Dickens' writing style in </a:t>
            </a:r>
            <a:r>
              <a:rPr lang="en-US"/>
              <a:t>his </a:t>
            </a:r>
            <a:r>
              <a:rPr lang="en-US" smtClean="0"/>
              <a:t>novels?</a:t>
            </a:r>
            <a:r>
              <a:rPr lang="en-US" dirty="0" smtClean="0"/>
              <a:t/>
            </a:r>
            <a:br>
              <a:rPr lang="en-US" dirty="0" smtClean="0"/>
            </a:br>
            <a:r>
              <a:rPr lang="en-US" dirty="0" smtClean="0"/>
              <a:t>(</a:t>
            </a:r>
            <a:r>
              <a:rPr lang="en-US" dirty="0" err="1" smtClean="0"/>
              <a:t>Saumya</a:t>
            </a:r>
            <a:r>
              <a:rPr lang="en-US" dirty="0" smtClean="0"/>
              <a:t> Sharma, “Language Wise.” </a:t>
            </a:r>
            <a:r>
              <a:rPr lang="en-US" i="1" dirty="0"/>
              <a:t>The Times of India</a:t>
            </a:r>
            <a:r>
              <a:rPr lang="en-US" dirty="0"/>
              <a:t>, July 8, 2013</a:t>
            </a:r>
            <a:r>
              <a:rPr lang="en-US" dirty="0" smtClean="0"/>
              <a:t>)</a:t>
            </a:r>
            <a:endParaRPr lang="en-US" dirty="0"/>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33166443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a:t>"The preferred object of study in </a:t>
            </a:r>
            <a:r>
              <a:rPr lang="en-US" b="1" dirty="0"/>
              <a:t>stylistics</a:t>
            </a:r>
            <a:r>
              <a:rPr lang="en-US" dirty="0"/>
              <a:t> is literature, whether that be institutionally sanctioned "Literature' as high art or more popular '</a:t>
            </a:r>
            <a:r>
              <a:rPr lang="en-US" dirty="0" err="1"/>
              <a:t>noncanonical</a:t>
            </a:r>
            <a:r>
              <a:rPr lang="en-US" dirty="0"/>
              <a:t>' forms of writing. </a:t>
            </a:r>
            <a:endParaRPr lang="en-US" dirty="0" smtClean="0"/>
          </a:p>
          <a:p>
            <a:pPr lvl="0"/>
            <a:r>
              <a:rPr lang="en-US" dirty="0" smtClean="0"/>
              <a:t>The </a:t>
            </a:r>
            <a:r>
              <a:rPr lang="en-US" dirty="0"/>
              <a:t>traditional connection between stylistics and literature brings with it two important caveats, though. The first is that creativity and innovation in language use should not be seen as the exclusive preserve of literary writing</a:t>
            </a:r>
            <a:r>
              <a:rPr lang="en-US" dirty="0" smtClean="0"/>
              <a:t>.</a:t>
            </a:r>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9397623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a:t> Many forms of </a:t>
            </a:r>
            <a:r>
              <a:rPr lang="en-US" u="sng" dirty="0">
                <a:hlinkClick r:id="rId2"/>
              </a:rPr>
              <a:t>discourse</a:t>
            </a:r>
            <a:r>
              <a:rPr lang="en-US" dirty="0"/>
              <a:t> (advertising, journalism, popular music--even casual </a:t>
            </a:r>
            <a:r>
              <a:rPr lang="en-US" u="sng" dirty="0">
                <a:hlinkClick r:id="rId3"/>
              </a:rPr>
              <a:t>conversation</a:t>
            </a:r>
            <a:r>
              <a:rPr lang="en-US" dirty="0"/>
              <a:t>) often display a high degree of stylistic dexterity, such that it would be wrong to view dexterity in language use as exclusive to canonical literature. </a:t>
            </a:r>
          </a:p>
          <a:p>
            <a:endParaRPr lang="en-US" dirty="0" smtClean="0"/>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2513020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second caveat is that the techniques of stylistic analysis are as much about deriving insights about linguistic structure and function as they are about understanding literary texts."</a:t>
            </a:r>
            <a:br>
              <a:rPr lang="en-US" dirty="0"/>
            </a:br>
            <a:r>
              <a:rPr lang="en-US" dirty="0"/>
              <a:t>(Paul Simpson, </a:t>
            </a:r>
            <a:r>
              <a:rPr lang="en-US" i="1" dirty="0"/>
              <a:t>Stylistics: A Resource Book for Students</a:t>
            </a:r>
            <a:r>
              <a:rPr lang="en-US" dirty="0"/>
              <a:t>. </a:t>
            </a:r>
            <a:r>
              <a:rPr lang="en-US" dirty="0" err="1"/>
              <a:t>Routledge</a:t>
            </a:r>
            <a:r>
              <a:rPr lang="en-US" dirty="0"/>
              <a:t>, 2004)</a:t>
            </a:r>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2163688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Rhetoric, Close Reading, and Stylistics</a:t>
            </a:r>
            <a:r>
              <a:rPr lang="en-US" dirty="0"/>
              <a:t/>
            </a:r>
            <a:br>
              <a:rPr lang="en-US" dirty="0"/>
            </a:br>
            <a:r>
              <a:rPr lang="en-US" dirty="0"/>
              <a:t>"</a:t>
            </a:r>
            <a:r>
              <a:rPr lang="en-US" b="1" dirty="0"/>
              <a:t>Stylistics</a:t>
            </a:r>
            <a:r>
              <a:rPr lang="en-US" dirty="0"/>
              <a:t> is, in a sense, the modern version of the ancient discipline known as </a:t>
            </a:r>
            <a:r>
              <a:rPr lang="en-US" u="sng" dirty="0">
                <a:hlinkClick r:id="rId2"/>
              </a:rPr>
              <a:t>'rhetoric,'</a:t>
            </a:r>
            <a:r>
              <a:rPr lang="en-US" dirty="0"/>
              <a:t> which taught its students how to structure an </a:t>
            </a:r>
            <a:r>
              <a:rPr lang="en-US" u="sng" dirty="0">
                <a:hlinkClick r:id="rId3"/>
              </a:rPr>
              <a:t>argument</a:t>
            </a:r>
            <a:r>
              <a:rPr lang="en-US" dirty="0"/>
              <a:t>, how to make effective use of </a:t>
            </a:r>
            <a:r>
              <a:rPr lang="en-US" u="sng" dirty="0">
                <a:hlinkClick r:id="rId4"/>
              </a:rPr>
              <a:t>figures of speech</a:t>
            </a:r>
            <a:r>
              <a:rPr lang="en-US" dirty="0"/>
              <a:t>, and generally how to pattern and vary a speech or a piece of writing so as to produce the maximum impact. . . . </a:t>
            </a:r>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9876731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dirty="0"/>
              <a:t>"Stylistic analysis attempts to provide a commentary which is objective and scientific, based on concrete quantifiable data, and applied in a systematic way. . . . The specific differences between conventional close reading and stylistics </a:t>
            </a:r>
            <a:r>
              <a:rPr lang="en-US" dirty="0" smtClean="0"/>
              <a:t>are as follows:</a:t>
            </a:r>
            <a:endParaRPr lang="en-US" sz="4800" dirty="0"/>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5190177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42900" lvl="1" indent="-342900">
              <a:buFont typeface="Arial" pitchFamily="34" charset="0"/>
              <a:buChar char="•"/>
            </a:pPr>
            <a:r>
              <a:rPr lang="en-US" dirty="0"/>
              <a:t>Close reading emphasizes </a:t>
            </a:r>
            <a:r>
              <a:rPr lang="en-US" i="1" dirty="0"/>
              <a:t>differences</a:t>
            </a:r>
            <a:r>
              <a:rPr lang="en-US" dirty="0"/>
              <a:t> between literary language and that of the general speech community . . .. Stylistics, by contrast, emphasizes </a:t>
            </a:r>
            <a:r>
              <a:rPr lang="en-US" i="1" dirty="0"/>
              <a:t>connections</a:t>
            </a:r>
            <a:r>
              <a:rPr lang="en-US" dirty="0"/>
              <a:t> between literary language and everyday language. . . </a:t>
            </a:r>
            <a:r>
              <a:rPr lang="en-US" dirty="0" smtClean="0"/>
              <a:t>.</a:t>
            </a:r>
            <a:endParaRPr lang="en-US" dirty="0"/>
          </a:p>
          <a:p>
            <a:pPr marL="457200" lvl="1" indent="0">
              <a:buNone/>
            </a:pPr>
            <a:r>
              <a:rPr lang="en-US" dirty="0"/>
              <a:t>Stylistics uses specialized technical terms and concepts which derive from the science of linguistics, terms like 'transitivity,' 'under-</a:t>
            </a:r>
            <a:r>
              <a:rPr lang="en-US" dirty="0" err="1"/>
              <a:t>lexicalisation</a:t>
            </a:r>
            <a:r>
              <a:rPr lang="en-US" dirty="0"/>
              <a:t>,' '</a:t>
            </a:r>
            <a:r>
              <a:rPr lang="en-US" u="sng" dirty="0">
                <a:hlinkClick r:id="rId2"/>
              </a:rPr>
              <a:t>collocation</a:t>
            </a:r>
            <a:r>
              <a:rPr lang="en-US" dirty="0"/>
              <a:t>,' and '</a:t>
            </a:r>
            <a:r>
              <a:rPr lang="en-US" u="sng" dirty="0">
                <a:hlinkClick r:id="rId3"/>
              </a:rPr>
              <a:t>cohesion</a:t>
            </a:r>
            <a:r>
              <a:rPr lang="en-US" dirty="0"/>
              <a:t>' . . ..</a:t>
            </a:r>
          </a:p>
          <a:p>
            <a:pPr marL="0" indent="0">
              <a:buNone/>
            </a:pPr>
            <a:r>
              <a:rPr lang="en-US" sz="2800" dirty="0"/>
              <a:t> </a:t>
            </a:r>
          </a:p>
          <a:p>
            <a:endParaRPr lang="en-US" sz="2800"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36322834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lang="en-US" dirty="0"/>
              <a:t>Stylistics makes greater claims to scientific objectivity than does close reading, stressing that its methods and procedures can be learned and applied by all. Hence, its aim is partly the 'demystification' of both literature and criticism."</a:t>
            </a:r>
            <a:endParaRPr lang="en-US" sz="4400" dirty="0"/>
          </a:p>
          <a:p>
            <a:r>
              <a:rPr lang="en-US" dirty="0"/>
              <a:t>(Peter Barry, </a:t>
            </a:r>
            <a:r>
              <a:rPr lang="en-US" i="1" dirty="0"/>
              <a:t>Beginning Theory</a:t>
            </a:r>
            <a:r>
              <a:rPr lang="en-US" dirty="0"/>
              <a:t>, 2nd ed. Manchester Univ. Press, 2002)</a:t>
            </a:r>
            <a:endParaRPr lang="en-US" sz="4800" dirty="0"/>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32121411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a:t>Aims of Stylistic Analysis</a:t>
            </a:r>
            <a:r>
              <a:rPr lang="en-US" dirty="0"/>
              <a:t/>
            </a:r>
            <a:br>
              <a:rPr lang="en-US" dirty="0"/>
            </a:br>
            <a:r>
              <a:rPr lang="en-US" dirty="0"/>
              <a:t>"</a:t>
            </a:r>
            <a:r>
              <a:rPr lang="en-US" b="1" dirty="0"/>
              <a:t>Stylistic analysis</a:t>
            </a:r>
            <a:r>
              <a:rPr lang="en-US" dirty="0"/>
              <a:t>, unlike more traditional forms of practical criticism, is not interested primarily in coming up with new and startling interpretations of the texts it examines. </a:t>
            </a:r>
            <a:endParaRPr lang="en-US" dirty="0" smtClean="0"/>
          </a:p>
          <a:p>
            <a:r>
              <a:rPr lang="en-US" dirty="0" smtClean="0"/>
              <a:t>Rather</a:t>
            </a:r>
            <a:r>
              <a:rPr lang="en-US" dirty="0"/>
              <a:t>, its main aim is to explicate how our understanding of a text is achieved, by examining in detail the linguistic organization of the text and how a reader needs to interact with that linguistic organization to make sense of it.</a:t>
            </a:r>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34908969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lvl="0" indent="0">
              <a:buNone/>
            </a:pPr>
            <a:r>
              <a:rPr lang="en-US" dirty="0" smtClean="0"/>
              <a:t>[</a:t>
            </a:r>
            <a:r>
              <a:rPr lang="en-US" dirty="0"/>
              <a:t>T]he 'news' comes from knowing explicitly </a:t>
            </a:r>
            <a:r>
              <a:rPr lang="en-US" dirty="0" smtClean="0"/>
              <a:t>something that </a:t>
            </a:r>
            <a:r>
              <a:rPr lang="en-US" dirty="0"/>
              <a:t>you had only understood intuitively, </a:t>
            </a:r>
            <a:r>
              <a:rPr lang="en-US" dirty="0" smtClean="0"/>
              <a:t>and from</a:t>
            </a:r>
          </a:p>
          <a:p>
            <a:pPr marL="0" lvl="0" indent="0">
              <a:buNone/>
            </a:pPr>
            <a:r>
              <a:rPr lang="en-US" dirty="0" smtClean="0"/>
              <a:t>understanding </a:t>
            </a:r>
            <a:r>
              <a:rPr lang="en-US" dirty="0"/>
              <a:t>in detail how the author has </a:t>
            </a:r>
            <a:r>
              <a:rPr lang="en-US" dirty="0" smtClean="0"/>
              <a:t>constructed</a:t>
            </a:r>
          </a:p>
          <a:p>
            <a:pPr marL="0" lvl="0" indent="0">
              <a:buNone/>
            </a:pPr>
            <a:r>
              <a:rPr lang="en-US" dirty="0" smtClean="0"/>
              <a:t>the </a:t>
            </a:r>
            <a:r>
              <a:rPr lang="en-US" dirty="0"/>
              <a:t>text so that it works on us in the way that it does</a:t>
            </a:r>
            <a:r>
              <a:rPr lang="en-US" dirty="0" smtClean="0"/>
              <a:t>.</a:t>
            </a:r>
          </a:p>
          <a:p>
            <a:pPr marL="0" lvl="0" indent="0">
              <a:buNone/>
            </a:pPr>
            <a:r>
              <a:rPr lang="en-US" dirty="0"/>
              <a:t/>
            </a:r>
            <a:br>
              <a:rPr lang="en-US" dirty="0"/>
            </a:br>
            <a:r>
              <a:rPr lang="en-US" dirty="0"/>
              <a:t>(Mick Short, "Understanding Conversational Undercurrents in 'The Ebony Tower' by John </a:t>
            </a:r>
            <a:r>
              <a:rPr lang="en-US" dirty="0" err="1"/>
              <a:t>Fowles</a:t>
            </a:r>
            <a:r>
              <a:rPr lang="en-US" dirty="0"/>
              <a:t>." </a:t>
            </a:r>
            <a:r>
              <a:rPr lang="en-US" i="1" dirty="0"/>
              <a:t>Twentieth-Century Fiction: From Text to Context</a:t>
            </a:r>
            <a:r>
              <a:rPr lang="en-US" dirty="0"/>
              <a:t>, edited by Peter </a:t>
            </a:r>
            <a:r>
              <a:rPr lang="en-US" dirty="0" err="1"/>
              <a:t>Verdonk</a:t>
            </a:r>
            <a:r>
              <a:rPr lang="en-US" dirty="0"/>
              <a:t> and Jean Jacques Weber. </a:t>
            </a:r>
            <a:r>
              <a:rPr lang="en-US" dirty="0" err="1"/>
              <a:t>Routledge</a:t>
            </a:r>
            <a:r>
              <a:rPr lang="en-US" dirty="0"/>
              <a:t>, 1995)</a:t>
            </a:r>
          </a:p>
          <a:p>
            <a:r>
              <a:rPr lang="en-US" dirty="0"/>
              <a:t> </a:t>
            </a:r>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64285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Often, such a detailed examination of a text does reveal new aspects of interpretation or help us to see more clearly how a text achieves what it does</a:t>
            </a:r>
            <a:r>
              <a:rPr lang="en-US" dirty="0" smtClean="0"/>
              <a:t>.</a:t>
            </a:r>
          </a:p>
          <a:p>
            <a:r>
              <a:rPr lang="en-US" dirty="0"/>
              <a:t>But the main purpose of stylistics is to show how interpretation is achieved, and hence provide support for a particular view of the work under discussion. . . .</a:t>
            </a:r>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4028505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Technically speaking, stylistics is the study of the linguistic features of a literary text - phonological, lexical, syntactical – which directly affect the meaning of an utterance.</a:t>
            </a:r>
          </a:p>
          <a:p>
            <a:r>
              <a:rPr lang="en-US" dirty="0" err="1" smtClean="0"/>
              <a:t>Enkvist</a:t>
            </a:r>
            <a:r>
              <a:rPr lang="en-US" dirty="0" smtClean="0"/>
              <a:t> in essay, “On Defining Style” in Linguistics and Style mentions six approaches to style. </a:t>
            </a:r>
          </a:p>
          <a:p>
            <a:pPr marL="0" indent="0">
              <a:buNone/>
            </a:pPr>
            <a:r>
              <a:rPr lang="en-US" dirty="0" smtClean="0"/>
              <a:t>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046539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They treat style (</a:t>
            </a:r>
            <a:r>
              <a:rPr lang="en-US" dirty="0" err="1" smtClean="0"/>
              <a:t>i</a:t>
            </a:r>
            <a:r>
              <a:rPr lang="en-US" dirty="0" smtClean="0"/>
              <a:t>) as an embellishment, “a shell surrounding a pre-existing core of thought or expression”, (ii) as the choice between alternate expression, (iii) as a set of individual characteristics, (iv) as deviation from a norm, (v) as set of collective characteristics</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547211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(vi</a:t>
            </a:r>
            <a:r>
              <a:rPr lang="en-US" dirty="0"/>
              <a:t>) as a set of relations among </a:t>
            </a:r>
            <a:r>
              <a:rPr lang="en-US" dirty="0" smtClean="0"/>
              <a:t>linguistic</a:t>
            </a:r>
          </a:p>
          <a:p>
            <a:pPr marL="0" indent="0">
              <a:buNone/>
            </a:pPr>
            <a:r>
              <a:rPr lang="en-US" dirty="0"/>
              <a:t> </a:t>
            </a:r>
            <a:r>
              <a:rPr lang="en-US" dirty="0" smtClean="0"/>
              <a:t>    </a:t>
            </a:r>
            <a:r>
              <a:rPr lang="en-US" dirty="0"/>
              <a:t>entities that are stable in terms of </a:t>
            </a:r>
            <a:r>
              <a:rPr lang="en-US" dirty="0" smtClean="0"/>
              <a:t>wider</a:t>
            </a:r>
          </a:p>
          <a:p>
            <a:pPr marL="0" indent="0">
              <a:buNone/>
            </a:pPr>
            <a:r>
              <a:rPr lang="en-US" dirty="0"/>
              <a:t> </a:t>
            </a:r>
            <a:r>
              <a:rPr lang="en-US" dirty="0" smtClean="0"/>
              <a:t>    spans of text than the sentence.</a:t>
            </a:r>
          </a:p>
          <a:p>
            <a:pPr marL="0" indent="0">
              <a:buNone/>
            </a:pPr>
            <a:r>
              <a:rPr lang="en-US" dirty="0"/>
              <a:t> </a:t>
            </a:r>
            <a:r>
              <a:rPr lang="en-US" b="1" dirty="0" smtClean="0"/>
              <a:t> Merits and Demerits</a:t>
            </a:r>
          </a:p>
          <a:p>
            <a:pPr marL="0" indent="0">
              <a:buNone/>
            </a:pPr>
            <a:r>
              <a:rPr lang="en-US" u="sng" smtClean="0"/>
              <a:t>1. Style </a:t>
            </a:r>
            <a:r>
              <a:rPr lang="en-US" u="sng" dirty="0" smtClean="0"/>
              <a:t>as an embellishment</a:t>
            </a:r>
          </a:p>
          <a:p>
            <a:pPr marL="0" indent="0">
              <a:buNone/>
            </a:pPr>
            <a:r>
              <a:rPr lang="en-US" dirty="0" smtClean="0"/>
              <a:t>Some definitions mislead us about style </a:t>
            </a:r>
            <a:r>
              <a:rPr lang="en-US" b="1" dirty="0" smtClean="0"/>
              <a:t> </a:t>
            </a:r>
            <a:endParaRPr lang="en-US" b="1"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5181418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definitions which regard ‘style’ as an embellishment or addition to central core of thought or expression mislead one to think that plain English has no style, and that some utterances have style while others don’t.</a:t>
            </a:r>
          </a:p>
          <a:p>
            <a:r>
              <a:rPr lang="en-US" dirty="0" smtClean="0"/>
              <a:t>They separate an outer halo of style from the inner core of thought.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0743431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They, thus, postulate the existence of pre-linguistic thought or pre-stylistic expression.</a:t>
            </a:r>
          </a:p>
          <a:p>
            <a:r>
              <a:rPr lang="en-US" dirty="0" smtClean="0"/>
              <a:t>In fact, a writer’s original thought cannot be separated from its final garb – what is said cannot be separated from the way it is said.</a:t>
            </a:r>
          </a:p>
          <a:p>
            <a:r>
              <a:rPr lang="en-US" dirty="0" smtClean="0"/>
              <a:t>It is difficult to distinguish between utterances that have a style and that which don’t have a style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41208830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Essentially speaking, no sentence is without style</a:t>
            </a:r>
          </a:p>
          <a:p>
            <a:pPr marL="0" indent="0">
              <a:buNone/>
            </a:pPr>
            <a:r>
              <a:rPr lang="en-US" dirty="0"/>
              <a:t> </a:t>
            </a:r>
            <a:r>
              <a:rPr lang="en-US" dirty="0" smtClean="0"/>
              <a:t>2.</a:t>
            </a:r>
            <a:r>
              <a:rPr lang="en-US" u="sng" dirty="0" smtClean="0"/>
              <a:t>Style as choice between alternate expression</a:t>
            </a:r>
            <a:endParaRPr lang="en-US" dirty="0" smtClean="0"/>
          </a:p>
          <a:p>
            <a:r>
              <a:rPr lang="en-US" dirty="0" smtClean="0"/>
              <a:t>No writer can use all the resources of his language at the same time.</a:t>
            </a:r>
          </a:p>
          <a:p>
            <a:r>
              <a:rPr lang="en-US" dirty="0" smtClean="0"/>
              <a:t>The attempt to define style as ‘choice’ is trivial</a:t>
            </a:r>
          </a:p>
          <a:p>
            <a:r>
              <a:rPr lang="en-US" dirty="0" smtClean="0"/>
              <a:t>Difficult to determine why a writer chooses one expression and not the other.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7063693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ordering of language involves grammatical, non-stylistic and stylistic consideration.</a:t>
            </a:r>
          </a:p>
          <a:p>
            <a:r>
              <a:rPr lang="en-US" dirty="0" smtClean="0"/>
              <a:t> Example: In ‘X loves the child’, we can only </a:t>
            </a:r>
            <a:r>
              <a:rPr lang="en-US" dirty="0" smtClean="0"/>
              <a:t>a use a </a:t>
            </a:r>
            <a:r>
              <a:rPr lang="en-US" dirty="0" smtClean="0"/>
              <a:t>human subject in place of X and say The father loves the child and we cannot say To eat loves the child. This involves grammatical choice.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6856254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the second sentence ‘to eat’ is not permitted by the laws of English language.</a:t>
            </a:r>
          </a:p>
          <a:p>
            <a:r>
              <a:rPr lang="en-US" dirty="0" smtClean="0"/>
              <a:t>Another type of choice may be the choice between mother and father.</a:t>
            </a:r>
          </a:p>
          <a:p>
            <a:r>
              <a:rPr lang="en-US" dirty="0" smtClean="0"/>
              <a:t>Both the sentences, (1) The father loves the child and (2) The mother loves the child are grammatically possible. </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42101521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But the speaker would choose only one depending on the situation – such a choice is non-stylistic.</a:t>
            </a:r>
          </a:p>
          <a:p>
            <a:r>
              <a:rPr lang="en-US" dirty="0" smtClean="0"/>
              <a:t>Another type of selection could be the choice between ‘fine woman’ and ‘nice lady’ or between ‘my father’ and ‘my old man’. Both are grammatically possible, even idiomatic; and both have certain range of frames and reference in common. </a:t>
            </a:r>
          </a:p>
          <a:p>
            <a:endParaRPr lang="en-US" dirty="0" smtClean="0"/>
          </a:p>
          <a:p>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31996900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a:t>
            </a:r>
            <a:r>
              <a:rPr lang="en-US" dirty="0" smtClean="0"/>
              <a:t>his type of choice may be </a:t>
            </a:r>
            <a:r>
              <a:rPr lang="en-US" dirty="0" err="1" smtClean="0"/>
              <a:t>labelled</a:t>
            </a:r>
            <a:r>
              <a:rPr lang="en-US" dirty="0" smtClean="0"/>
              <a:t> stylistic.</a:t>
            </a:r>
          </a:p>
          <a:p>
            <a:r>
              <a:rPr lang="en-US" dirty="0" smtClean="0"/>
              <a:t>So, stylistic choice exists not only in lexis but</a:t>
            </a:r>
          </a:p>
          <a:p>
            <a:pPr marL="0" indent="0">
              <a:buNone/>
            </a:pPr>
            <a:r>
              <a:rPr lang="en-US" dirty="0"/>
              <a:t> </a:t>
            </a:r>
            <a:r>
              <a:rPr lang="en-US" dirty="0" smtClean="0"/>
              <a:t>  also in phonetic features (special voice quality,</a:t>
            </a:r>
          </a:p>
          <a:p>
            <a:pPr marL="0" indent="0">
              <a:buNone/>
            </a:pPr>
            <a:r>
              <a:rPr lang="en-US" dirty="0"/>
              <a:t> </a:t>
            </a:r>
            <a:r>
              <a:rPr lang="en-US" dirty="0" smtClean="0"/>
              <a:t>  speech, rate etc.), Phonemes (singing/</a:t>
            </a:r>
            <a:r>
              <a:rPr lang="en-US" dirty="0" err="1" smtClean="0"/>
              <a:t>singin</a:t>
            </a:r>
            <a:r>
              <a:rPr lang="en-US" dirty="0" smtClean="0"/>
              <a:t>’),</a:t>
            </a:r>
          </a:p>
          <a:p>
            <a:pPr marL="0" indent="0">
              <a:buNone/>
            </a:pPr>
            <a:r>
              <a:rPr lang="en-US" dirty="0"/>
              <a:t> </a:t>
            </a:r>
            <a:r>
              <a:rPr lang="en-US" dirty="0" smtClean="0"/>
              <a:t>  morphemes (sings/</a:t>
            </a:r>
            <a:r>
              <a:rPr lang="en-US" dirty="0" err="1" smtClean="0"/>
              <a:t>singeth</a:t>
            </a:r>
            <a:r>
              <a:rPr lang="en-US" dirty="0" smtClean="0"/>
              <a:t>), words, phrases,</a:t>
            </a:r>
          </a:p>
          <a:p>
            <a:pPr marL="0" indent="0">
              <a:buNone/>
            </a:pPr>
            <a:r>
              <a:rPr lang="en-US" dirty="0"/>
              <a:t> </a:t>
            </a:r>
            <a:r>
              <a:rPr lang="en-US" dirty="0" smtClean="0"/>
              <a:t>  clauses, sentences and larger units.</a:t>
            </a:r>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21410923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Hence, the definitions which treat style as choice too are inadequate.</a:t>
            </a:r>
          </a:p>
          <a:p>
            <a:r>
              <a:rPr lang="en-US" dirty="0" smtClean="0"/>
              <a:t>Various types of choices must be distinguished.</a:t>
            </a:r>
            <a:endParaRPr lang="en-US" dirty="0"/>
          </a:p>
        </p:txBody>
      </p:sp>
      <p:sp>
        <p:nvSpPr>
          <p:cNvPr id="2" name="Title 1"/>
          <p:cNvSpPr>
            <a:spLocks noGrp="1"/>
          </p:cNvSpPr>
          <p:nvPr>
            <p:ph type="title"/>
          </p:nvPr>
        </p:nvSpPr>
        <p:spPr/>
        <p:txBody>
          <a:bodyPr/>
          <a:lstStyle/>
          <a:p>
            <a:r>
              <a:rPr lang="en-US" dirty="0" smtClean="0"/>
              <a:t>                Stylistics</a:t>
            </a:r>
            <a:endParaRPr lang="en-US" dirty="0"/>
          </a:p>
        </p:txBody>
      </p:sp>
    </p:spTree>
    <p:extLst>
      <p:ext uri="{BB962C8B-B14F-4D97-AF65-F5344CB8AC3E}">
        <p14:creationId xmlns:p14="http://schemas.microsoft.com/office/powerpoint/2010/main" xmlns="" val="15796351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 branch of </a:t>
            </a:r>
            <a:r>
              <a:rPr lang="en-US" u="sng" dirty="0">
                <a:hlinkClick r:id="rId2"/>
              </a:rPr>
              <a:t>applied linguistics</a:t>
            </a:r>
            <a:r>
              <a:rPr lang="en-US" dirty="0"/>
              <a:t> concerned with the study of </a:t>
            </a:r>
            <a:r>
              <a:rPr lang="en-US" u="sng" dirty="0">
                <a:hlinkClick r:id="rId3"/>
              </a:rPr>
              <a:t>style</a:t>
            </a:r>
            <a:r>
              <a:rPr lang="en-US" dirty="0"/>
              <a:t> in </a:t>
            </a:r>
            <a:r>
              <a:rPr lang="en-US" u="sng" dirty="0">
                <a:hlinkClick r:id="rId4"/>
              </a:rPr>
              <a:t>texts</a:t>
            </a:r>
            <a:r>
              <a:rPr lang="en-US" dirty="0"/>
              <a:t>, especially (but not exclusively) in literary works</a:t>
            </a:r>
            <a:r>
              <a:rPr lang="en-US" dirty="0" smtClean="0"/>
              <a:t>.</a:t>
            </a:r>
            <a:r>
              <a:rPr lang="en-US" dirty="0"/>
              <a:t> </a:t>
            </a:r>
            <a:endParaRPr lang="en-US" dirty="0" smtClean="0"/>
          </a:p>
          <a:p>
            <a:r>
              <a:rPr lang="en-US" dirty="0" smtClean="0"/>
              <a:t>linguistic stylistics - </a:t>
            </a:r>
            <a:r>
              <a:rPr lang="en-US" dirty="0"/>
              <a:t>the description of literary texts by methods derived from general linguistic theory, using the categories of the description of language as a whole.</a:t>
            </a:r>
          </a:p>
          <a:p>
            <a:pPr marL="0" indent="0">
              <a:buNone/>
            </a:pPr>
            <a:endParaRPr lang="en-US" dirty="0" smtClean="0"/>
          </a:p>
          <a:p>
            <a:endParaRPr lang="en-US" dirty="0"/>
          </a:p>
          <a:p>
            <a:endParaRPr lang="en-US" dirty="0"/>
          </a:p>
        </p:txBody>
      </p:sp>
      <p:sp>
        <p:nvSpPr>
          <p:cNvPr id="2" name="Title 1"/>
          <p:cNvSpPr>
            <a:spLocks noGrp="1"/>
          </p:cNvSpPr>
          <p:nvPr>
            <p:ph type="title"/>
          </p:nvPr>
        </p:nvSpPr>
        <p:spPr/>
        <p:txBody>
          <a:bodyPr/>
          <a:lstStyle/>
          <a:p>
            <a:r>
              <a:rPr lang="en-US" dirty="0" smtClean="0"/>
              <a:t>                  Summary</a:t>
            </a:r>
            <a:endParaRPr lang="en-US" dirty="0"/>
          </a:p>
        </p:txBody>
      </p:sp>
    </p:spTree>
    <p:extLst>
      <p:ext uri="{BB962C8B-B14F-4D97-AF65-F5344CB8AC3E}">
        <p14:creationId xmlns:p14="http://schemas.microsoft.com/office/powerpoint/2010/main" xmlns="" val="10147308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 comparison of each text by the same or by different authors in the same and in different </a:t>
            </a:r>
            <a:r>
              <a:rPr lang="en-US" dirty="0" smtClean="0"/>
              <a:t>genres.</a:t>
            </a:r>
          </a:p>
          <a:p>
            <a:pPr marL="0" indent="0">
              <a:buNone/>
            </a:pPr>
            <a:endParaRPr lang="en-US" dirty="0" smtClean="0"/>
          </a:p>
          <a:p>
            <a:r>
              <a:rPr lang="en-US" dirty="0" smtClean="0"/>
              <a:t> </a:t>
            </a:r>
            <a:r>
              <a:rPr lang="en-US" dirty="0"/>
              <a:t>Technically speaking, stylistics is the study of the linguistic features of a literary text - phonological, lexical, syntactical</a:t>
            </a:r>
            <a:endParaRPr lang="en-US" dirty="0" smtClean="0"/>
          </a:p>
          <a:p>
            <a:endParaRPr lang="en-US" dirty="0"/>
          </a:p>
          <a:p>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2752692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Style as an embellishment – just ornamentation</a:t>
            </a:r>
          </a:p>
          <a:p>
            <a:r>
              <a:rPr lang="en-US" dirty="0" smtClean="0"/>
              <a:t>Style </a:t>
            </a:r>
            <a:r>
              <a:rPr lang="en-US" dirty="0"/>
              <a:t>as choice between alternate expression</a:t>
            </a:r>
          </a:p>
          <a:p>
            <a:endParaRPr lang="en-US" dirty="0"/>
          </a:p>
        </p:txBody>
      </p:sp>
      <p:sp>
        <p:nvSpPr>
          <p:cNvPr id="2" name="Title 1"/>
          <p:cNvSpPr>
            <a:spLocks noGrp="1"/>
          </p:cNvSpPr>
          <p:nvPr>
            <p:ph type="title"/>
          </p:nvPr>
        </p:nvSpPr>
        <p:spPr/>
        <p:txBody>
          <a:bodyPr/>
          <a:lstStyle/>
          <a:p>
            <a:r>
              <a:rPr lang="en-US" dirty="0" smtClean="0"/>
              <a:t>                 Summary</a:t>
            </a:r>
            <a:endParaRPr lang="en-US" dirty="0"/>
          </a:p>
        </p:txBody>
      </p:sp>
    </p:spTree>
    <p:extLst>
      <p:ext uri="{BB962C8B-B14F-4D97-AF65-F5344CB8AC3E}">
        <p14:creationId xmlns:p14="http://schemas.microsoft.com/office/powerpoint/2010/main" xmlns="" val="26624118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479</TotalTime>
  <Words>1797</Words>
  <Application>Microsoft Office PowerPoint</Application>
  <PresentationFormat>On-screen Show (4:3)</PresentationFormat>
  <Paragraphs>134</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Concourse</vt:lpstr>
      <vt:lpstr>Stylistics</vt:lpstr>
      <vt:lpstr>Review of lecture 19</vt:lpstr>
      <vt:lpstr>Slide 3</vt:lpstr>
      <vt:lpstr>Review of lecture 19</vt:lpstr>
      <vt:lpstr>          Review of lecture 19</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Stylistics</vt:lpstr>
      <vt:lpstr>                  Summary</vt:lpstr>
      <vt:lpstr>Summary</vt:lpstr>
      <vt:lpstr>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Naveed Ahsan</dc:creator>
  <cp:lastModifiedBy>vcomsats</cp:lastModifiedBy>
  <cp:revision>43</cp:revision>
  <dcterms:created xsi:type="dcterms:W3CDTF">2013-12-19T20:01:09Z</dcterms:created>
  <dcterms:modified xsi:type="dcterms:W3CDTF">2013-12-22T08:40:32Z</dcterms:modified>
</cp:coreProperties>
</file>