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5" d="100"/>
          <a:sy n="65" d="100"/>
        </p:scale>
        <p:origin x="-1452" y="-114"/>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488D8E5C-1606-4AF1-89CE-83C132D50703}" type="datetimeFigureOut">
              <a:rPr lang="en-US" smtClean="0"/>
              <a:pPr/>
              <a:t>11/23/2013</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C4E6625C-5FC6-4AD4-AFC8-F132C2AAC2A0}"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488D8E5C-1606-4AF1-89CE-83C132D50703}" type="datetimeFigureOut">
              <a:rPr lang="en-US" smtClean="0"/>
              <a:pPr/>
              <a:t>11/23/2013</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C4E6625C-5FC6-4AD4-AFC8-F132C2AAC2A0}" type="slidenum">
              <a:rPr lang="en-US" smtClean="0"/>
              <a:pPr/>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488D8E5C-1606-4AF1-89CE-83C132D50703}" type="datetimeFigureOut">
              <a:rPr lang="en-US" smtClean="0"/>
              <a:pPr/>
              <a:t>11/23/2013</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C4E6625C-5FC6-4AD4-AFC8-F132C2AAC2A0}" type="slidenum">
              <a:rPr lang="en-US" smtClean="0"/>
              <a:pPr/>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488D8E5C-1606-4AF1-89CE-83C132D50703}" type="datetimeFigureOut">
              <a:rPr lang="en-US" smtClean="0"/>
              <a:pPr/>
              <a:t>11/23/2013</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C4E6625C-5FC6-4AD4-AFC8-F132C2AAC2A0}" type="slidenum">
              <a:rPr lang="en-US" smtClean="0"/>
              <a:pPr/>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488D8E5C-1606-4AF1-89CE-83C132D50703}" type="datetimeFigureOut">
              <a:rPr lang="en-US" smtClean="0"/>
              <a:pPr/>
              <a:t>11/23/2013</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C4E6625C-5FC6-4AD4-AFC8-F132C2AAC2A0}"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488D8E5C-1606-4AF1-89CE-83C132D50703}" type="datetimeFigureOut">
              <a:rPr lang="en-US" smtClean="0"/>
              <a:pPr/>
              <a:t>11/23/2013</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C4E6625C-5FC6-4AD4-AFC8-F132C2AAC2A0}" type="slidenum">
              <a:rPr lang="en-US" smtClean="0"/>
              <a:pPr/>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488D8E5C-1606-4AF1-89CE-83C132D50703}" type="datetimeFigureOut">
              <a:rPr lang="en-US" smtClean="0"/>
              <a:pPr/>
              <a:t>11/23/2013</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C4E6625C-5FC6-4AD4-AFC8-F132C2AAC2A0}"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488D8E5C-1606-4AF1-89CE-83C132D50703}" type="datetimeFigureOut">
              <a:rPr lang="en-US" smtClean="0"/>
              <a:pPr/>
              <a:t>11/23/2013</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C4E6625C-5FC6-4AD4-AFC8-F132C2AAC2A0}"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488D8E5C-1606-4AF1-89CE-83C132D50703}" type="datetimeFigureOut">
              <a:rPr lang="en-US" smtClean="0"/>
              <a:pPr/>
              <a:t>11/23/2013</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C4E6625C-5FC6-4AD4-AFC8-F132C2AAC2A0}" type="slidenum">
              <a:rPr lang="en-US" smtClean="0"/>
              <a:pPr/>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488D8E5C-1606-4AF1-89CE-83C132D50703}" type="datetimeFigureOut">
              <a:rPr lang="en-US" smtClean="0"/>
              <a:pPr/>
              <a:t>11/23/2013</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C4E6625C-5FC6-4AD4-AFC8-F132C2AAC2A0}"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488D8E5C-1606-4AF1-89CE-83C132D50703}" type="datetimeFigureOut">
              <a:rPr lang="en-US" smtClean="0"/>
              <a:pPr/>
              <a:t>11/23/2013</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C4E6625C-5FC6-4AD4-AFC8-F132C2AAC2A0}"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488D8E5C-1606-4AF1-89CE-83C132D50703}" type="datetimeFigureOut">
              <a:rPr lang="en-US" smtClean="0"/>
              <a:pPr/>
              <a:t>11/23/2013</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C4E6625C-5FC6-4AD4-AFC8-F132C2AAC2A0}"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Descriptive, Comparative &amp; Historical Linguistics</a:t>
            </a:r>
            <a:endParaRPr lang="en-US" dirty="0"/>
          </a:p>
        </p:txBody>
      </p:sp>
      <p:sp>
        <p:nvSpPr>
          <p:cNvPr id="3" name="Subtitle 2"/>
          <p:cNvSpPr>
            <a:spLocks noGrp="1"/>
          </p:cNvSpPr>
          <p:nvPr>
            <p:ph type="subTitle" idx="1"/>
          </p:nvPr>
        </p:nvSpPr>
        <p:spPr/>
        <p:txBody>
          <a:bodyPr>
            <a:normAutofit/>
          </a:bodyPr>
          <a:lstStyle/>
          <a:p>
            <a:r>
              <a:rPr lang="en-US" sz="3600" dirty="0" smtClean="0"/>
              <a:t>Explanation</a:t>
            </a:r>
            <a:endParaRPr lang="en-US" sz="3600" dirty="0"/>
          </a:p>
        </p:txBody>
      </p:sp>
    </p:spTree>
    <p:extLst>
      <p:ext uri="{BB962C8B-B14F-4D97-AF65-F5344CB8AC3E}">
        <p14:creationId xmlns:p14="http://schemas.microsoft.com/office/powerpoint/2010/main" xmlns="" val="66003205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en-US" dirty="0" smtClean="0"/>
              <a:t>-Status of linguistics now and before 20</a:t>
            </a:r>
            <a:r>
              <a:rPr lang="en-US" baseline="30000" dirty="0" smtClean="0"/>
              <a:t>th</a:t>
            </a:r>
          </a:p>
          <a:p>
            <a:pPr marL="0" indent="0">
              <a:buNone/>
            </a:pPr>
            <a:r>
              <a:rPr lang="en-US" dirty="0" smtClean="0"/>
              <a:t> century</a:t>
            </a:r>
          </a:p>
          <a:p>
            <a:pPr>
              <a:buFontTx/>
              <a:buChar char="-"/>
            </a:pPr>
            <a:r>
              <a:rPr lang="en-US" dirty="0" smtClean="0"/>
              <a:t>Known as philosophy in the past, now new name – Linguistics</a:t>
            </a:r>
          </a:p>
          <a:p>
            <a:pPr>
              <a:buFontTx/>
              <a:buChar char="-"/>
            </a:pPr>
            <a:r>
              <a:rPr lang="en-US" dirty="0" smtClean="0"/>
              <a:t>It studies language in itself rather than in relation to other areas (philosophy or history)</a:t>
            </a:r>
          </a:p>
          <a:p>
            <a:pPr>
              <a:buFontTx/>
              <a:buChar char="-"/>
            </a:pPr>
            <a:r>
              <a:rPr lang="en-US" dirty="0" smtClean="0"/>
              <a:t>It is self enclosed &amp; autonomous system</a:t>
            </a:r>
          </a:p>
          <a:p>
            <a:pPr marL="0" indent="0">
              <a:buNone/>
            </a:pPr>
            <a:endParaRPr lang="en-US" dirty="0" smtClean="0"/>
          </a:p>
        </p:txBody>
      </p:sp>
      <p:sp>
        <p:nvSpPr>
          <p:cNvPr id="2" name="Title 1"/>
          <p:cNvSpPr>
            <a:spLocks noGrp="1"/>
          </p:cNvSpPr>
          <p:nvPr>
            <p:ph type="title"/>
          </p:nvPr>
        </p:nvSpPr>
        <p:spPr/>
        <p:txBody>
          <a:bodyPr/>
          <a:lstStyle/>
          <a:p>
            <a:r>
              <a:rPr lang="en-US" dirty="0" smtClean="0"/>
              <a:t>Scope </a:t>
            </a:r>
            <a:endParaRPr lang="en-US" dirty="0"/>
          </a:p>
        </p:txBody>
      </p:sp>
    </p:spTree>
    <p:extLst>
      <p:ext uri="{BB962C8B-B14F-4D97-AF65-F5344CB8AC3E}">
        <p14:creationId xmlns:p14="http://schemas.microsoft.com/office/powerpoint/2010/main" xmlns="" val="416250060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Necessity to define autonomy- to study language system</a:t>
            </a:r>
          </a:p>
          <a:p>
            <a:endParaRPr lang="en-US" dirty="0" smtClean="0"/>
          </a:p>
          <a:p>
            <a:r>
              <a:rPr lang="en-US" dirty="0" smtClean="0"/>
              <a:t>Now we acknowledge that linguistics, being a distinct area of study, is also linked to other disciplines – there are over-lapping areas</a:t>
            </a:r>
          </a:p>
          <a:p>
            <a:endParaRPr lang="en-US" dirty="0"/>
          </a:p>
        </p:txBody>
      </p:sp>
      <p:sp>
        <p:nvSpPr>
          <p:cNvPr id="2" name="Title 1"/>
          <p:cNvSpPr>
            <a:spLocks noGrp="1"/>
          </p:cNvSpPr>
          <p:nvPr>
            <p:ph type="title"/>
          </p:nvPr>
        </p:nvSpPr>
        <p:spPr/>
        <p:txBody>
          <a:bodyPr/>
          <a:lstStyle/>
          <a:p>
            <a:r>
              <a:rPr lang="en-US" dirty="0" smtClean="0"/>
              <a:t>Scope (contd..)</a:t>
            </a:r>
            <a:endParaRPr lang="en-US" dirty="0"/>
          </a:p>
        </p:txBody>
      </p:sp>
    </p:spTree>
    <p:extLst>
      <p:ext uri="{BB962C8B-B14F-4D97-AF65-F5344CB8AC3E}">
        <p14:creationId xmlns:p14="http://schemas.microsoft.com/office/powerpoint/2010/main" xmlns="" val="198667242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Describe language</a:t>
            </a:r>
          </a:p>
          <a:p>
            <a:r>
              <a:rPr lang="en-US" dirty="0" smtClean="0"/>
              <a:t>Study the nature of language</a:t>
            </a:r>
          </a:p>
          <a:p>
            <a:r>
              <a:rPr lang="en-US" dirty="0" smtClean="0"/>
              <a:t>Establish a theory of language</a:t>
            </a:r>
          </a:p>
          <a:p>
            <a:r>
              <a:rPr lang="en-US" dirty="0" smtClean="0"/>
              <a:t>Linguistics aims at studying the </a:t>
            </a:r>
            <a:r>
              <a:rPr lang="en-US" smtClean="0"/>
              <a:t>components of </a:t>
            </a:r>
            <a:r>
              <a:rPr lang="en-US" dirty="0" smtClean="0"/>
              <a:t>Language system to arrive at explanatory</a:t>
            </a:r>
          </a:p>
          <a:p>
            <a:pPr marL="0" indent="0">
              <a:buNone/>
            </a:pPr>
            <a:r>
              <a:rPr lang="en-US" dirty="0" smtClean="0"/>
              <a:t>   statement on how the system works</a:t>
            </a:r>
            <a:endParaRPr lang="en-US" dirty="0"/>
          </a:p>
        </p:txBody>
      </p:sp>
      <p:sp>
        <p:nvSpPr>
          <p:cNvPr id="2" name="Title 1"/>
          <p:cNvSpPr>
            <a:spLocks noGrp="1"/>
          </p:cNvSpPr>
          <p:nvPr>
            <p:ph type="title"/>
          </p:nvPr>
        </p:nvSpPr>
        <p:spPr/>
        <p:txBody>
          <a:bodyPr/>
          <a:lstStyle/>
          <a:p>
            <a:r>
              <a:rPr lang="en-US" dirty="0" smtClean="0"/>
              <a:t>Main concern of Linguistics</a:t>
            </a:r>
            <a:endParaRPr lang="en-US" dirty="0"/>
          </a:p>
        </p:txBody>
      </p:sp>
    </p:spTree>
    <p:extLst>
      <p:ext uri="{BB962C8B-B14F-4D97-AF65-F5344CB8AC3E}">
        <p14:creationId xmlns:p14="http://schemas.microsoft.com/office/powerpoint/2010/main" xmlns="" val="182118435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In modern linguistics the activity of describing the language system is the most important.</a:t>
            </a:r>
          </a:p>
          <a:p>
            <a:pPr marL="0" indent="0">
              <a:buNone/>
            </a:pPr>
            <a:endParaRPr lang="en-US" dirty="0" smtClean="0"/>
          </a:p>
          <a:p>
            <a:pPr marL="0" indent="0">
              <a:buNone/>
            </a:pPr>
            <a:r>
              <a:rPr lang="en-US" dirty="0" smtClean="0"/>
              <a:t>SO  Modern Linguistics is known as </a:t>
            </a:r>
          </a:p>
          <a:p>
            <a:pPr marL="0" indent="0">
              <a:buNone/>
            </a:pPr>
            <a:endParaRPr lang="en-US" dirty="0" smtClean="0"/>
          </a:p>
          <a:p>
            <a:pPr marL="0" indent="0">
              <a:buNone/>
            </a:pPr>
            <a:r>
              <a:rPr lang="en-US" dirty="0" smtClean="0"/>
              <a:t>           </a:t>
            </a:r>
            <a:r>
              <a:rPr lang="en-US" sz="4800" dirty="0" smtClean="0"/>
              <a:t>Descriptive Linguistics</a:t>
            </a:r>
            <a:endParaRPr lang="en-US" sz="4800" dirty="0"/>
          </a:p>
        </p:txBody>
      </p:sp>
      <p:sp>
        <p:nvSpPr>
          <p:cNvPr id="2" name="Title 1"/>
          <p:cNvSpPr>
            <a:spLocks noGrp="1"/>
          </p:cNvSpPr>
          <p:nvPr>
            <p:ph type="title"/>
          </p:nvPr>
        </p:nvSpPr>
        <p:spPr/>
        <p:txBody>
          <a:bodyPr/>
          <a:lstStyle/>
          <a:p>
            <a:endParaRPr lang="en-US"/>
          </a:p>
        </p:txBody>
      </p:sp>
    </p:spTree>
    <p:extLst>
      <p:ext uri="{BB962C8B-B14F-4D97-AF65-F5344CB8AC3E}">
        <p14:creationId xmlns:p14="http://schemas.microsoft.com/office/powerpoint/2010/main" xmlns="" val="114777034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dirty="0" smtClean="0"/>
              <a:t>Robins (1985, p. 3) says:</a:t>
            </a:r>
          </a:p>
          <a:p>
            <a:r>
              <a:rPr lang="en-US" dirty="0" smtClean="0"/>
              <a:t>Descriptive Linguistics is concerned with the description and analysis of the ways in which a language operates and is used by a given set of speakers at a given time.</a:t>
            </a:r>
          </a:p>
          <a:p>
            <a:r>
              <a:rPr lang="en-US" dirty="0" smtClean="0"/>
              <a:t>The time referred to may be the present or the past.</a:t>
            </a:r>
          </a:p>
          <a:p>
            <a:r>
              <a:rPr lang="en-US" dirty="0" smtClean="0"/>
              <a:t>The language is described irrespective of what preceded it or may follow it </a:t>
            </a:r>
            <a:endParaRPr lang="en-US" dirty="0"/>
          </a:p>
        </p:txBody>
      </p:sp>
      <p:sp>
        <p:nvSpPr>
          <p:cNvPr id="2" name="Title 1"/>
          <p:cNvSpPr>
            <a:spLocks noGrp="1"/>
          </p:cNvSpPr>
          <p:nvPr>
            <p:ph type="title"/>
          </p:nvPr>
        </p:nvSpPr>
        <p:spPr/>
        <p:txBody>
          <a:bodyPr>
            <a:normAutofit fontScale="90000"/>
          </a:bodyPr>
          <a:lstStyle/>
          <a:p>
            <a:r>
              <a:rPr lang="en-US" dirty="0" smtClean="0"/>
              <a:t>Descriptive, Comparative &amp; Historical Linguistics</a:t>
            </a:r>
            <a:endParaRPr lang="en-US" dirty="0"/>
          </a:p>
        </p:txBody>
      </p:sp>
    </p:spTree>
    <p:extLst>
      <p:ext uri="{BB962C8B-B14F-4D97-AF65-F5344CB8AC3E}">
        <p14:creationId xmlns:p14="http://schemas.microsoft.com/office/powerpoint/2010/main" xmlns="" val="148400994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dirty="0" smtClean="0"/>
              <a:t>Descriptive language is the fundamental aspect of the study of language</a:t>
            </a:r>
          </a:p>
          <a:p>
            <a:r>
              <a:rPr lang="en-US" dirty="0" smtClean="0"/>
              <a:t>It is different from prescriptive language because it deals with how language actually works rather than how it should be; in itself rather than in relation to other languages.</a:t>
            </a:r>
          </a:p>
          <a:p>
            <a:r>
              <a:rPr lang="en-US" dirty="0" smtClean="0"/>
              <a:t>In descriptive language we describe language systematically at all levels </a:t>
            </a:r>
            <a:r>
              <a:rPr lang="en-US" dirty="0" err="1" smtClean="0"/>
              <a:t>i.e</a:t>
            </a:r>
            <a:r>
              <a:rPr lang="en-US" dirty="0" smtClean="0"/>
              <a:t> phonology, grammar and semantics.</a:t>
            </a:r>
            <a:endParaRPr lang="en-US" dirty="0"/>
          </a:p>
        </p:txBody>
      </p:sp>
      <p:sp>
        <p:nvSpPr>
          <p:cNvPr id="2" name="Title 1"/>
          <p:cNvSpPr>
            <a:spLocks noGrp="1"/>
          </p:cNvSpPr>
          <p:nvPr>
            <p:ph type="title"/>
          </p:nvPr>
        </p:nvSpPr>
        <p:spPr/>
        <p:txBody>
          <a:bodyPr/>
          <a:lstStyle/>
          <a:p>
            <a:endParaRPr lang="en-US"/>
          </a:p>
        </p:txBody>
      </p:sp>
    </p:spTree>
    <p:extLst>
      <p:ext uri="{BB962C8B-B14F-4D97-AF65-F5344CB8AC3E}">
        <p14:creationId xmlns:p14="http://schemas.microsoft.com/office/powerpoint/2010/main" xmlns="" val="244517213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We describe the structure of language</a:t>
            </a:r>
          </a:p>
          <a:p>
            <a:endParaRPr lang="en-US" dirty="0" smtClean="0"/>
          </a:p>
          <a:p>
            <a:r>
              <a:rPr lang="en-US" dirty="0" smtClean="0"/>
              <a:t>Descriptive Linguistics is based on structural approach.</a:t>
            </a:r>
            <a:endParaRPr lang="en-US" dirty="0"/>
          </a:p>
        </p:txBody>
      </p:sp>
      <p:sp>
        <p:nvSpPr>
          <p:cNvPr id="2" name="Title 1"/>
          <p:cNvSpPr>
            <a:spLocks noGrp="1"/>
          </p:cNvSpPr>
          <p:nvPr>
            <p:ph type="title"/>
          </p:nvPr>
        </p:nvSpPr>
        <p:spPr/>
        <p:txBody>
          <a:bodyPr/>
          <a:lstStyle/>
          <a:p>
            <a:endParaRPr lang="en-US"/>
          </a:p>
        </p:txBody>
      </p:sp>
    </p:spTree>
    <p:extLst>
      <p:ext uri="{BB962C8B-B14F-4D97-AF65-F5344CB8AC3E}">
        <p14:creationId xmlns:p14="http://schemas.microsoft.com/office/powerpoint/2010/main" xmlns="" val="285896030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indent="0">
              <a:buNone/>
            </a:pPr>
            <a:r>
              <a:rPr lang="en-US" dirty="0"/>
              <a:t> </a:t>
            </a:r>
            <a:r>
              <a:rPr lang="en-US" dirty="0" smtClean="0"/>
              <a:t>Historical Linguistics</a:t>
            </a:r>
          </a:p>
          <a:p>
            <a:pPr marL="0" indent="0">
              <a:buNone/>
            </a:pPr>
            <a:r>
              <a:rPr lang="en-US" dirty="0"/>
              <a:t> </a:t>
            </a:r>
            <a:r>
              <a:rPr lang="en-US" dirty="0" smtClean="0"/>
              <a:t>Robins (1985, p.5) explains:</a:t>
            </a:r>
          </a:p>
          <a:p>
            <a:pPr marL="0" indent="0">
              <a:buNone/>
            </a:pPr>
            <a:r>
              <a:rPr lang="en-US" dirty="0" smtClean="0"/>
              <a:t>Historical Linguistics is the study of the development in language in the course of time, the ways in which languages change from period to period and of the causes and results of such changes… It must be based on a description of two or more stages in the development of the language being studied.</a:t>
            </a:r>
            <a:endParaRPr lang="en-US" dirty="0"/>
          </a:p>
        </p:txBody>
      </p:sp>
      <p:sp>
        <p:nvSpPr>
          <p:cNvPr id="2" name="Title 1"/>
          <p:cNvSpPr>
            <a:spLocks noGrp="1"/>
          </p:cNvSpPr>
          <p:nvPr>
            <p:ph type="title"/>
          </p:nvPr>
        </p:nvSpPr>
        <p:spPr/>
        <p:txBody>
          <a:bodyPr/>
          <a:lstStyle/>
          <a:p>
            <a:endParaRPr lang="en-US"/>
          </a:p>
        </p:txBody>
      </p:sp>
    </p:spTree>
    <p:extLst>
      <p:ext uri="{BB962C8B-B14F-4D97-AF65-F5344CB8AC3E}">
        <p14:creationId xmlns:p14="http://schemas.microsoft.com/office/powerpoint/2010/main" xmlns="" val="400483899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Ferdinand D Saussure (1916) gave two terms, ‘Synchronic’ and ‘Diachronic’</a:t>
            </a:r>
          </a:p>
          <a:p>
            <a:r>
              <a:rPr lang="en-US" dirty="0" smtClean="0"/>
              <a:t>They distinguish between the description of a stage of a language at a given time and description of the changes that take place during the passage of time</a:t>
            </a:r>
          </a:p>
          <a:p>
            <a:pPr marL="0" indent="0">
              <a:buNone/>
            </a:pPr>
            <a:r>
              <a:rPr lang="en-US" dirty="0" smtClean="0"/>
              <a:t>   </a:t>
            </a:r>
            <a:endParaRPr lang="en-US" dirty="0"/>
          </a:p>
        </p:txBody>
      </p:sp>
      <p:sp>
        <p:nvSpPr>
          <p:cNvPr id="2" name="Title 1"/>
          <p:cNvSpPr>
            <a:spLocks noGrp="1"/>
          </p:cNvSpPr>
          <p:nvPr>
            <p:ph type="title"/>
          </p:nvPr>
        </p:nvSpPr>
        <p:spPr/>
        <p:txBody>
          <a:bodyPr/>
          <a:lstStyle/>
          <a:p>
            <a:endParaRPr lang="en-US"/>
          </a:p>
        </p:txBody>
      </p:sp>
    </p:spTree>
    <p:extLst>
      <p:ext uri="{BB962C8B-B14F-4D97-AF65-F5344CB8AC3E}">
        <p14:creationId xmlns:p14="http://schemas.microsoft.com/office/powerpoint/2010/main" xmlns="" val="23782170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dirty="0" smtClean="0"/>
              <a:t>A synchronic description is non-historical, a diachronic description traces the historical development of  a language (Lyons, 1981, p.219)</a:t>
            </a:r>
          </a:p>
          <a:p>
            <a:r>
              <a:rPr lang="en-US" dirty="0" smtClean="0"/>
              <a:t>Changes in English from old English to Middle English to Modern English – Diachronic or historical study</a:t>
            </a:r>
          </a:p>
          <a:p>
            <a:r>
              <a:rPr lang="en-US" dirty="0" smtClean="0"/>
              <a:t>Structure of English as it exists today and without reference to its past shape- Synchronic study</a:t>
            </a:r>
            <a:endParaRPr lang="en-US" dirty="0"/>
          </a:p>
        </p:txBody>
      </p:sp>
      <p:sp>
        <p:nvSpPr>
          <p:cNvPr id="2" name="Title 1"/>
          <p:cNvSpPr>
            <a:spLocks noGrp="1"/>
          </p:cNvSpPr>
          <p:nvPr>
            <p:ph type="title"/>
          </p:nvPr>
        </p:nvSpPr>
        <p:spPr/>
        <p:txBody>
          <a:bodyPr/>
          <a:lstStyle/>
          <a:p>
            <a:endParaRPr lang="en-US"/>
          </a:p>
        </p:txBody>
      </p:sp>
    </p:spTree>
    <p:extLst>
      <p:ext uri="{BB962C8B-B14F-4D97-AF65-F5344CB8AC3E}">
        <p14:creationId xmlns:p14="http://schemas.microsoft.com/office/powerpoint/2010/main" xmlns="" val="197921438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en-US" dirty="0" smtClean="0"/>
              <a:t> Comparative Linguistics – two languages are</a:t>
            </a:r>
          </a:p>
          <a:p>
            <a:pPr marL="0" indent="0">
              <a:buNone/>
            </a:pPr>
            <a:r>
              <a:rPr lang="en-US" dirty="0"/>
              <a:t> </a:t>
            </a:r>
            <a:r>
              <a:rPr lang="en-US" dirty="0" smtClean="0"/>
              <a:t> compared </a:t>
            </a:r>
          </a:p>
          <a:p>
            <a:pPr marL="0" indent="0">
              <a:buNone/>
            </a:pPr>
            <a:r>
              <a:rPr lang="en-US" dirty="0"/>
              <a:t> </a:t>
            </a:r>
            <a:r>
              <a:rPr lang="en-US" dirty="0" smtClean="0"/>
              <a:t>- History of two languages is compared to</a:t>
            </a:r>
          </a:p>
          <a:p>
            <a:pPr marL="0" indent="0">
              <a:buNone/>
            </a:pPr>
            <a:r>
              <a:rPr lang="en-US" dirty="0" smtClean="0"/>
              <a:t>   discover historical relation between two</a:t>
            </a:r>
          </a:p>
          <a:p>
            <a:pPr marL="0" indent="0">
              <a:buNone/>
            </a:pPr>
            <a:r>
              <a:rPr lang="en-US" dirty="0" smtClean="0"/>
              <a:t>   languages in comparative historical study (or</a:t>
            </a:r>
          </a:p>
          <a:p>
            <a:pPr marL="0" indent="0">
              <a:buNone/>
            </a:pPr>
            <a:r>
              <a:rPr lang="en-US" dirty="0" smtClean="0"/>
              <a:t>   philosophy)</a:t>
            </a:r>
          </a:p>
          <a:p>
            <a:pPr marL="0" indent="0">
              <a:buNone/>
            </a:pPr>
            <a:r>
              <a:rPr lang="en-US" dirty="0" smtClean="0"/>
              <a:t>- Such a work dominant in 19</a:t>
            </a:r>
            <a:r>
              <a:rPr lang="en-US" baseline="30000" dirty="0" smtClean="0"/>
              <a:t>th</a:t>
            </a:r>
            <a:r>
              <a:rPr lang="en-US" dirty="0" smtClean="0"/>
              <a:t> century</a:t>
            </a:r>
            <a:endParaRPr lang="en-US" dirty="0"/>
          </a:p>
        </p:txBody>
      </p:sp>
      <p:sp>
        <p:nvSpPr>
          <p:cNvPr id="2" name="Title 1"/>
          <p:cNvSpPr>
            <a:spLocks noGrp="1"/>
          </p:cNvSpPr>
          <p:nvPr>
            <p:ph type="title"/>
          </p:nvPr>
        </p:nvSpPr>
        <p:spPr/>
        <p:txBody>
          <a:bodyPr/>
          <a:lstStyle/>
          <a:p>
            <a:endParaRPr lang="en-US" dirty="0"/>
          </a:p>
        </p:txBody>
      </p:sp>
    </p:spTree>
    <p:extLst>
      <p:ext uri="{BB962C8B-B14F-4D97-AF65-F5344CB8AC3E}">
        <p14:creationId xmlns:p14="http://schemas.microsoft.com/office/powerpoint/2010/main" xmlns="" val="299753902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Modern languages have descended from ancient language so, comparative historical describes this process of evolution as well as well as similarities in the process of change.</a:t>
            </a:r>
          </a:p>
          <a:p>
            <a:r>
              <a:rPr lang="en-US" dirty="0" smtClean="0"/>
              <a:t>The comparative and historical methods based on discovering relationships between languages</a:t>
            </a:r>
          </a:p>
          <a:p>
            <a:pPr marL="0" indent="0">
              <a:buNone/>
            </a:pPr>
            <a:r>
              <a:rPr lang="en-US" dirty="0" smtClean="0"/>
              <a:t> </a:t>
            </a:r>
            <a:endParaRPr lang="en-US" dirty="0"/>
          </a:p>
        </p:txBody>
      </p:sp>
      <p:sp>
        <p:nvSpPr>
          <p:cNvPr id="2" name="Title 1"/>
          <p:cNvSpPr>
            <a:spLocks noGrp="1"/>
          </p:cNvSpPr>
          <p:nvPr>
            <p:ph type="title"/>
          </p:nvPr>
        </p:nvSpPr>
        <p:spPr/>
        <p:txBody>
          <a:bodyPr/>
          <a:lstStyle/>
          <a:p>
            <a:endParaRPr lang="en-US"/>
          </a:p>
        </p:txBody>
      </p:sp>
    </p:spTree>
    <p:extLst>
      <p:ext uri="{BB962C8B-B14F-4D97-AF65-F5344CB8AC3E}">
        <p14:creationId xmlns:p14="http://schemas.microsoft.com/office/powerpoint/2010/main" xmlns="" val="277846208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L                Proto- language (Parent language)</a:t>
            </a:r>
          </a:p>
          <a:p>
            <a:r>
              <a:rPr lang="en-US" dirty="0" smtClean="0"/>
              <a:t>L1 &amp; L2     Sister languages (developed later)</a:t>
            </a:r>
          </a:p>
          <a:p>
            <a:pPr marL="0" indent="0">
              <a:buNone/>
            </a:pPr>
            <a:r>
              <a:rPr lang="en-US" dirty="0"/>
              <a:t> </a:t>
            </a:r>
            <a:r>
              <a:rPr lang="en-US" dirty="0" smtClean="0"/>
              <a:t>All these taken together form a language family</a:t>
            </a:r>
          </a:p>
          <a:p>
            <a:pPr marL="0" indent="0">
              <a:buNone/>
            </a:pPr>
            <a:r>
              <a:rPr lang="en-US" dirty="0" err="1" smtClean="0"/>
              <a:t>e.g</a:t>
            </a:r>
            <a:r>
              <a:rPr lang="en-US" dirty="0" smtClean="0"/>
              <a:t>                        Proto – Indo – European</a:t>
            </a:r>
          </a:p>
          <a:p>
            <a:pPr marL="0" indent="0">
              <a:buNone/>
            </a:pPr>
            <a:endParaRPr lang="en-US" dirty="0" smtClean="0"/>
          </a:p>
          <a:p>
            <a:pPr marL="0" indent="0">
              <a:buNone/>
            </a:pPr>
            <a:r>
              <a:rPr lang="en-US" dirty="0"/>
              <a:t> </a:t>
            </a:r>
            <a:r>
              <a:rPr lang="en-US" dirty="0" smtClean="0"/>
              <a:t>                      </a:t>
            </a:r>
          </a:p>
          <a:p>
            <a:pPr marL="0" indent="0">
              <a:buNone/>
            </a:pPr>
            <a:r>
              <a:rPr lang="en-US" dirty="0"/>
              <a:t> </a:t>
            </a:r>
            <a:r>
              <a:rPr lang="en-US" dirty="0" smtClean="0"/>
              <a:t>                    Latin   Greek   German    </a:t>
            </a:r>
            <a:r>
              <a:rPr lang="en-US" dirty="0" err="1" smtClean="0"/>
              <a:t>Sunskrit</a:t>
            </a:r>
            <a:endParaRPr lang="en-US" dirty="0"/>
          </a:p>
        </p:txBody>
      </p:sp>
      <p:sp>
        <p:nvSpPr>
          <p:cNvPr id="2" name="Title 1"/>
          <p:cNvSpPr>
            <a:spLocks noGrp="1"/>
          </p:cNvSpPr>
          <p:nvPr>
            <p:ph type="title"/>
          </p:nvPr>
        </p:nvSpPr>
        <p:spPr/>
        <p:txBody>
          <a:bodyPr/>
          <a:lstStyle/>
          <a:p>
            <a:endParaRPr lang="en-US" dirty="0"/>
          </a:p>
        </p:txBody>
      </p:sp>
      <p:cxnSp>
        <p:nvCxnSpPr>
          <p:cNvPr id="12" name="Straight Arrow Connector 11"/>
          <p:cNvCxnSpPr/>
          <p:nvPr/>
        </p:nvCxnSpPr>
        <p:spPr>
          <a:xfrm>
            <a:off x="1295400" y="1905000"/>
            <a:ext cx="114300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a:off x="2254827" y="2209800"/>
            <a:ext cx="38100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4953000" y="3886200"/>
            <a:ext cx="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flipH="1">
            <a:off x="3124200" y="4267200"/>
            <a:ext cx="42672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3124200" y="4267200"/>
            <a:ext cx="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a:off x="4267200" y="4267200"/>
            <a:ext cx="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5486400" y="4267200"/>
            <a:ext cx="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7391400" y="4267200"/>
            <a:ext cx="0" cy="3048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318911899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Proto language no longer exists</a:t>
            </a:r>
          </a:p>
          <a:p>
            <a:r>
              <a:rPr lang="en-US" dirty="0" smtClean="0"/>
              <a:t>It is reconstructed but not easy to trace similarities between languages</a:t>
            </a:r>
          </a:p>
          <a:p>
            <a:r>
              <a:rPr lang="en-US" dirty="0" smtClean="0"/>
              <a:t>Historical &amp; Comparative linguists make lists of words from different languages.</a:t>
            </a:r>
          </a:p>
          <a:p>
            <a:r>
              <a:rPr lang="en-US" dirty="0" smtClean="0"/>
              <a:t>Then sound similarities and occurrence of sounds at different positions compared </a:t>
            </a:r>
          </a:p>
          <a:p>
            <a:endParaRPr lang="en-US" dirty="0"/>
          </a:p>
        </p:txBody>
      </p:sp>
      <p:sp>
        <p:nvSpPr>
          <p:cNvPr id="2" name="Title 1"/>
          <p:cNvSpPr>
            <a:spLocks noGrp="1"/>
          </p:cNvSpPr>
          <p:nvPr>
            <p:ph type="title"/>
          </p:nvPr>
        </p:nvSpPr>
        <p:spPr/>
        <p:txBody>
          <a:bodyPr/>
          <a:lstStyle/>
          <a:p>
            <a:endParaRPr lang="en-US"/>
          </a:p>
        </p:txBody>
      </p:sp>
    </p:spTree>
    <p:extLst>
      <p:ext uri="{BB962C8B-B14F-4D97-AF65-F5344CB8AC3E}">
        <p14:creationId xmlns:p14="http://schemas.microsoft.com/office/powerpoint/2010/main" xmlns="" val="326099971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Linguists find sound correspondence and build </a:t>
            </a:r>
            <a:r>
              <a:rPr lang="en-US" b="1" dirty="0" smtClean="0"/>
              <a:t>cognates.</a:t>
            </a:r>
            <a:endParaRPr lang="en-US" dirty="0" smtClean="0"/>
          </a:p>
          <a:p>
            <a:r>
              <a:rPr lang="en-US" dirty="0" smtClean="0"/>
              <a:t>A cognate is a word related genetically to other words that together form set of cognates descending from proto language </a:t>
            </a:r>
          </a:p>
          <a:p>
            <a:r>
              <a:rPr lang="en-US" dirty="0" err="1" smtClean="0"/>
              <a:t>e.g</a:t>
            </a:r>
            <a:r>
              <a:rPr lang="en-US" dirty="0" smtClean="0"/>
              <a:t>               frater (Latin)</a:t>
            </a:r>
          </a:p>
          <a:p>
            <a:pPr marL="0" indent="0">
              <a:buNone/>
            </a:pPr>
            <a:r>
              <a:rPr lang="en-US" dirty="0"/>
              <a:t> </a:t>
            </a:r>
            <a:r>
              <a:rPr lang="en-US" dirty="0" smtClean="0"/>
              <a:t>                      brother (English)</a:t>
            </a:r>
          </a:p>
          <a:p>
            <a:pPr marL="0" indent="0">
              <a:buNone/>
            </a:pPr>
            <a:r>
              <a:rPr lang="en-US" dirty="0"/>
              <a:t> </a:t>
            </a:r>
            <a:r>
              <a:rPr lang="en-US" dirty="0" smtClean="0"/>
              <a:t>                      </a:t>
            </a:r>
            <a:r>
              <a:rPr lang="en-US" dirty="0" err="1" smtClean="0"/>
              <a:t>bharata</a:t>
            </a:r>
            <a:r>
              <a:rPr lang="en-US" dirty="0" smtClean="0"/>
              <a:t> (</a:t>
            </a:r>
            <a:r>
              <a:rPr lang="en-US" dirty="0" err="1" smtClean="0"/>
              <a:t>Sunskrit</a:t>
            </a:r>
            <a:r>
              <a:rPr lang="en-US" dirty="0" smtClean="0"/>
              <a:t>) </a:t>
            </a:r>
            <a:endParaRPr lang="en-US" dirty="0"/>
          </a:p>
        </p:txBody>
      </p:sp>
      <p:sp>
        <p:nvSpPr>
          <p:cNvPr id="2" name="Title 1"/>
          <p:cNvSpPr>
            <a:spLocks noGrp="1"/>
          </p:cNvSpPr>
          <p:nvPr>
            <p:ph type="title"/>
          </p:nvPr>
        </p:nvSpPr>
        <p:spPr/>
        <p:txBody>
          <a:bodyPr/>
          <a:lstStyle/>
          <a:p>
            <a:endParaRPr lang="en-US"/>
          </a:p>
        </p:txBody>
      </p:sp>
    </p:spTree>
    <p:extLst>
      <p:ext uri="{BB962C8B-B14F-4D97-AF65-F5344CB8AC3E}">
        <p14:creationId xmlns:p14="http://schemas.microsoft.com/office/powerpoint/2010/main" xmlns="" val="296874878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A sound similarity in each </a:t>
            </a:r>
            <a:r>
              <a:rPr lang="en-US" dirty="0" err="1" smtClean="0"/>
              <a:t>cognat</a:t>
            </a:r>
            <a:r>
              <a:rPr lang="en-US" dirty="0" smtClean="0"/>
              <a:t>.</a:t>
            </a:r>
          </a:p>
          <a:p>
            <a:r>
              <a:rPr lang="en-US" dirty="0" smtClean="0"/>
              <a:t>They are cognates belonging to a set relating to a word which may have existed in proto- Indo - European language</a:t>
            </a:r>
          </a:p>
          <a:p>
            <a:r>
              <a:rPr lang="en-US" dirty="0" smtClean="0"/>
              <a:t>Comparative linguists try to construct </a:t>
            </a:r>
            <a:r>
              <a:rPr lang="en-US" dirty="0" err="1" smtClean="0"/>
              <a:t>cognat</a:t>
            </a:r>
            <a:r>
              <a:rPr lang="en-US" dirty="0" smtClean="0"/>
              <a:t> sets &amp; reconstruct proto forms to talk about the changes that have occurred in the development of languages</a:t>
            </a:r>
            <a:endParaRPr lang="en-US" dirty="0"/>
          </a:p>
        </p:txBody>
      </p:sp>
      <p:sp>
        <p:nvSpPr>
          <p:cNvPr id="2" name="Title 1"/>
          <p:cNvSpPr>
            <a:spLocks noGrp="1"/>
          </p:cNvSpPr>
          <p:nvPr>
            <p:ph type="title"/>
          </p:nvPr>
        </p:nvSpPr>
        <p:spPr/>
        <p:txBody>
          <a:bodyPr/>
          <a:lstStyle/>
          <a:p>
            <a:endParaRPr lang="en-US" dirty="0"/>
          </a:p>
        </p:txBody>
      </p:sp>
    </p:spTree>
    <p:extLst>
      <p:ext uri="{BB962C8B-B14F-4D97-AF65-F5344CB8AC3E}">
        <p14:creationId xmlns:p14="http://schemas.microsoft.com/office/powerpoint/2010/main" xmlns="" val="146501006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Comparative linguists study language changes, formation &amp; development of languages</a:t>
            </a:r>
          </a:p>
          <a:p>
            <a:r>
              <a:rPr lang="en-US" dirty="0" smtClean="0"/>
              <a:t>This is not possible without describing the related languages – comes in Descriptive </a:t>
            </a:r>
            <a:r>
              <a:rPr lang="en-US" dirty="0" smtClean="0"/>
              <a:t>linguistics</a:t>
            </a:r>
            <a:endParaRPr lang="en-US" dirty="0" smtClean="0"/>
          </a:p>
          <a:p>
            <a:r>
              <a:rPr lang="en-US" dirty="0" smtClean="0"/>
              <a:t>When descriptive </a:t>
            </a:r>
            <a:r>
              <a:rPr lang="en-US" dirty="0" smtClean="0"/>
              <a:t>linguists </a:t>
            </a:r>
            <a:r>
              <a:rPr lang="en-US" dirty="0" smtClean="0"/>
              <a:t>study two or more languages that exist at a particular time</a:t>
            </a:r>
            <a:r>
              <a:rPr lang="en-US" smtClean="0"/>
              <a:t>, </a:t>
            </a:r>
            <a:r>
              <a:rPr lang="en-US" smtClean="0"/>
              <a:t>they study </a:t>
            </a:r>
            <a:r>
              <a:rPr lang="en-US" dirty="0" smtClean="0"/>
              <a:t>language changes</a:t>
            </a:r>
            <a:endParaRPr lang="en-US" dirty="0"/>
          </a:p>
        </p:txBody>
      </p:sp>
      <p:sp>
        <p:nvSpPr>
          <p:cNvPr id="2" name="Title 1"/>
          <p:cNvSpPr>
            <a:spLocks noGrp="1"/>
          </p:cNvSpPr>
          <p:nvPr>
            <p:ph type="title"/>
          </p:nvPr>
        </p:nvSpPr>
        <p:spPr/>
        <p:txBody>
          <a:bodyPr/>
          <a:lstStyle/>
          <a:p>
            <a:endParaRPr lang="en-US"/>
          </a:p>
        </p:txBody>
      </p:sp>
    </p:spTree>
    <p:extLst>
      <p:ext uri="{BB962C8B-B14F-4D97-AF65-F5344CB8AC3E}">
        <p14:creationId xmlns:p14="http://schemas.microsoft.com/office/powerpoint/2010/main" xmlns="" val="360883145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Two or more descriptions of languages contrasted (Tamil &amp; Hindi) – Contrastive Linguistics (based on synchronic description i.e. it’s not historical)</a:t>
            </a:r>
            <a:endParaRPr lang="en-US" dirty="0"/>
          </a:p>
        </p:txBody>
      </p:sp>
      <p:sp>
        <p:nvSpPr>
          <p:cNvPr id="2" name="Title 1"/>
          <p:cNvSpPr>
            <a:spLocks noGrp="1"/>
          </p:cNvSpPr>
          <p:nvPr>
            <p:ph type="title"/>
          </p:nvPr>
        </p:nvSpPr>
        <p:spPr/>
        <p:txBody>
          <a:bodyPr/>
          <a:lstStyle/>
          <a:p>
            <a:endParaRPr lang="en-US"/>
          </a:p>
        </p:txBody>
      </p:sp>
    </p:spTree>
    <p:extLst>
      <p:ext uri="{BB962C8B-B14F-4D97-AF65-F5344CB8AC3E}">
        <p14:creationId xmlns:p14="http://schemas.microsoft.com/office/powerpoint/2010/main" xmlns="" val="27578348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Modern Linguistics is:</a:t>
            </a:r>
          </a:p>
          <a:p>
            <a:pPr marL="0" indent="0">
              <a:buNone/>
            </a:pPr>
            <a:r>
              <a:rPr lang="en-US" dirty="0"/>
              <a:t> </a:t>
            </a:r>
            <a:r>
              <a:rPr lang="en-US" dirty="0" smtClean="0"/>
              <a:t>- mainly descriptive because it attempts to</a:t>
            </a:r>
          </a:p>
          <a:p>
            <a:pPr marL="0" indent="0">
              <a:buNone/>
            </a:pPr>
            <a:r>
              <a:rPr lang="en-US" dirty="0"/>
              <a:t> </a:t>
            </a:r>
            <a:r>
              <a:rPr lang="en-US" dirty="0" smtClean="0"/>
              <a:t>  describe fully and accurately the structure of</a:t>
            </a:r>
          </a:p>
          <a:p>
            <a:pPr marL="0" indent="0">
              <a:buNone/>
            </a:pPr>
            <a:r>
              <a:rPr lang="en-US" dirty="0"/>
              <a:t> </a:t>
            </a:r>
            <a:r>
              <a:rPr lang="en-US" dirty="0" smtClean="0"/>
              <a:t>  language as it exists at a given time.</a:t>
            </a:r>
          </a:p>
          <a:p>
            <a:pPr>
              <a:buFontTx/>
              <a:buChar char="-"/>
            </a:pPr>
            <a:r>
              <a:rPr lang="en-US" dirty="0" smtClean="0"/>
              <a:t>Synchronic study of language</a:t>
            </a:r>
          </a:p>
          <a:p>
            <a:pPr>
              <a:buFontTx/>
              <a:buChar char="-"/>
            </a:pPr>
            <a:r>
              <a:rPr lang="en-US" dirty="0" smtClean="0"/>
              <a:t>An effort to describe language at all levels (Phonological, morphological, syntactic, semantic &amp; discourse level)</a:t>
            </a:r>
            <a:endParaRPr lang="en-US" dirty="0"/>
          </a:p>
        </p:txBody>
      </p:sp>
      <p:sp>
        <p:nvSpPr>
          <p:cNvPr id="2" name="Title 1"/>
          <p:cNvSpPr>
            <a:spLocks noGrp="1"/>
          </p:cNvSpPr>
          <p:nvPr>
            <p:ph type="title"/>
          </p:nvPr>
        </p:nvSpPr>
        <p:spPr/>
        <p:txBody>
          <a:bodyPr/>
          <a:lstStyle/>
          <a:p>
            <a:r>
              <a:rPr lang="en-US" dirty="0" smtClean="0"/>
              <a:t>Conclusion</a:t>
            </a:r>
            <a:endParaRPr lang="en-US" dirty="0"/>
          </a:p>
        </p:txBody>
      </p:sp>
    </p:spTree>
    <p:extLst>
      <p:ext uri="{BB962C8B-B14F-4D97-AF65-F5344CB8AC3E}">
        <p14:creationId xmlns:p14="http://schemas.microsoft.com/office/powerpoint/2010/main" xmlns="" val="177753448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265</TotalTime>
  <Words>845</Words>
  <Application>Microsoft Office PowerPoint</Application>
  <PresentationFormat>On-screen Show (4:3)</PresentationFormat>
  <Paragraphs>83</Paragraphs>
  <Slides>20</Slides>
  <Notes>0</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Concourse</vt:lpstr>
      <vt:lpstr>Descriptive, Comparative &amp; Historical Linguistics</vt:lpstr>
      <vt:lpstr>Scope </vt:lpstr>
      <vt:lpstr>Scope (contd..)</vt:lpstr>
      <vt:lpstr>Main concern of Linguistics</vt:lpstr>
      <vt:lpstr>Slide 5</vt:lpstr>
      <vt:lpstr>Descriptive, Comparative &amp; Historical Linguistics</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Conclusion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Descriptive, Comparative &amp; Historical Linguistics</dc:title>
  <dc:creator>Naveed Ahsan</dc:creator>
  <cp:lastModifiedBy>Administrator</cp:lastModifiedBy>
  <cp:revision>37</cp:revision>
  <dcterms:created xsi:type="dcterms:W3CDTF">2013-11-21T07:02:31Z</dcterms:created>
  <dcterms:modified xsi:type="dcterms:W3CDTF">2013-11-23T06:40:45Z</dcterms:modified>
</cp:coreProperties>
</file>