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60" r:id="rId3"/>
    <p:sldId id="290" r:id="rId4"/>
    <p:sldId id="261" r:id="rId5"/>
    <p:sldId id="262" r:id="rId6"/>
    <p:sldId id="257" r:id="rId7"/>
    <p:sldId id="258" r:id="rId8"/>
    <p:sldId id="259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CD048-E9E7-4724-9C18-9F09334B1161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A2484-8352-4EBB-ABEB-84A1E2AEDE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685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A2484-8352-4EBB-ABEB-84A1E2AEDE2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147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AA8F01E-ED4B-43E3-B5CA-D54B025EFE6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407D01D-11ED-462F-B288-1F85131AB9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tsci.wustl.edu/~philos/MindDict/grice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143000"/>
            <a:ext cx="6477000" cy="1524000"/>
          </a:xfrm>
        </p:spPr>
        <p:txBody>
          <a:bodyPr/>
          <a:lstStyle/>
          <a:p>
            <a:r>
              <a:rPr lang="en-US" sz="7200" dirty="0" smtClean="0"/>
              <a:t>Pragmatics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800" dirty="0" smtClean="0"/>
              <a:t>Lecture # 19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240437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Structurism</a:t>
            </a:r>
            <a:r>
              <a:rPr lang="en-US" dirty="0"/>
              <a:t> ignores explanatory adequacy, meaning, linguistic universals, native speaker’s intuition and his competence of generating infinite number of sentences from a finite set of </a:t>
            </a:r>
            <a:r>
              <a:rPr lang="en-US" dirty="0" smtClean="0"/>
              <a:t>items.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857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Language is not merely an inventory, or catalogue of items, as </a:t>
            </a:r>
            <a:r>
              <a:rPr lang="en-US" dirty="0" err="1"/>
              <a:t>structuralists</a:t>
            </a:r>
            <a:r>
              <a:rPr lang="en-US" dirty="0"/>
              <a:t> imagined.</a:t>
            </a:r>
          </a:p>
          <a:p>
            <a:endParaRPr lang="en-US" dirty="0"/>
          </a:p>
          <a:p>
            <a:r>
              <a:rPr lang="en-US" dirty="0" err="1"/>
              <a:t>Structuralists</a:t>
            </a:r>
            <a:r>
              <a:rPr lang="en-US" dirty="0"/>
              <a:t> failed to capture all ambiguities and relations.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It does not include the idea of creativity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54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grammar should also account for deep structures.</a:t>
            </a:r>
          </a:p>
          <a:p>
            <a:r>
              <a:rPr lang="en-US" dirty="0"/>
              <a:t>It should give such rules that give phonetic transcriptions of surface rules and semantic interpretation of deep structures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94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Prague school rejected </a:t>
            </a:r>
            <a:r>
              <a:rPr lang="en-US" dirty="0" err="1"/>
              <a:t>Saussurean</a:t>
            </a:r>
            <a:r>
              <a:rPr lang="en-US" dirty="0"/>
              <a:t> distinction of synchronic and diachronic linguistics &amp; homogeneity of  language </a:t>
            </a:r>
            <a:r>
              <a:rPr lang="en-US" dirty="0" smtClean="0"/>
              <a:t>system</a:t>
            </a:r>
          </a:p>
          <a:p>
            <a:r>
              <a:rPr lang="en-US" dirty="0"/>
              <a:t>Functionalism in linguistics </a:t>
            </a:r>
            <a:r>
              <a:rPr lang="en-US" dirty="0" smtClean="0"/>
              <a:t>emphasizes </a:t>
            </a:r>
            <a:r>
              <a:rPr lang="en-US" dirty="0"/>
              <a:t>the instrumental character </a:t>
            </a:r>
            <a:r>
              <a:rPr lang="en-US" dirty="0" smtClean="0"/>
              <a:t>of language.</a:t>
            </a:r>
          </a:p>
          <a:p>
            <a:r>
              <a:rPr lang="en-US" dirty="0" smtClean="0"/>
              <a:t>Furthermore</a:t>
            </a:r>
            <a:r>
              <a:rPr lang="en-US" dirty="0"/>
              <a:t>, it says that the structure of language systems is partly though not wholly, determined by functions.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307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Pragmatics is the study of "how to do things with words" (the name of a well known book by the philosopher J.L. Austin), or perhaps "how people do things with words" (to be more descriptive about it).</a:t>
            </a:r>
          </a:p>
          <a:p>
            <a:r>
              <a:rPr lang="en-US" dirty="0" smtClean="0"/>
              <a:t>Four aspects </a:t>
            </a:r>
            <a:r>
              <a:rPr lang="en-US" dirty="0"/>
              <a:t>of </a:t>
            </a:r>
            <a:r>
              <a:rPr lang="en-US" dirty="0" smtClean="0"/>
              <a:t>pragmatics: </a:t>
            </a:r>
            <a:r>
              <a:rPr lang="en-US" b="1" i="1" dirty="0"/>
              <a:t>speech acts</a:t>
            </a:r>
            <a:r>
              <a:rPr lang="en-US" dirty="0"/>
              <a:t>; </a:t>
            </a:r>
            <a:r>
              <a:rPr lang="en-US" b="1" i="1" dirty="0"/>
              <a:t>rhetorical structure</a:t>
            </a:r>
            <a:r>
              <a:rPr lang="en-US" dirty="0"/>
              <a:t>; </a:t>
            </a:r>
            <a:r>
              <a:rPr lang="en-US" b="1" i="1" dirty="0"/>
              <a:t>conversational </a:t>
            </a:r>
            <a:r>
              <a:rPr lang="en-US" b="1" i="1" dirty="0" err="1"/>
              <a:t>implicature</a:t>
            </a:r>
            <a:r>
              <a:rPr lang="en-US" dirty="0"/>
              <a:t>; and the </a:t>
            </a:r>
            <a:r>
              <a:rPr lang="en-US" b="1" i="1" dirty="0"/>
              <a:t>management of reference</a:t>
            </a:r>
            <a:r>
              <a:rPr lang="en-US" dirty="0"/>
              <a:t> in discourse.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82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 Speech acts</a:t>
            </a:r>
          </a:p>
          <a:p>
            <a:r>
              <a:rPr lang="en-US" dirty="0"/>
              <a:t>People use language to accomplish certain kinds of acts, broadly known as </a:t>
            </a:r>
            <a:r>
              <a:rPr lang="en-US" b="1" dirty="0"/>
              <a:t>speech </a:t>
            </a:r>
            <a:r>
              <a:rPr lang="en-US" b="1" dirty="0" smtClean="0"/>
              <a:t>acts.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dirty="0" smtClean="0"/>
              <a:t> They are </a:t>
            </a:r>
            <a:r>
              <a:rPr lang="en-US" dirty="0"/>
              <a:t>distinct from </a:t>
            </a:r>
            <a:r>
              <a:rPr lang="en-US" b="1" dirty="0"/>
              <a:t>physical acts</a:t>
            </a:r>
            <a:r>
              <a:rPr lang="en-US" dirty="0"/>
              <a:t> like drinking a glass of water, or </a:t>
            </a:r>
            <a:r>
              <a:rPr lang="en-US" b="1" dirty="0"/>
              <a:t>mental acts</a:t>
            </a:r>
            <a:r>
              <a:rPr lang="en-US" dirty="0"/>
              <a:t> like thinking about drinking a glass of water.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7771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Speech acts include </a:t>
            </a:r>
            <a:r>
              <a:rPr lang="en-US" i="1" dirty="0"/>
              <a:t>asking</a:t>
            </a:r>
            <a:r>
              <a:rPr lang="en-US" dirty="0"/>
              <a:t> for a glass of water, </a:t>
            </a:r>
            <a:r>
              <a:rPr lang="en-US" i="1" dirty="0"/>
              <a:t>promising</a:t>
            </a:r>
            <a:r>
              <a:rPr lang="en-US" dirty="0"/>
              <a:t> to drink a glass of water, </a:t>
            </a:r>
            <a:r>
              <a:rPr lang="en-US" i="1" dirty="0"/>
              <a:t>threatening</a:t>
            </a:r>
            <a:r>
              <a:rPr lang="en-US" dirty="0"/>
              <a:t> to drink a glass of water, </a:t>
            </a:r>
            <a:r>
              <a:rPr lang="en-US" i="1" dirty="0"/>
              <a:t>ordering</a:t>
            </a:r>
            <a:r>
              <a:rPr lang="en-US" dirty="0"/>
              <a:t> someone to drink a glass of water, and so on.</a:t>
            </a:r>
          </a:p>
          <a:p>
            <a:r>
              <a:rPr lang="en-US" dirty="0"/>
              <a:t>Most of these ought really to be called "communicative acts", since speech and even language are not strictly required.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60459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Thus someone can ask for a glass of water by pointing to a pitcher and miming the act of drinking.</a:t>
            </a:r>
          </a:p>
          <a:p>
            <a:r>
              <a:rPr lang="en-US" dirty="0" smtClean="0"/>
              <a:t>It's </a:t>
            </a:r>
            <a:r>
              <a:rPr lang="en-US" dirty="0"/>
              <a:t>common to divide speech acts into two categories: direct and indirect. </a:t>
            </a:r>
          </a:p>
          <a:p>
            <a:pPr marL="0" indent="0">
              <a:buNone/>
            </a:pPr>
            <a:r>
              <a:rPr lang="en-US" b="1" dirty="0" smtClean="0"/>
              <a:t> Direct </a:t>
            </a:r>
            <a:r>
              <a:rPr lang="en-US" b="1" dirty="0"/>
              <a:t>Speech Acts</a:t>
            </a:r>
          </a:p>
          <a:p>
            <a:r>
              <a:rPr lang="en-US" dirty="0"/>
              <a:t>There are three basic types of </a:t>
            </a:r>
            <a:r>
              <a:rPr lang="en-US" b="1" dirty="0"/>
              <a:t>direct speech acts</a:t>
            </a:r>
            <a:r>
              <a:rPr lang="en-US" dirty="0"/>
              <a:t>, </a:t>
            </a:r>
            <a:r>
              <a:rPr lang="en-US" dirty="0" smtClean="0"/>
              <a:t>They </a:t>
            </a:r>
            <a:r>
              <a:rPr lang="en-US" dirty="0"/>
              <a:t>correspond to three special syntactic types that seem to occur in most of the world's languages.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72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849909"/>
              </p:ext>
            </p:extLst>
          </p:nvPr>
        </p:nvGraphicFramePr>
        <p:xfrm>
          <a:off x="457200" y="304800"/>
          <a:ext cx="8229600" cy="6248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07521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Speech Act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Sentence 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Type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Function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Examples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15621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Assertion 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Declarative. 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conveys information; is true or false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"Jenny got an A on the test"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'The girls took photos'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‘Ali took the food')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204898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Question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Interrogative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elicits information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"Did Jenny get an A on the test?"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'Did the girls take photos'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'Did Ali take the food'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</a:tr>
              <a:tr h="15621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Orders and Requests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Imperative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causes others to behave in certain ways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"Get an A on the test!"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'Take some photos!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'Take the food!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050" marR="19050" marT="19050" marB="1905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3799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Although assertions, questions and orders are fairly universal, and most of the world's languages have separate syntactic constructions that distinguish them, other speech acts do not have a syntactic construction that is specific to them. </a:t>
            </a:r>
          </a:p>
        </p:txBody>
      </p:sp>
    </p:spTree>
    <p:extLst>
      <p:ext uri="{BB962C8B-B14F-4D97-AF65-F5344CB8AC3E}">
        <p14:creationId xmlns:p14="http://schemas.microsoft.com/office/powerpoint/2010/main" xmlns="" val="93950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Consider the English sentence, </a:t>
            </a:r>
          </a:p>
          <a:p>
            <a:pPr marL="0" indent="0">
              <a:buNone/>
            </a:pPr>
            <a:r>
              <a:rPr lang="en-US" dirty="0" smtClean="0"/>
              <a:t>    (</a:t>
            </a:r>
            <a:r>
              <a:rPr lang="en-US" dirty="0"/>
              <a:t>a) </a:t>
            </a:r>
            <a:r>
              <a:rPr lang="en-US" i="1" dirty="0"/>
              <a:t>If you cross that line, I'll shoot you! </a:t>
            </a:r>
            <a:endParaRPr lang="en-US" dirty="0"/>
          </a:p>
          <a:p>
            <a:r>
              <a:rPr lang="en-US" dirty="0"/>
              <a:t>Most English speakers would have no trouble identifying such an utterance as a </a:t>
            </a:r>
            <a:r>
              <a:rPr lang="en-US" b="1" dirty="0"/>
              <a:t>threat</a:t>
            </a:r>
            <a:r>
              <a:rPr lang="en-US" dirty="0"/>
              <a:t>. However, English has no special sentence form for threats. The if-construction used in (a) is not specific to the speech act of threatening.</a:t>
            </a:r>
          </a:p>
        </p:txBody>
      </p:sp>
    </p:spTree>
    <p:extLst>
      <p:ext uri="{BB962C8B-B14F-4D97-AF65-F5344CB8AC3E}">
        <p14:creationId xmlns:p14="http://schemas.microsoft.com/office/powerpoint/2010/main" xmlns="" val="254539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 Such a construction might also express a </a:t>
            </a:r>
            <a:r>
              <a:rPr lang="en-US" b="1" dirty="0"/>
              <a:t>promise</a:t>
            </a:r>
            <a:r>
              <a:rPr lang="en-US" dirty="0"/>
              <a:t>, as in: </a:t>
            </a:r>
          </a:p>
          <a:p>
            <a:pPr marL="0" indent="0">
              <a:buNone/>
            </a:pPr>
            <a:r>
              <a:rPr lang="en-US" dirty="0" smtClean="0"/>
              <a:t>   (</a:t>
            </a:r>
            <a:r>
              <a:rPr lang="en-US" dirty="0"/>
              <a:t>b) </a:t>
            </a:r>
            <a:r>
              <a:rPr lang="en-US" i="1" dirty="0"/>
              <a:t>If you get all A's, I'll buy you a car! </a:t>
            </a:r>
            <a:endParaRPr lang="en-US" dirty="0"/>
          </a:p>
          <a:p>
            <a:r>
              <a:rPr lang="en-US" dirty="0"/>
              <a:t>or simply a cause and effect relationship between physical events: </a:t>
            </a:r>
          </a:p>
          <a:p>
            <a:pPr marL="0" indent="0">
              <a:buNone/>
            </a:pPr>
            <a:r>
              <a:rPr lang="en-US" dirty="0" smtClean="0"/>
              <a:t>   (</a:t>
            </a:r>
            <a:r>
              <a:rPr lang="en-US" dirty="0"/>
              <a:t>c) </a:t>
            </a:r>
            <a:r>
              <a:rPr lang="en-US" i="1" dirty="0"/>
              <a:t>If you heat water to 212 </a:t>
            </a:r>
            <a:r>
              <a:rPr lang="en-US" i="1" dirty="0" smtClean="0"/>
              <a:t>degrees,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    </a:t>
            </a:r>
            <a:r>
              <a:rPr lang="en-US" i="1" dirty="0"/>
              <a:t>Fahrenheit, it will boil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26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consideration of the </a:t>
            </a:r>
            <a:r>
              <a:rPr lang="en-US" b="1" dirty="0"/>
              <a:t>syntactic means </a:t>
            </a:r>
            <a:r>
              <a:rPr lang="en-US" dirty="0"/>
              <a:t>available for </a:t>
            </a:r>
            <a:r>
              <a:rPr lang="en-US" b="1" dirty="0"/>
              <a:t>expressing the various speech</a:t>
            </a:r>
            <a:r>
              <a:rPr lang="en-US" dirty="0"/>
              <a:t> acts leads us to see that </a:t>
            </a:r>
            <a:r>
              <a:rPr lang="en-US" b="1" dirty="0"/>
              <a:t>even for the three basic speech acts laid out in the table above</a:t>
            </a:r>
            <a:r>
              <a:rPr lang="en-US" dirty="0"/>
              <a:t>, speakers may choose </a:t>
            </a:r>
            <a:r>
              <a:rPr lang="en-US" b="1" dirty="0"/>
              <a:t>means of expression other than the basic syntactic type</a:t>
            </a:r>
            <a:r>
              <a:rPr lang="en-US" dirty="0"/>
              <a:t> associated with the speech act in question.</a:t>
            </a:r>
          </a:p>
        </p:txBody>
      </p:sp>
    </p:spTree>
    <p:extLst>
      <p:ext uri="{BB962C8B-B14F-4D97-AF65-F5344CB8AC3E}">
        <p14:creationId xmlns:p14="http://schemas.microsoft.com/office/powerpoint/2010/main" xmlns="" val="294954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some extent, this just reflects the existence of a diversity of means of expression, but a more pervasive reason is that speakers may </a:t>
            </a:r>
            <a:r>
              <a:rPr lang="en-US" dirty="0" smtClean="0"/>
              <a:t>use </a:t>
            </a:r>
            <a:r>
              <a:rPr lang="en-US" b="1" dirty="0"/>
              <a:t>indirect</a:t>
            </a:r>
            <a:r>
              <a:rPr lang="en-US" dirty="0"/>
              <a:t> rather than </a:t>
            </a:r>
            <a:r>
              <a:rPr lang="en-US" b="1" dirty="0"/>
              <a:t>direct</a:t>
            </a:r>
            <a:r>
              <a:rPr lang="en-US" dirty="0"/>
              <a:t> speech acts</a:t>
            </a:r>
            <a:r>
              <a:rPr lang="en-US" dirty="0" smtClean="0"/>
              <a:t>.</a:t>
            </a:r>
            <a:r>
              <a:rPr lang="en-US" b="1" dirty="0"/>
              <a:t> Indirect Speech Acts</a:t>
            </a:r>
          </a:p>
          <a:p>
            <a:r>
              <a:rPr lang="en-US" dirty="0"/>
              <a:t>Returning to the speech act of questioning, we can easily come up with a number of alternate ways to ask the same question by using sentence types other than </a:t>
            </a:r>
            <a:r>
              <a:rPr lang="en-US" dirty="0" smtClean="0"/>
              <a:t>interrogative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160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Let's look again at the interrogative sentence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(</a:t>
            </a:r>
            <a:r>
              <a:rPr lang="en-US" dirty="0"/>
              <a:t>d1) </a:t>
            </a:r>
            <a:r>
              <a:rPr lang="en-US" i="1" dirty="0"/>
              <a:t>Did Jenny get an A on the test?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A </a:t>
            </a:r>
            <a:r>
              <a:rPr lang="en-US" dirty="0"/>
              <a:t>positive answer ("yes") to that </a:t>
            </a:r>
            <a:r>
              <a:rPr lang="en-US" dirty="0" smtClean="0"/>
              <a:t>question</a:t>
            </a:r>
          </a:p>
          <a:p>
            <a:pPr marL="0" indent="0">
              <a:buNone/>
            </a:pPr>
            <a:r>
              <a:rPr lang="en-US" smtClean="0"/>
              <a:t> </a:t>
            </a:r>
            <a:r>
              <a:rPr lang="en-US" dirty="0"/>
              <a:t>would give the questioner the actual </a:t>
            </a:r>
            <a:r>
              <a:rPr lang="en-US" dirty="0" smtClean="0"/>
              <a:t>answer</a:t>
            </a:r>
          </a:p>
          <a:p>
            <a:pPr marL="0" indent="0">
              <a:buNone/>
            </a:pPr>
            <a:r>
              <a:rPr lang="en-US" smtClean="0"/>
              <a:t> </a:t>
            </a:r>
            <a:r>
              <a:rPr lang="en-US" dirty="0"/>
              <a:t>she wanted,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11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Now </a:t>
            </a:r>
            <a:r>
              <a:rPr lang="en-US" dirty="0"/>
              <a:t>consider (d2) </a:t>
            </a:r>
          </a:p>
          <a:p>
            <a:r>
              <a:rPr lang="en-US" dirty="0"/>
              <a:t>(d2) </a:t>
            </a:r>
            <a:r>
              <a:rPr lang="en-US" i="1" dirty="0"/>
              <a:t>Do you know if Jenny got an A on the test? </a:t>
            </a:r>
            <a:endParaRPr lang="en-US" dirty="0"/>
          </a:p>
          <a:p>
            <a:r>
              <a:rPr lang="en-US" dirty="0"/>
              <a:t>This is still in the form of a question, but it probably is not an inquiry about what you know. Most of the time, the answer "yes, I do" would be ostentatiously uncooperative. The normal answer we would expect in real life would be "Yes, she did", or "No, she only got a B", or something of the sort.</a:t>
            </a:r>
          </a:p>
        </p:txBody>
      </p:sp>
    </p:spTree>
    <p:extLst>
      <p:ext uri="{BB962C8B-B14F-4D97-AF65-F5344CB8AC3E}">
        <p14:creationId xmlns:p14="http://schemas.microsoft.com/office/powerpoint/2010/main" xmlns="" val="152428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Here the reply is directed to the </a:t>
            </a:r>
            <a:r>
              <a:rPr lang="en-US" b="1" i="1" dirty="0"/>
              <a:t>speech act meaning</a:t>
            </a:r>
            <a:r>
              <a:rPr lang="en-US" dirty="0"/>
              <a:t>, not the </a:t>
            </a:r>
            <a:r>
              <a:rPr lang="en-US" b="1" i="1" dirty="0"/>
              <a:t>literal meaning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simple "yes" answer that responds to the literal </a:t>
            </a:r>
            <a:r>
              <a:rPr lang="en-US" dirty="0" smtClean="0"/>
              <a:t>meaning -  </a:t>
            </a:r>
            <a:r>
              <a:rPr lang="en-US" dirty="0"/>
              <a:t>an uncooperative answer in actual social life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 "Yes, I do</a:t>
            </a:r>
            <a:r>
              <a:rPr lang="en-US" dirty="0" smtClean="0"/>
              <a:t>" </a:t>
            </a:r>
            <a:r>
              <a:rPr lang="en-US" dirty="0"/>
              <a:t>would be heard as "Yes, I do, but I'm not necessarily going to tell you".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43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</a:t>
            </a:r>
            <a:r>
              <a:rPr lang="en-US" b="1" i="1" dirty="0"/>
              <a:t>indirect</a:t>
            </a:r>
            <a:r>
              <a:rPr lang="en-US" dirty="0"/>
              <a:t> ways of asking the same question, using the declarative form, </a:t>
            </a:r>
            <a:r>
              <a:rPr lang="en-US" dirty="0" smtClean="0"/>
              <a:t>are as under: </a:t>
            </a:r>
            <a:endParaRPr lang="en-US" dirty="0"/>
          </a:p>
          <a:p>
            <a:r>
              <a:rPr lang="en-US" dirty="0" smtClean="0"/>
              <a:t>(d3) </a:t>
            </a:r>
            <a:r>
              <a:rPr lang="en-US" i="1" dirty="0"/>
              <a:t>I'd like to know if Jenny got an A on the </a:t>
            </a:r>
            <a:r>
              <a:rPr lang="en-US" i="1" dirty="0" smtClean="0"/>
              <a:t>  test.</a:t>
            </a:r>
          </a:p>
          <a:p>
            <a:pPr marL="0" indent="0">
              <a:buNone/>
            </a:pPr>
            <a:r>
              <a:rPr lang="en-US" dirty="0" smtClean="0"/>
              <a:t>    (d4) </a:t>
            </a:r>
            <a:r>
              <a:rPr lang="en-US" i="1" dirty="0"/>
              <a:t>I wonder whether Jenny got an A on </a:t>
            </a:r>
            <a:r>
              <a:rPr lang="en-US" i="1" dirty="0" smtClean="0"/>
              <a:t>the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</a:t>
            </a:r>
            <a:r>
              <a:rPr lang="en-US" i="1" dirty="0"/>
              <a:t>test.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9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Conventional indirect requests </a:t>
            </a:r>
            <a:r>
              <a:rPr lang="en-US" dirty="0"/>
              <a:t>may be expressed as questions as in (e2) and (e3), or as assertions (e4). In context, (e5) and (e6) may also be immediately understood as a </a:t>
            </a:r>
            <a:r>
              <a:rPr lang="en-US" b="1" i="1" dirty="0"/>
              <a:t>complaints</a:t>
            </a:r>
            <a:r>
              <a:rPr lang="en-US" dirty="0"/>
              <a:t>, meant as an indirect request for action. </a:t>
            </a:r>
          </a:p>
          <a:p>
            <a:r>
              <a:rPr lang="en-US" dirty="0"/>
              <a:t>(e2) </a:t>
            </a:r>
            <a:r>
              <a:rPr lang="en-US" i="1" dirty="0"/>
              <a:t>Could you close the window?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(e3) </a:t>
            </a:r>
            <a:r>
              <a:rPr lang="en-US" i="1" dirty="0"/>
              <a:t>Would you mind closing the window?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(e4) </a:t>
            </a:r>
            <a:r>
              <a:rPr lang="en-US" i="1" dirty="0"/>
              <a:t>I would like you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77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the case of the speech act of </a:t>
            </a:r>
            <a:r>
              <a:rPr lang="en-US" b="1" i="1" dirty="0"/>
              <a:t>requesting</a:t>
            </a:r>
            <a:r>
              <a:rPr lang="en-US" b="1" dirty="0"/>
              <a:t> or </a:t>
            </a:r>
            <a:r>
              <a:rPr lang="en-US" b="1" i="1" dirty="0"/>
              <a:t>ordering</a:t>
            </a:r>
            <a:r>
              <a:rPr lang="en-US" dirty="0"/>
              <a:t>, speakers can be even more </a:t>
            </a:r>
            <a:r>
              <a:rPr lang="en-US" b="1" dirty="0"/>
              <a:t>indirect</a:t>
            </a:r>
            <a:r>
              <a:rPr lang="en-US" dirty="0"/>
              <a:t>. As in the case of questions, </a:t>
            </a:r>
            <a:r>
              <a:rPr lang="en-US" b="1" dirty="0"/>
              <a:t>conventional indirect requests</a:t>
            </a:r>
            <a:r>
              <a:rPr lang="en-US" dirty="0"/>
              <a:t> </a:t>
            </a:r>
            <a:r>
              <a:rPr lang="en-US" dirty="0" smtClean="0"/>
              <a:t>may </a:t>
            </a:r>
            <a:r>
              <a:rPr lang="en-US" dirty="0"/>
              <a:t>be questions about the </a:t>
            </a:r>
            <a:r>
              <a:rPr lang="en-US" b="1" dirty="0"/>
              <a:t>addressee's knowledge or ability</a:t>
            </a:r>
            <a:r>
              <a:rPr lang="en-US" dirty="0"/>
              <a:t>. Here is a direct request: </a:t>
            </a:r>
          </a:p>
          <a:p>
            <a:r>
              <a:rPr lang="en-US" dirty="0"/>
              <a:t>(e1)</a:t>
            </a:r>
            <a:r>
              <a:rPr lang="en-US" i="1" dirty="0"/>
              <a:t>( Please) close the window.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780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to close the window.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(e5) </a:t>
            </a:r>
            <a:r>
              <a:rPr lang="en-US" i="1" dirty="0"/>
              <a:t>The window is still open!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(e6) </a:t>
            </a:r>
            <a:r>
              <a:rPr lang="en-US" i="1" dirty="0"/>
              <a:t>I must have asked you a hundred times </a:t>
            </a:r>
            <a:r>
              <a:rPr lang="en-US" i="1" dirty="0" smtClean="0"/>
              <a:t>to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</a:t>
            </a:r>
            <a:r>
              <a:rPr lang="en-US" i="1" dirty="0"/>
              <a:t>keep that window closed</a:t>
            </a:r>
            <a:r>
              <a:rPr lang="en-US" i="1" dirty="0" smtClean="0"/>
              <a:t>!</a:t>
            </a:r>
          </a:p>
          <a:p>
            <a:pPr marL="0" indent="0">
              <a:buNone/>
            </a:pPr>
            <a:r>
              <a:rPr lang="en-US" b="1" dirty="0" smtClean="0"/>
              <a:t>  </a:t>
            </a:r>
            <a:r>
              <a:rPr lang="en-US" b="1" dirty="0" err="1" smtClean="0"/>
              <a:t>Performatives</a:t>
            </a:r>
            <a:endParaRPr lang="en-US" b="1" dirty="0"/>
          </a:p>
          <a:p>
            <a:r>
              <a:rPr lang="en-US" dirty="0"/>
              <a:t>One subtype of direct speech acts exists in English and in many other languages, and allows us to expand the kinds of direct speech acts we can make beyond the </a:t>
            </a:r>
            <a:r>
              <a:rPr lang="en-US" b="1" dirty="0"/>
              <a:t>three basic types</a:t>
            </a:r>
            <a:r>
              <a:rPr lang="en-US" dirty="0"/>
              <a:t> that have their own special syntax.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457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are the direct speech acts that use </a:t>
            </a:r>
            <a:r>
              <a:rPr lang="en-US" b="1" i="1" dirty="0" err="1"/>
              <a:t>performative</a:t>
            </a:r>
            <a:r>
              <a:rPr lang="en-US" b="1" i="1" dirty="0"/>
              <a:t> verbs</a:t>
            </a:r>
            <a:r>
              <a:rPr lang="en-US" dirty="0"/>
              <a:t> to accomplish their ends. </a:t>
            </a:r>
            <a:r>
              <a:rPr lang="en-US" dirty="0" err="1"/>
              <a:t>Performative</a:t>
            </a:r>
            <a:r>
              <a:rPr lang="en-US" dirty="0"/>
              <a:t> verbs can also be used with the three basic speech act types as exemplified in (f) - (h), associated with making statements, requests and commands respectively: </a:t>
            </a:r>
          </a:p>
          <a:p>
            <a:r>
              <a:rPr lang="en-US" dirty="0"/>
              <a:t>(f)</a:t>
            </a:r>
            <a:r>
              <a:rPr lang="en-US" i="1" dirty="0"/>
              <a:t> I assert that Jenny got an A on the test.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(g) </a:t>
            </a:r>
            <a:r>
              <a:rPr lang="en-US" i="1" dirty="0"/>
              <a:t>I ask you who took the photos.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(h) </a:t>
            </a:r>
            <a:r>
              <a:rPr lang="en-US" i="1" dirty="0"/>
              <a:t>I order you to close the window.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57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these can be added </a:t>
            </a:r>
            <a:r>
              <a:rPr lang="en-US" dirty="0" err="1"/>
              <a:t>performative</a:t>
            </a:r>
            <a:r>
              <a:rPr lang="en-US" dirty="0"/>
              <a:t> verbs that allow us to directly convey promises, threats, warnings, etc. </a:t>
            </a:r>
          </a:p>
          <a:p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n-US" i="1" dirty="0"/>
              <a:t>I advise you to keep up the payments on your car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(j) </a:t>
            </a:r>
            <a:r>
              <a:rPr lang="en-US" i="1" dirty="0"/>
              <a:t>I warn you not to step across this line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(k) </a:t>
            </a:r>
            <a:r>
              <a:rPr lang="en-US" i="1" dirty="0"/>
              <a:t>I promise you that I will pay the money back by the end of the month.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(l) </a:t>
            </a:r>
            <a:r>
              <a:rPr lang="en-US" i="1" dirty="0"/>
              <a:t>I bet you a dollar that it'll rain on the parade.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73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the last sentence, the utterance of the sentence actually accomplishes </a:t>
            </a:r>
            <a:r>
              <a:rPr lang="en-US" b="1" dirty="0"/>
              <a:t>the act of betting (possibly along with setting aside the money for the bet)</a:t>
            </a:r>
            <a:r>
              <a:rPr lang="en-US" dirty="0"/>
              <a:t>, and as such, it belongs to the class of </a:t>
            </a:r>
            <a:r>
              <a:rPr lang="en-US" b="1" dirty="0"/>
              <a:t>ceremonial utterances</a:t>
            </a:r>
            <a:r>
              <a:rPr lang="en-US" dirty="0"/>
              <a:t> that accomplish other kinds of changes in the </a:t>
            </a:r>
            <a:r>
              <a:rPr lang="en-US" dirty="0" smtClean="0"/>
              <a:t>world.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921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(m) </a:t>
            </a:r>
            <a:r>
              <a:rPr lang="en-US" i="1" dirty="0"/>
              <a:t>I now pronounce you husband and wife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(n) </a:t>
            </a:r>
            <a:r>
              <a:rPr lang="en-US" i="1" dirty="0"/>
              <a:t>I name this ship Sojourner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(o) </a:t>
            </a:r>
            <a:r>
              <a:rPr lang="en-US" i="1" dirty="0"/>
              <a:t>I dub thee Sir Galahad. </a:t>
            </a:r>
            <a:endParaRPr lang="en-US" dirty="0"/>
          </a:p>
          <a:p>
            <a:r>
              <a:rPr lang="en-US" dirty="0" smtClean="0"/>
              <a:t>Not </a:t>
            </a:r>
            <a:r>
              <a:rPr lang="en-US" dirty="0"/>
              <a:t>all uses of verbs that can be </a:t>
            </a:r>
            <a:r>
              <a:rPr lang="en-US" dirty="0" err="1"/>
              <a:t>performative</a:t>
            </a:r>
            <a:r>
              <a:rPr lang="en-US" dirty="0"/>
              <a:t> are actually </a:t>
            </a:r>
            <a:r>
              <a:rPr lang="en-US" dirty="0" err="1"/>
              <a:t>performative</a:t>
            </a:r>
            <a:r>
              <a:rPr lang="en-US" dirty="0"/>
              <a:t> in particular utterances. </a:t>
            </a:r>
            <a:r>
              <a:rPr lang="en-US" b="1" dirty="0"/>
              <a:t>For example</a:t>
            </a:r>
            <a:r>
              <a:rPr lang="en-US" dirty="0"/>
              <a:t>, if we change the person or the tense in any of the last seven sentences, they are no longer </a:t>
            </a:r>
            <a:r>
              <a:rPr lang="en-US" dirty="0" err="1"/>
              <a:t>performative</a:t>
            </a:r>
            <a:r>
              <a:rPr lang="en-US" dirty="0"/>
              <a:t>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925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(i2) </a:t>
            </a:r>
            <a:r>
              <a:rPr lang="en-US" i="1" dirty="0"/>
              <a:t>He advises you to keep up the payments on your car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(n2) </a:t>
            </a:r>
            <a:r>
              <a:rPr lang="en-US" i="1" dirty="0"/>
              <a:t>I named this ship Sojourner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 smtClean="0"/>
              <a:t> </a:t>
            </a:r>
            <a:endParaRPr lang="en-US" dirty="0"/>
          </a:p>
          <a:p>
            <a:r>
              <a:rPr lang="en-US" dirty="0"/>
              <a:t>In both these cases, the utterance simply reports, and does not accomplish the act of advising or of </a:t>
            </a:r>
            <a:r>
              <a:rPr lang="en-US" dirty="0" smtClean="0"/>
              <a:t>naming.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582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The </a:t>
            </a:r>
            <a:r>
              <a:rPr lang="en-US" b="1" i="1" dirty="0"/>
              <a:t>hereby</a:t>
            </a:r>
            <a:r>
              <a:rPr lang="en-US" b="1" dirty="0"/>
              <a:t> test.</a:t>
            </a:r>
            <a:r>
              <a:rPr lang="en-US" dirty="0"/>
              <a:t> </a:t>
            </a:r>
          </a:p>
          <a:p>
            <a:r>
              <a:rPr lang="en-US" dirty="0"/>
              <a:t>A test of whether or not a particular sentence is a </a:t>
            </a:r>
            <a:r>
              <a:rPr lang="en-US" dirty="0" err="1"/>
              <a:t>performative</a:t>
            </a:r>
            <a:r>
              <a:rPr lang="en-US" dirty="0"/>
              <a:t> utterance is whether or not you can insert </a:t>
            </a:r>
            <a:r>
              <a:rPr lang="en-US" i="1" dirty="0"/>
              <a:t>hereby</a:t>
            </a:r>
            <a:r>
              <a:rPr lang="en-US" dirty="0"/>
              <a:t> before the verb. If the resulting sentence doesn't make sense, it is not a </a:t>
            </a:r>
            <a:r>
              <a:rPr lang="en-US" dirty="0" err="1"/>
              <a:t>performative</a:t>
            </a:r>
            <a:r>
              <a:rPr lang="en-US" dirty="0"/>
              <a:t>: </a:t>
            </a:r>
          </a:p>
          <a:p>
            <a:r>
              <a:rPr lang="en-US" dirty="0"/>
              <a:t>(m3)</a:t>
            </a:r>
            <a:r>
              <a:rPr lang="en-US" i="1" dirty="0"/>
              <a:t> I hereby name this ship Sojourner</a:t>
            </a:r>
            <a:r>
              <a:rPr lang="en-US" dirty="0"/>
              <a:t>; but </a:t>
            </a:r>
            <a:br>
              <a:rPr lang="en-US" dirty="0"/>
            </a:br>
            <a:r>
              <a:rPr lang="en-US" dirty="0"/>
              <a:t>(m4) </a:t>
            </a:r>
            <a:r>
              <a:rPr lang="en-US" i="1" dirty="0" smtClean="0"/>
              <a:t>I </a:t>
            </a:r>
            <a:r>
              <a:rPr lang="en-US" i="1" dirty="0"/>
              <a:t>hereby named this ship Sojourner.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506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How many kinds of speech acts are there?</a:t>
            </a:r>
          </a:p>
          <a:p>
            <a:r>
              <a:rPr lang="en-US" dirty="0"/>
              <a:t>Some researchers have extended the classical lists of "speech acts" to include many actions </a:t>
            </a:r>
            <a:r>
              <a:rPr lang="en-US" dirty="0" smtClean="0"/>
              <a:t>helpful </a:t>
            </a:r>
            <a:r>
              <a:rPr lang="en-US" dirty="0"/>
              <a:t>in analyzing task-oriented </a:t>
            </a:r>
            <a:r>
              <a:rPr lang="en-US" dirty="0" smtClean="0"/>
              <a:t>dialogs e.g. "</a:t>
            </a:r>
            <a:r>
              <a:rPr lang="en-US" dirty="0"/>
              <a:t>answer", "accept", "reject" and so forth. </a:t>
            </a:r>
          </a:p>
        </p:txBody>
      </p:sp>
    </p:spTree>
    <p:extLst>
      <p:ext uri="{BB962C8B-B14F-4D97-AF65-F5344CB8AC3E}">
        <p14:creationId xmlns:p14="http://schemas.microsoft.com/office/powerpoint/2010/main" xmlns="" val="109774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2. Conversational </a:t>
            </a:r>
            <a:r>
              <a:rPr lang="en-US" b="1" dirty="0" err="1"/>
              <a:t>implicature</a:t>
            </a:r>
            <a:endParaRPr lang="en-US" b="1" dirty="0"/>
          </a:p>
          <a:p>
            <a:r>
              <a:rPr lang="en-US" dirty="0"/>
              <a:t>The work of </a:t>
            </a:r>
            <a:r>
              <a:rPr lang="en-US" u="sng" dirty="0">
                <a:hlinkClick r:id="rId2"/>
              </a:rPr>
              <a:t>H.P. Grice </a:t>
            </a:r>
            <a:r>
              <a:rPr lang="en-US" dirty="0"/>
              <a:t>takes pragmatics farther than the study of speech acts. Grice's aim was to understand how "speaker's meaning" -- what someone uses an utterance to mean -- arises from "sentence meaning" -- the literal (form and) meaning of an utterance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7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Grice proposed that many aspects of "speaker's meaning" result from the assumption that the participants in a conversation are cooperating in an attempt to reach mutual goals -- or at least are pretending to do </a:t>
            </a:r>
            <a:r>
              <a:rPr lang="en-US" dirty="0" smtClean="0"/>
              <a:t>so!</a:t>
            </a:r>
          </a:p>
          <a:p>
            <a:r>
              <a:rPr lang="en-US" dirty="0" smtClean="0"/>
              <a:t>He </a:t>
            </a:r>
            <a:r>
              <a:rPr lang="en-US" dirty="0"/>
              <a:t>called this the </a:t>
            </a:r>
            <a:r>
              <a:rPr lang="en-US" b="1" dirty="0"/>
              <a:t>Cooperative Principle</a:t>
            </a:r>
            <a:r>
              <a:rPr lang="en-US" dirty="0"/>
              <a:t>. It has four sub-parts or </a:t>
            </a:r>
            <a:r>
              <a:rPr lang="en-US" b="1" dirty="0"/>
              <a:t>maxims</a:t>
            </a:r>
            <a:r>
              <a:rPr lang="en-US" dirty="0"/>
              <a:t> that cooperative conversationalists ought in principle to respect: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326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Pragmatics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The maxim of quality.</a:t>
            </a:r>
            <a:r>
              <a:rPr lang="en-US" dirty="0"/>
              <a:t> Speakers' contributions ought to be true. </a:t>
            </a:r>
          </a:p>
          <a:p>
            <a:r>
              <a:rPr lang="en-US" dirty="0"/>
              <a:t>(2) </a:t>
            </a:r>
            <a:r>
              <a:rPr lang="en-US" b="1" dirty="0"/>
              <a:t>The maxim of quantity.</a:t>
            </a:r>
            <a:r>
              <a:rPr lang="en-US" dirty="0"/>
              <a:t> Speakers' contributions should be as informative as required; not saying either too little or too much. </a:t>
            </a:r>
          </a:p>
          <a:p>
            <a:r>
              <a:rPr lang="en-US" dirty="0"/>
              <a:t>(3) </a:t>
            </a:r>
            <a:r>
              <a:rPr lang="en-US" b="1" dirty="0"/>
              <a:t>The maxim of relevance.</a:t>
            </a:r>
            <a:r>
              <a:rPr lang="en-US" dirty="0"/>
              <a:t> Contributions should relate to the purposes of the exchange. </a:t>
            </a:r>
          </a:p>
          <a:p>
            <a:r>
              <a:rPr lang="en-US" dirty="0"/>
              <a:t>(4) </a:t>
            </a:r>
            <a:r>
              <a:rPr lang="en-US" b="1" dirty="0"/>
              <a:t>The maxim of manner.</a:t>
            </a:r>
            <a:r>
              <a:rPr lang="en-US" dirty="0"/>
              <a:t> Contributions should be perspicuous -- in particular, they should be orderly and brief, avoiding obscurity and ambiguity.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067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Pragmatics: The </a:t>
            </a:r>
            <a:r>
              <a:rPr lang="en-US" dirty="0"/>
              <a:t>study of "how to do things with </a:t>
            </a:r>
            <a:r>
              <a:rPr lang="en-US" dirty="0" smtClean="0"/>
              <a:t>words“. People </a:t>
            </a:r>
            <a:r>
              <a:rPr lang="en-US" dirty="0"/>
              <a:t>use language to accomplish certain kinds of acts, broadly known as </a:t>
            </a:r>
            <a:r>
              <a:rPr lang="en-US" b="1" dirty="0"/>
              <a:t>speech acts.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 They are distinct from </a:t>
            </a:r>
            <a:r>
              <a:rPr lang="en-US" b="1" dirty="0"/>
              <a:t>physical acts</a:t>
            </a:r>
            <a:r>
              <a:rPr lang="en-US" dirty="0"/>
              <a:t> like drinking a glass of water, or </a:t>
            </a:r>
            <a:r>
              <a:rPr lang="en-US" b="1" dirty="0"/>
              <a:t>mental acts</a:t>
            </a:r>
            <a:r>
              <a:rPr lang="en-US" dirty="0"/>
              <a:t> like thinking about drinking a glass of water.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949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Direct Speech Acts</a:t>
            </a:r>
          </a:p>
          <a:p>
            <a:pPr marL="0" indent="0">
              <a:buNone/>
            </a:pPr>
            <a:r>
              <a:rPr lang="en-US" dirty="0" smtClean="0"/>
              <a:t>    3 basic types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smtClean="0"/>
              <a:t>Indirect </a:t>
            </a:r>
            <a:r>
              <a:rPr lang="en-US" b="1" dirty="0"/>
              <a:t>Speech </a:t>
            </a:r>
            <a:r>
              <a:rPr lang="en-US" b="1" dirty="0" smtClean="0"/>
              <a:t>Acts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err="1" smtClean="0"/>
              <a:t>Performatives</a:t>
            </a:r>
            <a:endParaRPr lang="en-US" b="1" dirty="0"/>
          </a:p>
          <a:p>
            <a:r>
              <a:rPr lang="en-US" i="1" dirty="0" smtClean="0"/>
              <a:t>Assert, ask, Order,</a:t>
            </a:r>
            <a:r>
              <a:rPr lang="en-US" dirty="0"/>
              <a:t> </a:t>
            </a:r>
            <a:r>
              <a:rPr lang="en-US" dirty="0" smtClean="0"/>
              <a:t>Promises</a:t>
            </a:r>
            <a:r>
              <a:rPr lang="en-US" dirty="0"/>
              <a:t>, </a:t>
            </a:r>
            <a:r>
              <a:rPr lang="en-US" dirty="0" smtClean="0"/>
              <a:t>Threats</a:t>
            </a:r>
            <a:r>
              <a:rPr lang="en-US" dirty="0"/>
              <a:t>, </a:t>
            </a:r>
            <a:r>
              <a:rPr lang="en-US" dirty="0" smtClean="0"/>
              <a:t>Warnings</a:t>
            </a:r>
            <a:r>
              <a:rPr lang="en-US" dirty="0"/>
              <a:t>,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766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speech acts to analyze task –oriented dialogues:  </a:t>
            </a:r>
            <a:r>
              <a:rPr lang="en-US" dirty="0"/>
              <a:t>"answer", "accept", "reject" and so forth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Cooperative speakers respect four maxims:</a:t>
            </a:r>
            <a:r>
              <a:rPr lang="en-US" b="1" dirty="0" smtClean="0"/>
              <a:t>  </a:t>
            </a:r>
          </a:p>
          <a:p>
            <a:r>
              <a:rPr lang="en-US" dirty="0" smtClean="0"/>
              <a:t>(1)The </a:t>
            </a:r>
            <a:r>
              <a:rPr lang="en-US" dirty="0"/>
              <a:t>maxim of </a:t>
            </a:r>
            <a:r>
              <a:rPr lang="en-US" dirty="0" smtClean="0"/>
              <a:t>quality,(</a:t>
            </a:r>
            <a:r>
              <a:rPr lang="en-US" dirty="0"/>
              <a:t>2) The maxim of quantity. (3) The maxim of </a:t>
            </a:r>
            <a:r>
              <a:rPr lang="en-US" dirty="0" smtClean="0"/>
              <a:t>relevance (4</a:t>
            </a:r>
            <a:r>
              <a:rPr lang="en-US" dirty="0"/>
              <a:t>) The maxim of manner.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593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Contributions </a:t>
            </a:r>
            <a:r>
              <a:rPr lang="en-US" dirty="0"/>
              <a:t>should be perspicuous -- in particular, they should be orderly and brief, avoiding obscurity and ambiguity.</a:t>
            </a:r>
          </a:p>
        </p:txBody>
      </p:sp>
    </p:spTree>
    <p:extLst>
      <p:ext uri="{BB962C8B-B14F-4D97-AF65-F5344CB8AC3E}">
        <p14:creationId xmlns:p14="http://schemas.microsoft.com/office/powerpoint/2010/main" xmlns="" val="126989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271</TotalTime>
  <Words>1767</Words>
  <Application>Microsoft Office PowerPoint</Application>
  <PresentationFormat>On-screen Show (4:3)</PresentationFormat>
  <Paragraphs>150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Median</vt:lpstr>
      <vt:lpstr>Pragmatics </vt:lpstr>
      <vt:lpstr>Review of Lecture 18</vt:lpstr>
      <vt:lpstr>Review of Lecture 18</vt:lpstr>
      <vt:lpstr>Review of lecture 18</vt:lpstr>
      <vt:lpstr>Review of lecture 18</vt:lpstr>
      <vt:lpstr>Pragmatics</vt:lpstr>
      <vt:lpstr>Pragmatics</vt:lpstr>
      <vt:lpstr>Pragmatics</vt:lpstr>
      <vt:lpstr>Pragmatics</vt:lpstr>
      <vt:lpstr>Slide 10</vt:lpstr>
      <vt:lpstr>Pragmatics</vt:lpstr>
      <vt:lpstr>Pragmatics</vt:lpstr>
      <vt:lpstr>Pragmatics</vt:lpstr>
      <vt:lpstr>Pragmatics</vt:lpstr>
      <vt:lpstr>Slide 15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Pragmatics</vt:lpstr>
      <vt:lpstr>Summary</vt:lpstr>
      <vt:lpstr>Summary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Pragmatics </dc:title>
  <dc:creator>Naveed Ahsan</dc:creator>
  <cp:lastModifiedBy>NTS</cp:lastModifiedBy>
  <cp:revision>53</cp:revision>
  <dcterms:created xsi:type="dcterms:W3CDTF">2013-12-18T21:18:27Z</dcterms:created>
  <dcterms:modified xsi:type="dcterms:W3CDTF">2013-12-19T16:05:17Z</dcterms:modified>
</cp:coreProperties>
</file>