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5" r:id="rId19"/>
    <p:sldId id="276" r:id="rId20"/>
    <p:sldId id="274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82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BCF299-B93B-4E7F-ADF2-E9D24B909453}" type="datetimeFigureOut">
              <a:rPr lang="en-US" smtClean="0"/>
              <a:pPr/>
              <a:t>18-Dec-13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E7DDB-7F1A-4B16-B10A-4FDBA3F1E1B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BCF299-B93B-4E7F-ADF2-E9D24B909453}" type="datetimeFigureOut">
              <a:rPr lang="en-US" smtClean="0"/>
              <a:pPr/>
              <a:t>18-Dec-13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E7DDB-7F1A-4B16-B10A-4FDBA3F1E1B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BCF299-B93B-4E7F-ADF2-E9D24B909453}" type="datetimeFigureOut">
              <a:rPr lang="en-US" smtClean="0"/>
              <a:pPr/>
              <a:t>18-Dec-13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E7DDB-7F1A-4B16-B10A-4FDBA3F1E1B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BCF299-B93B-4E7F-ADF2-E9D24B909453}" type="datetimeFigureOut">
              <a:rPr lang="en-US" smtClean="0"/>
              <a:pPr/>
              <a:t>18-Dec-13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E7DDB-7F1A-4B16-B10A-4FDBA3F1E1B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BCF299-B93B-4E7F-ADF2-E9D24B909453}" type="datetimeFigureOut">
              <a:rPr lang="en-US" smtClean="0"/>
              <a:pPr/>
              <a:t>18-Dec-13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E7DDB-7F1A-4B16-B10A-4FDBA3F1E1B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BCF299-B93B-4E7F-ADF2-E9D24B909453}" type="datetimeFigureOut">
              <a:rPr lang="en-US" smtClean="0"/>
              <a:pPr/>
              <a:t>18-Dec-13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E7DDB-7F1A-4B16-B10A-4FDBA3F1E1B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BCF299-B93B-4E7F-ADF2-E9D24B909453}" type="datetimeFigureOut">
              <a:rPr lang="en-US" smtClean="0"/>
              <a:pPr/>
              <a:t>18-Dec-13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E7DDB-7F1A-4B16-B10A-4FDBA3F1E1B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BCF299-B93B-4E7F-ADF2-E9D24B909453}" type="datetimeFigureOut">
              <a:rPr lang="en-US" smtClean="0"/>
              <a:pPr/>
              <a:t>18-Dec-13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E7DDB-7F1A-4B16-B10A-4FDBA3F1E1B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BCF299-B93B-4E7F-ADF2-E9D24B909453}" type="datetimeFigureOut">
              <a:rPr lang="en-US" smtClean="0"/>
              <a:pPr/>
              <a:t>18-Dec-13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E7DDB-7F1A-4B16-B10A-4FDBA3F1E1B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BCF299-B93B-4E7F-ADF2-E9D24B909453}" type="datetimeFigureOut">
              <a:rPr lang="en-US" smtClean="0"/>
              <a:pPr/>
              <a:t>18-Dec-13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E7DDB-7F1A-4B16-B10A-4FDBA3F1E1B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BCF299-B93B-4E7F-ADF2-E9D24B909453}" type="datetimeFigureOut">
              <a:rPr lang="en-US" smtClean="0"/>
              <a:pPr/>
              <a:t>18-Dec-13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E7DDB-7F1A-4B16-B10A-4FDBA3F1E1B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BCF299-B93B-4E7F-ADF2-E9D24B909453}" type="datetimeFigureOut">
              <a:rPr lang="en-US" smtClean="0"/>
              <a:pPr/>
              <a:t>18-Dec-13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EE7DDB-7F1A-4B16-B10A-4FDBA3F1E1B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Weakness of Structural linguistics </a:t>
            </a:r>
            <a:br>
              <a:rPr lang="en-US" dirty="0" smtClean="0"/>
            </a:br>
            <a:r>
              <a:rPr lang="en-US" dirty="0" smtClean="0"/>
              <a:t>Functionalism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mtClean="0"/>
              <a:t>Lecture # 18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61894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Review of lecture 17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Structuralism -  </a:t>
            </a:r>
            <a:r>
              <a:rPr lang="en-US" dirty="0"/>
              <a:t>new movement – reaction against the traditional and universal grammar</a:t>
            </a:r>
            <a:r>
              <a:rPr lang="en-US" dirty="0" smtClean="0"/>
              <a:t>.</a:t>
            </a:r>
            <a:r>
              <a:rPr lang="en-US" dirty="0"/>
              <a:t> It studies a language employing certain procedures which linguists have formulated, tested, and improved.</a:t>
            </a:r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862687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Review of lecture 17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A </a:t>
            </a:r>
            <a:r>
              <a:rPr lang="en-US" dirty="0" err="1"/>
              <a:t>structuralist</a:t>
            </a:r>
            <a:r>
              <a:rPr lang="en-US" dirty="0"/>
              <a:t> treats grammar as a devise by which words are combined into larger units of discourse.</a:t>
            </a:r>
          </a:p>
          <a:p>
            <a:pPr marL="45720" indent="0">
              <a:lnSpc>
                <a:spcPct val="170000"/>
              </a:lnSpc>
              <a:buNone/>
            </a:pPr>
            <a:r>
              <a:rPr lang="en-US" dirty="0"/>
              <a:t>Basic assumptions -Priority of the spoken</a:t>
            </a:r>
          </a:p>
          <a:p>
            <a:pPr marL="45720" indent="0">
              <a:lnSpc>
                <a:spcPct val="170000"/>
              </a:lnSpc>
              <a:buNone/>
            </a:pPr>
            <a:r>
              <a:rPr lang="en-US" dirty="0"/>
              <a:t> language, Objective treatment of all languages,</a:t>
            </a:r>
          </a:p>
          <a:p>
            <a:pPr marL="45720" indent="0">
              <a:lnSpc>
                <a:spcPct val="170000"/>
              </a:lnSpc>
              <a:buNone/>
            </a:pPr>
            <a:r>
              <a:rPr lang="en-US" dirty="0"/>
              <a:t> Importance of synchronic description,</a:t>
            </a:r>
          </a:p>
          <a:p>
            <a:pPr marL="45720" indent="0">
              <a:lnSpc>
                <a:spcPct val="170000"/>
              </a:lnSpc>
              <a:buNone/>
            </a:pPr>
            <a:r>
              <a:rPr lang="en-US" dirty="0"/>
              <a:t> Linguistics – descriptive, not prescriptive</a:t>
            </a:r>
          </a:p>
          <a:p>
            <a:pPr marL="45720" indent="0">
              <a:lnSpc>
                <a:spcPct val="170000"/>
              </a:lnSpc>
              <a:buNone/>
            </a:pPr>
            <a:r>
              <a:rPr lang="en-US" dirty="0"/>
              <a:t> science, System structure, Language &amp; Utterance</a:t>
            </a:r>
          </a:p>
          <a:p>
            <a:pPr marL="45720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491749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Review of lecture 17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" indent="0">
              <a:buNone/>
            </a:pPr>
            <a:r>
              <a:rPr lang="en-US" dirty="0"/>
              <a:t>Strengths</a:t>
            </a:r>
          </a:p>
          <a:p>
            <a:r>
              <a:rPr lang="en-US" dirty="0"/>
              <a:t>Chomsky says, “ The major contributions of structural linguistics is methodological rather than </a:t>
            </a:r>
            <a:r>
              <a:rPr lang="en-US" dirty="0" err="1"/>
              <a:t>substative</a:t>
            </a:r>
            <a:r>
              <a:rPr lang="en-US" dirty="0"/>
              <a:t>.</a:t>
            </a:r>
          </a:p>
          <a:p>
            <a:r>
              <a:rPr lang="en-US" dirty="0"/>
              <a:t>It made study of language scientific, precise, verifiable and objective 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099516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Review of lecture 17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It examines all languages in terms of their phonological and grammatical systems.</a:t>
            </a:r>
          </a:p>
          <a:p>
            <a:r>
              <a:rPr lang="en-US" dirty="0"/>
              <a:t>It recognizes uniqueness of each language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671003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Weakness of structural grammar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Chomsky criticized – corpus bound, neglect of meaning</a:t>
            </a:r>
          </a:p>
          <a:p>
            <a:r>
              <a:rPr lang="en-US" dirty="0" err="1" smtClean="0"/>
              <a:t>Structurism</a:t>
            </a:r>
            <a:r>
              <a:rPr lang="en-US" dirty="0" smtClean="0"/>
              <a:t> ignores explanatory adequacy, meaning, linguistic universals, native speaker’s intuition and his competence of generating infinite number of sentences from a finite set of items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671144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Weakness of structural grammar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Structuralism analysis the date of a given corpus by means of inductive methods, and formulates a grammar </a:t>
            </a:r>
            <a:r>
              <a:rPr lang="en-US" dirty="0" smtClean="0"/>
              <a:t>based </a:t>
            </a:r>
            <a:r>
              <a:rPr lang="en-US" dirty="0" smtClean="0"/>
              <a:t>on discovery procedures of data.</a:t>
            </a:r>
          </a:p>
          <a:p>
            <a:r>
              <a:rPr lang="en-US" dirty="0" smtClean="0"/>
              <a:t>To </a:t>
            </a:r>
            <a:r>
              <a:rPr lang="en-US" dirty="0" err="1" smtClean="0"/>
              <a:t>structuralists</a:t>
            </a:r>
            <a:r>
              <a:rPr lang="en-US" dirty="0" smtClean="0"/>
              <a:t>, grammar is a catalogue of elements classified of with restrictions enumerated, and relations made physically manifested.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596486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Weakness of structural grammar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Total corpus cannot be captured or verified.</a:t>
            </a:r>
          </a:p>
          <a:p>
            <a:r>
              <a:rPr lang="en-US" dirty="0" smtClean="0"/>
              <a:t>Language is not merely an inventory, or catalogue of items, as </a:t>
            </a:r>
            <a:r>
              <a:rPr lang="en-US" dirty="0" err="1" smtClean="0"/>
              <a:t>structuralists</a:t>
            </a:r>
            <a:r>
              <a:rPr lang="en-US" dirty="0" smtClean="0"/>
              <a:t> imagined.</a:t>
            </a:r>
          </a:p>
          <a:p>
            <a:r>
              <a:rPr lang="en-US" dirty="0" err="1" smtClean="0"/>
              <a:t>Structuralists</a:t>
            </a:r>
            <a:r>
              <a:rPr lang="en-US" dirty="0" smtClean="0"/>
              <a:t> failed to capture all ambiguities and relations.</a:t>
            </a:r>
          </a:p>
          <a:p>
            <a:r>
              <a:rPr lang="en-US" dirty="0" smtClean="0"/>
              <a:t>It does not include the idea of creativity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415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Weakness of structural grammar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It does not account for the degree of grammaticality and acceptability, nor does it stop the generation of ungrammatical sentences.</a:t>
            </a:r>
          </a:p>
          <a:p>
            <a:r>
              <a:rPr lang="en-US" dirty="0" smtClean="0"/>
              <a:t>Grammar is not predictive and explicit; it does not explain inter-relatedness of sentences.</a:t>
            </a:r>
          </a:p>
          <a:p>
            <a:r>
              <a:rPr lang="en-US" dirty="0" smtClean="0"/>
              <a:t>Grammar should not merely be a record of data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340411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Weakness of structural grammar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It should establish the general and innate properties of the language based on intrinsic properties of human mind.</a:t>
            </a:r>
          </a:p>
          <a:p>
            <a:r>
              <a:rPr lang="en-US" dirty="0" smtClean="0"/>
              <a:t>Linguistics is a sub-class of cognitive psychology.</a:t>
            </a:r>
          </a:p>
          <a:p>
            <a:r>
              <a:rPr lang="en-US" dirty="0" smtClean="0"/>
              <a:t>Language is both nature and nurture.</a:t>
            </a:r>
          </a:p>
          <a:p>
            <a:r>
              <a:rPr lang="en-US" dirty="0" smtClean="0"/>
              <a:t>Grammar should also specify, what to say; when and why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651016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Weakness of structural grammar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Structural grammar does not fulfill all these goals. </a:t>
            </a:r>
            <a:r>
              <a:rPr lang="en-US" sz="2800" dirty="0"/>
              <a:t>I</a:t>
            </a:r>
            <a:r>
              <a:rPr lang="en-US" sz="2800" dirty="0" smtClean="0"/>
              <a:t>t is not a whole but a part of the whole – an inventory of units such as phonemes, morphemes, words , lexical categories, phrases.</a:t>
            </a:r>
          </a:p>
          <a:p>
            <a:r>
              <a:rPr lang="en-US" sz="2800" dirty="0" smtClean="0"/>
              <a:t> Descriptive grammar is just one aspect of generative grammar.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xmlns="" val="3975937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Weakness of structural grammar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Structuralism fails to speak </a:t>
            </a:r>
            <a:r>
              <a:rPr lang="en-US" dirty="0" smtClean="0"/>
              <a:t>anything </a:t>
            </a:r>
            <a:r>
              <a:rPr lang="en-US" dirty="0" smtClean="0"/>
              <a:t>about nature of language and fails to establish a relationship </a:t>
            </a:r>
            <a:r>
              <a:rPr lang="en-US" dirty="0" smtClean="0"/>
              <a:t>between </a:t>
            </a:r>
            <a:r>
              <a:rPr lang="en-US" dirty="0" smtClean="0"/>
              <a:t>sound and meaning.</a:t>
            </a:r>
          </a:p>
          <a:p>
            <a:r>
              <a:rPr lang="en-US" dirty="0" smtClean="0"/>
              <a:t>A grammar should also account for deep structures.</a:t>
            </a:r>
          </a:p>
          <a:p>
            <a:r>
              <a:rPr lang="en-US" dirty="0" smtClean="0"/>
              <a:t>It should give a factually accurate formulation of rules.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606435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Weakness of structural grammar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It should give such rules that generate deep and surface structures.</a:t>
            </a:r>
          </a:p>
          <a:p>
            <a:r>
              <a:rPr lang="en-US" dirty="0" smtClean="0"/>
              <a:t>It should give such rules that discover the </a:t>
            </a:r>
            <a:r>
              <a:rPr lang="en-US" dirty="0" err="1" smtClean="0"/>
              <a:t>iner</a:t>
            </a:r>
            <a:r>
              <a:rPr lang="en-US" dirty="0" smtClean="0"/>
              <a:t>-relatedness of sentences.</a:t>
            </a:r>
          </a:p>
          <a:p>
            <a:r>
              <a:rPr lang="en-US" dirty="0" smtClean="0"/>
              <a:t>It should give such rules that give phonetic transcriptions of surface rules and semantic interpretation of deep structures.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595390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Weakness of structural grammar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800" dirty="0" smtClean="0"/>
              <a:t>The units logically prior to the grammar; the grammar is logically prior to the units.</a:t>
            </a:r>
          </a:p>
          <a:p>
            <a:r>
              <a:rPr lang="en-US" sz="2800" dirty="0" smtClean="0"/>
              <a:t>It concentrates on structuralism and ignores the native speaker’s competence.</a:t>
            </a:r>
          </a:p>
          <a:p>
            <a:r>
              <a:rPr lang="en-US" sz="2800" dirty="0" smtClean="0"/>
              <a:t>It also ignores the psychological and sociological side of language.  </a:t>
            </a:r>
          </a:p>
          <a:p>
            <a:endParaRPr lang="en-US" sz="2800" dirty="0"/>
          </a:p>
          <a:p>
            <a:endParaRPr lang="en-US" sz="2800" dirty="0" smtClean="0"/>
          </a:p>
          <a:p>
            <a:endParaRPr lang="en-US" sz="2800" dirty="0"/>
          </a:p>
          <a:p>
            <a:pPr marL="0" indent="0">
              <a:buNone/>
            </a:pPr>
            <a:r>
              <a:rPr lang="en-US" sz="2800" dirty="0" smtClean="0"/>
              <a:t>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xmlns="" val="175480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Weakness of structural grammar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It is interested in data more for the sake of data than in capturing the creative power that generates an infinite set of sentences. </a:t>
            </a:r>
          </a:p>
          <a:p>
            <a:r>
              <a:rPr lang="en-US" sz="2800" dirty="0" smtClean="0"/>
              <a:t>It does not speak of the internalization – the emergence of Transformational Generative Grammar 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xmlns="" val="1090569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Functionalism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particular movement within Structuralism</a:t>
            </a:r>
          </a:p>
          <a:p>
            <a:r>
              <a:rPr lang="en-US" dirty="0" smtClean="0"/>
              <a:t>Phonological, grammatical and semantic structure of languages determined by the functions they have to perform in societies in which they operate</a:t>
            </a:r>
          </a:p>
          <a:p>
            <a:r>
              <a:rPr lang="en-US" dirty="0" smtClean="0"/>
              <a:t>The representatives of functionalism are the members of Prague school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84913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Functionalism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It had its origin in the Prague linguistic circle </a:t>
            </a:r>
            <a:r>
              <a:rPr lang="en-US" dirty="0" smtClean="0"/>
              <a:t>founded </a:t>
            </a:r>
            <a:r>
              <a:rPr lang="en-US" dirty="0" smtClean="0"/>
              <a:t>in 1926.</a:t>
            </a:r>
          </a:p>
          <a:p>
            <a:r>
              <a:rPr lang="en-US" dirty="0" smtClean="0"/>
              <a:t>It was particularly influential in the European linguistics in the period preceding the Second World War.</a:t>
            </a:r>
          </a:p>
          <a:p>
            <a:r>
              <a:rPr lang="en-US" dirty="0" smtClean="0"/>
              <a:t>The Prague school rejected </a:t>
            </a:r>
            <a:r>
              <a:rPr lang="en-US" dirty="0" err="1" smtClean="0"/>
              <a:t>Saussurean</a:t>
            </a:r>
            <a:r>
              <a:rPr lang="en-US" dirty="0" smtClean="0"/>
              <a:t> distinction of synchronic and diachronic linguistics &amp; homogeneity of  language system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904883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Functionalism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Prague school first made its impact in phonology.</a:t>
            </a:r>
          </a:p>
          <a:p>
            <a:r>
              <a:rPr lang="en-US" dirty="0" smtClean="0"/>
              <a:t>One of the members – </a:t>
            </a:r>
            <a:r>
              <a:rPr lang="en-US" dirty="0" err="1" smtClean="0"/>
              <a:t>Trubetzkoy</a:t>
            </a:r>
            <a:endParaRPr lang="en-US" dirty="0" smtClean="0"/>
          </a:p>
          <a:p>
            <a:r>
              <a:rPr lang="en-US" dirty="0" smtClean="0"/>
              <a:t>He drew a line between phonetics and phonology.</a:t>
            </a:r>
          </a:p>
          <a:p>
            <a:r>
              <a:rPr lang="en-US" dirty="0" smtClean="0"/>
              <a:t>The distinctive function of the phonetic features is only one kind of linguistically relevant function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693281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Functionalism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Others are </a:t>
            </a:r>
            <a:r>
              <a:rPr lang="en-US" sz="2800" dirty="0" err="1" smtClean="0"/>
              <a:t>demarcative</a:t>
            </a:r>
            <a:r>
              <a:rPr lang="en-US" sz="2800" dirty="0" smtClean="0"/>
              <a:t> functions and expressive functions.</a:t>
            </a:r>
          </a:p>
          <a:p>
            <a:r>
              <a:rPr lang="en-US" sz="2800" dirty="0" smtClean="0"/>
              <a:t>Most of the supra-segmental features are stress, tone, length, etc.</a:t>
            </a:r>
          </a:p>
          <a:p>
            <a:r>
              <a:rPr lang="en-US" sz="2800" dirty="0" smtClean="0"/>
              <a:t>They have a </a:t>
            </a:r>
            <a:r>
              <a:rPr lang="en-US" sz="2800" dirty="0" err="1" smtClean="0"/>
              <a:t>demarcative</a:t>
            </a:r>
            <a:r>
              <a:rPr lang="en-US" sz="2800" dirty="0" smtClean="0"/>
              <a:t> rather than a distinctive function in particular language function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xmlns="" val="3737647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Functionalism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They are called boundary signals.</a:t>
            </a:r>
          </a:p>
          <a:p>
            <a:r>
              <a:rPr lang="en-US" dirty="0" smtClean="0"/>
              <a:t>They do not serve to distinguish one form </a:t>
            </a:r>
            <a:r>
              <a:rPr lang="en-US" dirty="0" smtClean="0"/>
              <a:t>from </a:t>
            </a:r>
            <a:r>
              <a:rPr lang="en-US" dirty="0" smtClean="0"/>
              <a:t>another on the </a:t>
            </a:r>
            <a:r>
              <a:rPr lang="en-US" dirty="0" err="1" smtClean="0"/>
              <a:t>substitutional</a:t>
            </a:r>
            <a:r>
              <a:rPr lang="en-US" dirty="0" smtClean="0"/>
              <a:t> (paradigmatic) dimensions of contrast; they reinforce the phonological cohesion of forms. </a:t>
            </a:r>
          </a:p>
          <a:p>
            <a:r>
              <a:rPr lang="en-US" dirty="0" smtClean="0"/>
              <a:t>They help to identify them </a:t>
            </a:r>
            <a:r>
              <a:rPr lang="en-US" dirty="0" err="1" smtClean="0"/>
              <a:t>syntagmatically</a:t>
            </a:r>
            <a:r>
              <a:rPr lang="en-US" dirty="0" smtClean="0"/>
              <a:t> as units by marking the boundary between one form and another in the chain of speech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375441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Functionalism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 English there no more than one primary stress associated with each word form.</a:t>
            </a:r>
          </a:p>
          <a:p>
            <a:r>
              <a:rPr lang="en-US" dirty="0" smtClean="0"/>
              <a:t>The position of primary stress on English word –forms is partly predictable and does not identify boundary as it does in languages with fixed stress like Polish, Czech or Finnish.</a:t>
            </a:r>
          </a:p>
          <a:p>
            <a:r>
              <a:rPr lang="en-US" dirty="0" smtClean="0"/>
              <a:t>Word stress does have an important </a:t>
            </a:r>
            <a:r>
              <a:rPr lang="en-US" dirty="0" err="1" smtClean="0"/>
              <a:t>demarcative</a:t>
            </a:r>
            <a:r>
              <a:rPr lang="en-US" dirty="0" smtClean="0"/>
              <a:t> function in English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590964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Functionalism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expressive function of the phonological feature is meant by its indication of the speaker’s feelings or attitude.</a:t>
            </a:r>
          </a:p>
          <a:p>
            <a:r>
              <a:rPr lang="en-US" dirty="0" smtClean="0"/>
              <a:t>For example, word stress is not distinctive in French; and it does not play a </a:t>
            </a:r>
            <a:r>
              <a:rPr lang="en-US" dirty="0" err="1" smtClean="0"/>
              <a:t>demarcative</a:t>
            </a:r>
            <a:r>
              <a:rPr lang="en-US" dirty="0" smtClean="0"/>
              <a:t> role – the way it plays in many languages</a:t>
            </a:r>
          </a:p>
          <a:p>
            <a:r>
              <a:rPr lang="en-US" dirty="0" smtClean="0"/>
              <a:t>An emphatic pronunciation of the beginning of the word shows expressive function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908112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Functionalism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Every language puts a rich set of phonological resources at the disposal of its users for the expression of feelings.</a:t>
            </a:r>
          </a:p>
          <a:p>
            <a:r>
              <a:rPr lang="en-US" dirty="0" smtClean="0"/>
              <a:t>Functionalists emphasize on the multi-functionality of language and the importance of its </a:t>
            </a:r>
            <a:r>
              <a:rPr lang="en-US" dirty="0" smtClean="0"/>
              <a:t>expressive and social </a:t>
            </a:r>
            <a:r>
              <a:rPr lang="en-US" dirty="0" smtClean="0"/>
              <a:t>functions along with its descriptive function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620058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Functionalism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 important contribution of Prague school is functional sentence perspective e.g. FSP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Example: 1. This morning he got up late.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              2. He got up late this morning.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1and 2 are conditionally equivalent and same meaning.</a:t>
            </a:r>
          </a:p>
          <a:p>
            <a:pPr marL="0" indent="0">
              <a:buNone/>
            </a:pPr>
            <a:r>
              <a:rPr lang="en-US" dirty="0" smtClean="0"/>
              <a:t>The context of 1 &amp; 2 differ systematically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62804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Functionalism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 some languages, the syntactic structures of utterances or of sentences is determined by the communicative setting of the utterance.</a:t>
            </a:r>
          </a:p>
          <a:p>
            <a:r>
              <a:rPr lang="en-US" dirty="0" smtClean="0"/>
              <a:t>This is called functional sentence perspective by Prague school linguistics.</a:t>
            </a:r>
          </a:p>
          <a:p>
            <a:r>
              <a:rPr lang="en-US" dirty="0" smtClean="0"/>
              <a:t>Functionalism in linguistics emphasizes the instrumental character of language.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440484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Functionalism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Functionalists maintain that the structure of natural languages is determined by the several independent semiotic functions – expressive, descriptive and social.</a:t>
            </a:r>
          </a:p>
          <a:p>
            <a:r>
              <a:rPr lang="en-US" dirty="0" smtClean="0"/>
              <a:t>Furthermore, it says that the structure of language systems is partly though not wholly, determined by functions.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421888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The Prague school rejected </a:t>
            </a:r>
            <a:r>
              <a:rPr lang="en-US" sz="3200" dirty="0" err="1"/>
              <a:t>Saussurean</a:t>
            </a:r>
            <a:r>
              <a:rPr lang="en-US" sz="3200" dirty="0"/>
              <a:t> distinction of synchronic and diachronic linguistics &amp; homogeneity of  language system</a:t>
            </a:r>
          </a:p>
        </p:txBody>
      </p:sp>
    </p:spTree>
    <p:extLst>
      <p:ext uri="{BB962C8B-B14F-4D97-AF65-F5344CB8AC3E}">
        <p14:creationId xmlns:p14="http://schemas.microsoft.com/office/powerpoint/2010/main" xmlns="" val="3722273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Functionalists emphasize on the multi-functionality of language and the importance of its expressive, social, and </a:t>
            </a:r>
            <a:r>
              <a:rPr lang="en-US" dirty="0" smtClean="0"/>
              <a:t>cognitive </a:t>
            </a:r>
            <a:r>
              <a:rPr lang="en-US" dirty="0"/>
              <a:t>functions along with its descriptive function</a:t>
            </a:r>
          </a:p>
          <a:p>
            <a:r>
              <a:rPr lang="en-US" dirty="0"/>
              <a:t>Functionalism in linguistics emphasize the instrumental character of language</a:t>
            </a:r>
          </a:p>
        </p:txBody>
      </p:sp>
    </p:spTree>
    <p:extLst>
      <p:ext uri="{BB962C8B-B14F-4D97-AF65-F5344CB8AC3E}">
        <p14:creationId xmlns:p14="http://schemas.microsoft.com/office/powerpoint/2010/main" xmlns="" val="216267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Functionalism in linguistics emphasizes the instrumental </a:t>
            </a:r>
            <a:r>
              <a:rPr lang="en-US" dirty="0" smtClean="0"/>
              <a:t>character </a:t>
            </a:r>
            <a:r>
              <a:rPr lang="en-US" dirty="0"/>
              <a:t>of </a:t>
            </a:r>
            <a:r>
              <a:rPr lang="en-US" dirty="0" err="1" smtClean="0"/>
              <a:t>language</a:t>
            </a:r>
            <a:r>
              <a:rPr lang="en-US" dirty="0" err="1"/>
              <a:t>Functionalists</a:t>
            </a:r>
            <a:r>
              <a:rPr lang="en-US" dirty="0"/>
              <a:t> maintain that the structure of natural languages is determined by the several independent semiotic functions – expressive, descriptive and social.</a:t>
            </a:r>
          </a:p>
          <a:p>
            <a:r>
              <a:rPr lang="en-US" dirty="0"/>
              <a:t>Furthermore, it says that the structure of language systems is partly though not wholly, determined by functions.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889282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258</TotalTime>
  <Words>1248</Words>
  <Application>Microsoft Office PowerPoint</Application>
  <PresentationFormat>On-screen Show (4:3)</PresentationFormat>
  <Paragraphs>114</Paragraphs>
  <Slides>29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0" baseType="lpstr">
      <vt:lpstr>Office Theme</vt:lpstr>
      <vt:lpstr>Weakness of Structural linguistics  Functionalism</vt:lpstr>
      <vt:lpstr>Review of lecture 17</vt:lpstr>
      <vt:lpstr>Review of lecture 17</vt:lpstr>
      <vt:lpstr>Review of lecture 17</vt:lpstr>
      <vt:lpstr>Review of lecture 17</vt:lpstr>
      <vt:lpstr>Weakness of structural grammar</vt:lpstr>
      <vt:lpstr>Weakness of structural grammar</vt:lpstr>
      <vt:lpstr>Weakness of structural grammar</vt:lpstr>
      <vt:lpstr>Weakness of structural grammar</vt:lpstr>
      <vt:lpstr>Weakness of structural grammar</vt:lpstr>
      <vt:lpstr>Weakness of structural grammar</vt:lpstr>
      <vt:lpstr>Weakness of structural grammar</vt:lpstr>
      <vt:lpstr>Weakness of structural grammar</vt:lpstr>
      <vt:lpstr>Weakness of structural grammar</vt:lpstr>
      <vt:lpstr>Weakness of structural grammar</vt:lpstr>
      <vt:lpstr>Functionalism</vt:lpstr>
      <vt:lpstr>Functionalism</vt:lpstr>
      <vt:lpstr>Functionalism</vt:lpstr>
      <vt:lpstr>Functionalism</vt:lpstr>
      <vt:lpstr>Functionalism</vt:lpstr>
      <vt:lpstr>Functionalism</vt:lpstr>
      <vt:lpstr>Functionalism</vt:lpstr>
      <vt:lpstr>Functionalism</vt:lpstr>
      <vt:lpstr>Functionalism</vt:lpstr>
      <vt:lpstr>Functionalism</vt:lpstr>
      <vt:lpstr>Functionalism</vt:lpstr>
      <vt:lpstr>Summary</vt:lpstr>
      <vt:lpstr>Summary</vt:lpstr>
      <vt:lpstr>Summary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Weakness of Structural linguistics  Functionalism</dc:title>
  <dc:creator>Naveed Ahsan</dc:creator>
  <cp:lastModifiedBy>vcomsats</cp:lastModifiedBy>
  <cp:revision>35</cp:revision>
  <dcterms:created xsi:type="dcterms:W3CDTF">2013-12-17T18:20:03Z</dcterms:created>
  <dcterms:modified xsi:type="dcterms:W3CDTF">2013-12-18T17:37:24Z</dcterms:modified>
</cp:coreProperties>
</file>