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25CBC32-9A90-493A-9AB4-B8FED041A75C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64437E4-7E43-4827-914B-EA6CCCCB60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CBC32-9A90-493A-9AB4-B8FED041A75C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437E4-7E43-4827-914B-EA6CCCCB60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25CBC32-9A90-493A-9AB4-B8FED041A75C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64437E4-7E43-4827-914B-EA6CCCCB60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CBC32-9A90-493A-9AB4-B8FED041A75C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437E4-7E43-4827-914B-EA6CCCCB60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CBC32-9A90-493A-9AB4-B8FED041A75C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437E4-7E43-4827-914B-EA6CCCCB60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CBC32-9A90-493A-9AB4-B8FED041A75C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437E4-7E43-4827-914B-EA6CCCCB60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CBC32-9A90-493A-9AB4-B8FED041A75C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437E4-7E43-4827-914B-EA6CCCCB60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CBC32-9A90-493A-9AB4-B8FED041A75C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64437E4-7E43-4827-914B-EA6CCCCB60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CBC32-9A90-493A-9AB4-B8FED041A75C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437E4-7E43-4827-914B-EA6CCCCB60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CBC32-9A90-493A-9AB4-B8FED041A75C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437E4-7E43-4827-914B-EA6CCCCB60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CBC32-9A90-493A-9AB4-B8FED041A75C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64437E4-7E43-4827-914B-EA6CCCCB60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E25CBC32-9A90-493A-9AB4-B8FED041A75C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464437E4-7E43-4827-914B-EA6CCCCB607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Lecture #      17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Structuralism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3066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Common transformations</a:t>
            </a:r>
          </a:p>
          <a:p>
            <a:r>
              <a:rPr lang="en-US" sz="3200" dirty="0"/>
              <a:t>Passive agent </a:t>
            </a:r>
            <a:r>
              <a:rPr lang="en-US" sz="3200" dirty="0" smtClean="0"/>
              <a:t>deletion</a:t>
            </a:r>
          </a:p>
          <a:p>
            <a:r>
              <a:rPr lang="en-US" sz="3200" dirty="0" smtClean="0"/>
              <a:t>Indefinite pronoun introduced instead of subject</a:t>
            </a:r>
            <a:endParaRPr lang="en-US" sz="3200" dirty="0"/>
          </a:p>
          <a:p>
            <a:r>
              <a:rPr lang="en-US" sz="3200" dirty="0" err="1"/>
              <a:t>Extraposition</a:t>
            </a:r>
            <a:endParaRPr lang="en-US" sz="3200" dirty="0"/>
          </a:p>
          <a:p>
            <a:pPr marL="0" indent="0">
              <a:buNone/>
            </a:pPr>
            <a:r>
              <a:rPr lang="en-US" sz="3200" dirty="0"/>
              <a:t>Subject moved at the end and a dummy ‘it’ is put in the initial position. </a:t>
            </a:r>
          </a:p>
          <a:p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2947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End focus</a:t>
            </a:r>
          </a:p>
          <a:p>
            <a:pPr marL="0" indent="0">
              <a:buNone/>
            </a:pPr>
            <a:r>
              <a:rPr lang="en-US" sz="2800" dirty="0"/>
              <a:t> The old piece is put in the start and the most important information is put at the end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End focus and genitives</a:t>
            </a:r>
          </a:p>
          <a:p>
            <a:pPr marL="0" indent="0">
              <a:buNone/>
            </a:pPr>
            <a:r>
              <a:rPr lang="en-US" sz="2800" dirty="0"/>
              <a:t> Choice between ‘s’ genitive and ‘o’ genitive</a:t>
            </a:r>
          </a:p>
          <a:p>
            <a:pPr marL="0" indent="0">
              <a:buNone/>
            </a:pPr>
            <a:r>
              <a:rPr lang="en-US" sz="2800" dirty="0"/>
              <a:t> More important put at the end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02788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Reversed </a:t>
            </a:r>
            <a:r>
              <a:rPr lang="en-US" sz="3200" dirty="0" err="1"/>
              <a:t>wh</a:t>
            </a:r>
            <a:r>
              <a:rPr lang="en-US" sz="3200" dirty="0"/>
              <a:t>-clefts</a:t>
            </a:r>
          </a:p>
          <a:p>
            <a:pPr marL="0" indent="0">
              <a:buNone/>
            </a:pPr>
            <a:r>
              <a:rPr lang="en-US" sz="3200" dirty="0"/>
              <a:t>    </a:t>
            </a:r>
            <a:r>
              <a:rPr lang="en-US" sz="3200" dirty="0" err="1"/>
              <a:t>Wh</a:t>
            </a:r>
            <a:r>
              <a:rPr lang="en-US" sz="3200" dirty="0"/>
              <a:t>-cleft is put at regular position</a:t>
            </a:r>
          </a:p>
          <a:p>
            <a:pPr marL="0" indent="0">
              <a:buNone/>
            </a:pPr>
            <a:r>
              <a:rPr lang="en-US" sz="3200" dirty="0"/>
              <a:t>    </a:t>
            </a:r>
            <a:r>
              <a:rPr lang="en-US" sz="3200" dirty="0" err="1"/>
              <a:t>Wh</a:t>
            </a:r>
            <a:r>
              <a:rPr lang="en-US" sz="3200" dirty="0"/>
              <a:t>-cleft is reversed</a:t>
            </a:r>
          </a:p>
          <a:p>
            <a:pPr marL="0" indent="0">
              <a:buNone/>
            </a:pPr>
            <a:r>
              <a:rPr lang="en-US" sz="3200" dirty="0"/>
              <a:t> </a:t>
            </a:r>
            <a:r>
              <a:rPr lang="en-US" sz="3200" b="1" dirty="0"/>
              <a:t>Sentence transformations</a:t>
            </a:r>
          </a:p>
          <a:p>
            <a:pPr marL="0" indent="0">
              <a:buNone/>
            </a:pPr>
            <a:r>
              <a:rPr lang="en-US" sz="3200" dirty="0"/>
              <a:t> Grammatically correct but meaningless</a:t>
            </a:r>
          </a:p>
          <a:p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61825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An identifiable movement in 1916; started with the publication of Ferdinand de Saussure’s book “A course in General Linguistics”</a:t>
            </a:r>
          </a:p>
          <a:p>
            <a:r>
              <a:rPr lang="en-US" sz="3200" dirty="0" smtClean="0"/>
              <a:t>Scientists now began to study language in terms of observable and verifiable data obtained from the </a:t>
            </a:r>
            <a:r>
              <a:rPr lang="en-US" sz="3200" dirty="0" err="1" smtClean="0"/>
              <a:t>behaviour</a:t>
            </a:r>
            <a:r>
              <a:rPr lang="en-US" sz="3200" dirty="0" smtClean="0"/>
              <a:t> of language users </a:t>
            </a:r>
          </a:p>
          <a:p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Structuralism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8885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This new movement – reaction against the traditional and universal grammar.</a:t>
            </a:r>
          </a:p>
          <a:p>
            <a:r>
              <a:rPr lang="en-US" sz="2800" dirty="0" smtClean="0"/>
              <a:t>An improvement upon historical and comparative studies of languages in the nineteenth century</a:t>
            </a:r>
          </a:p>
          <a:p>
            <a:r>
              <a:rPr lang="en-US" sz="2800" dirty="0" smtClean="0"/>
              <a:t>It is characterized as structural linguistics as it attempts to describe language used in terms of recurrent elements and recurrent regularities 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Structuralism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9981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It has been called mechanical because its procedure is mechanical.</a:t>
            </a:r>
          </a:p>
          <a:p>
            <a:r>
              <a:rPr lang="en-US" sz="2800" dirty="0" smtClean="0"/>
              <a:t>It studies a language employing certain procedures which linguists have formulated, tested, and improved.</a:t>
            </a:r>
          </a:p>
          <a:p>
            <a:r>
              <a:rPr lang="en-US" sz="2800" dirty="0" smtClean="0"/>
              <a:t>Furthermore, it eschews the mentalist approach which is based on intuitive analysis of data. It insist on purely objective analysis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Structuralism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25960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</a:t>
            </a:r>
            <a:r>
              <a:rPr lang="en-US" sz="3200" dirty="0" err="1" smtClean="0"/>
              <a:t>Structuralists</a:t>
            </a:r>
            <a:r>
              <a:rPr lang="en-US" sz="3200" dirty="0" smtClean="0"/>
              <a:t> used “structure” as a slogan and ignored meaning.</a:t>
            </a:r>
          </a:p>
          <a:p>
            <a:r>
              <a:rPr lang="en-US" sz="3200" dirty="0" smtClean="0"/>
              <a:t>They emphasized that language should be studied in a mechanical way.</a:t>
            </a:r>
          </a:p>
          <a:p>
            <a:r>
              <a:rPr lang="en-US" sz="3200" dirty="0" smtClean="0"/>
              <a:t>Linguists should discover various constituents of language like a botanist discovers the petals of a flower. </a:t>
            </a:r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Structuralism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50711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By structure the followers of Bloomfield meant “regularities”, “patterns”, or “rules” of language.</a:t>
            </a:r>
          </a:p>
          <a:p>
            <a:r>
              <a:rPr lang="en-US" sz="2800" dirty="0" smtClean="0"/>
              <a:t>They envisaged language structure in a very precise and limited manner.</a:t>
            </a:r>
          </a:p>
          <a:p>
            <a:r>
              <a:rPr lang="en-US" sz="2800" dirty="0" smtClean="0"/>
              <a:t>In particular it was associated with the “phoneme” (unit of phonology) and “morpheme” (unit of grammar)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Structuralism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9618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Structuralist’s</a:t>
            </a:r>
            <a:r>
              <a:rPr lang="en-US" sz="2800" dirty="0" smtClean="0"/>
              <a:t> method implies that first we must find the phonemes, and then morphemes each without any reference to anything not already been empirically established.</a:t>
            </a:r>
          </a:p>
          <a:p>
            <a:r>
              <a:rPr lang="en-US" sz="2800" dirty="0" smtClean="0"/>
              <a:t>After morphological elements have been set up, followed by statement of their distribution, the </a:t>
            </a:r>
            <a:r>
              <a:rPr lang="en-US" sz="2800" dirty="0" err="1" smtClean="0"/>
              <a:t>structuralists</a:t>
            </a:r>
            <a:r>
              <a:rPr lang="en-US" sz="2800" dirty="0" smtClean="0"/>
              <a:t> can analyze syntax 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Structuralism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80892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Syntax is analyzed into constituents, and their relationship in terms of </a:t>
            </a:r>
            <a:r>
              <a:rPr lang="en-US" sz="2800" dirty="0" smtClean="0"/>
              <a:t>structure that </a:t>
            </a:r>
            <a:r>
              <a:rPr lang="en-US" sz="2800" dirty="0" smtClean="0"/>
              <a:t>can be stated.</a:t>
            </a:r>
          </a:p>
          <a:p>
            <a:r>
              <a:rPr lang="en-US" sz="2800" dirty="0" smtClean="0"/>
              <a:t>He has to establish phonemes without reference to morphemes (grammar) and both phonemes &amp; morphemes without reference to semantics (meaning) 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1780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He is committed to the objective study of a language in its own terms in order to arrive at an abstract, synchronic description of the organization of the language analyzed.</a:t>
            </a:r>
          </a:p>
          <a:p>
            <a:r>
              <a:rPr lang="en-US" sz="2800" dirty="0" smtClean="0"/>
              <a:t>Any sentence of a language - represented as a particular arrangement of the ultimate constituents, minimal grammatical elements, of which it is composed 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Structuralism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0649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Every sentence has linear surface.</a:t>
            </a:r>
          </a:p>
          <a:p>
            <a:pPr marL="0" indent="0">
              <a:buNone/>
            </a:pPr>
            <a:r>
              <a:rPr lang="en-US" sz="2800" dirty="0" smtClean="0"/>
              <a:t> </a:t>
            </a:r>
            <a:endParaRPr lang="en-US" sz="2800" dirty="0"/>
          </a:p>
          <a:p>
            <a:r>
              <a:rPr lang="en-US" sz="2800" dirty="0" smtClean="0"/>
              <a:t>Attention to structure, study of the spoken language, use of inductive method of scientific analysis and working from form to meaning characterize the work of structural grammarian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Structuralism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9890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 </a:t>
            </a:r>
            <a:r>
              <a:rPr lang="en-US" sz="2800" dirty="0" err="1" smtClean="0"/>
              <a:t>structuralist</a:t>
            </a:r>
            <a:r>
              <a:rPr lang="en-US" sz="2800" dirty="0" smtClean="0"/>
              <a:t> treats grammar as a devise by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which words are combined into larger units of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discourse.</a:t>
            </a:r>
          </a:p>
          <a:p>
            <a:r>
              <a:rPr lang="en-US" sz="2800" dirty="0" smtClean="0"/>
              <a:t>He analyses the data by means of inductive methods, and formulates a grammar based on discovery procedures of the data.                                                                                                                                               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Structuralism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35366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1. Priority of the spoken language</a:t>
            </a:r>
          </a:p>
          <a:p>
            <a:r>
              <a:rPr lang="en-US" sz="2800" dirty="0" smtClean="0"/>
              <a:t>All traditional grammarians till beginning of their century assumed superiority of written form to the spoken form.</a:t>
            </a:r>
          </a:p>
          <a:p>
            <a:r>
              <a:rPr lang="en-US" sz="2800" dirty="0" smtClean="0"/>
              <a:t>The structural linguists maintained that spoken form is prior to the written form</a:t>
            </a:r>
          </a:p>
          <a:p>
            <a:r>
              <a:rPr lang="en-US" sz="2800" dirty="0" smtClean="0"/>
              <a:t>It must form the main field of linguistic study </a:t>
            </a: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Structuralism (Basic Assumptions)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5517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They maintain that spoken language is primary and writing is just a means of representing speech in another medium.</a:t>
            </a:r>
          </a:p>
          <a:p>
            <a:r>
              <a:rPr lang="en-US" sz="3200" dirty="0" smtClean="0"/>
              <a:t>Speech is older and more widespread than writing</a:t>
            </a:r>
          </a:p>
          <a:p>
            <a:r>
              <a:rPr lang="en-US" sz="3200" dirty="0" smtClean="0"/>
              <a:t>All systems of writing (except Chinese) are based upon units of spoken language</a:t>
            </a:r>
          </a:p>
          <a:p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Structuralism (Basic assumptions)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17352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No system of writing can convey or represent all features of speech.</a:t>
            </a:r>
          </a:p>
          <a:p>
            <a:r>
              <a:rPr lang="en-US" sz="2800" dirty="0" smtClean="0"/>
              <a:t>The extra-linguistic features (gestures etc.) are missing in writing.</a:t>
            </a:r>
          </a:p>
          <a:p>
            <a:r>
              <a:rPr lang="en-US" sz="2800" dirty="0" smtClean="0"/>
              <a:t>Dependence on written language promoted prescriptivism and language teaching devoid of actual speech habits of the day.</a:t>
            </a:r>
          </a:p>
          <a:p>
            <a:r>
              <a:rPr lang="en-US" sz="2800" dirty="0" err="1" smtClean="0"/>
              <a:t>Structuralists</a:t>
            </a:r>
            <a:r>
              <a:rPr lang="en-US" sz="2800" dirty="0" smtClean="0"/>
              <a:t> changed it successfully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Structuralism (Basic assumptions)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49871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  2. Objective treatment of all languages</a:t>
            </a:r>
            <a:endParaRPr lang="en-US" sz="2800" dirty="0"/>
          </a:p>
          <a:p>
            <a:r>
              <a:rPr lang="en-US" sz="2800" dirty="0" smtClean="0"/>
              <a:t>All languages are structurally complex and completely adequate to the needs of its speech community.</a:t>
            </a:r>
          </a:p>
          <a:p>
            <a:r>
              <a:rPr lang="en-US" sz="2800" dirty="0" smtClean="0"/>
              <a:t>Descriptive linguist took every language as an equal manifestation of the structure of human language 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Structuralism (Basic assumptions)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86111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  3. Importance of synchronic description</a:t>
            </a:r>
          </a:p>
          <a:p>
            <a:r>
              <a:rPr lang="en-US" sz="2800" dirty="0" smtClean="0"/>
              <a:t>Traditional and historical grammarians – interested in diachronic (through time) studies of language.</a:t>
            </a:r>
          </a:p>
          <a:p>
            <a:r>
              <a:rPr lang="en-US" sz="2800" dirty="0" err="1" smtClean="0"/>
              <a:t>Structuralists</a:t>
            </a:r>
            <a:r>
              <a:rPr lang="en-US" sz="2800" dirty="0" smtClean="0"/>
              <a:t> focused on the language of the day as it is present at the time of study.</a:t>
            </a:r>
          </a:p>
          <a:p>
            <a:r>
              <a:rPr lang="en-US" sz="2800" dirty="0" smtClean="0"/>
              <a:t>Synchronic study – usage of the day / time of study 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Structuralism (Basic assumptions)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7573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3200" dirty="0" smtClean="0"/>
              <a:t> 4.Linguistics – descriptive not</a:t>
            </a:r>
          </a:p>
          <a:p>
            <a:pPr marL="45720" indent="0">
              <a:buNone/>
            </a:pPr>
            <a:r>
              <a:rPr lang="en-US" sz="3200" dirty="0"/>
              <a:t> </a:t>
            </a:r>
            <a:r>
              <a:rPr lang="en-US" sz="3200" dirty="0" smtClean="0"/>
              <a:t>                         prescriptive science</a:t>
            </a:r>
          </a:p>
          <a:p>
            <a:r>
              <a:rPr lang="en-US" sz="3200" dirty="0" smtClean="0"/>
              <a:t>Traditional grammarians assumed that written language was more fundamental than spoken language</a:t>
            </a:r>
          </a:p>
          <a:p>
            <a:r>
              <a:rPr lang="en-US" sz="3200" dirty="0" smtClean="0"/>
              <a:t>Literary language was purer and more correct than any other forms of language </a:t>
            </a:r>
          </a:p>
          <a:p>
            <a:pPr marL="45720" indent="0">
              <a:buNone/>
            </a:pP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Structuralism (Basic assumptions)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65540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Traditional grammarian considered his duty to preserve the pure grammar &amp; save it from corruption.</a:t>
            </a:r>
          </a:p>
          <a:p>
            <a:r>
              <a:rPr lang="en-US" sz="3200" dirty="0" smtClean="0"/>
              <a:t>They considered grammar as a set of normative, prescriptive rules.</a:t>
            </a:r>
          </a:p>
          <a:p>
            <a:r>
              <a:rPr lang="en-US" sz="3200" dirty="0" err="1" smtClean="0"/>
              <a:t>Structuralists</a:t>
            </a:r>
            <a:r>
              <a:rPr lang="en-US" sz="3200" dirty="0" smtClean="0"/>
              <a:t> treated linguistics as a descriptive science </a:t>
            </a: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Structuralism (Basic assumptions)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3283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3200" dirty="0" smtClean="0"/>
              <a:t> 5. System structure</a:t>
            </a:r>
          </a:p>
          <a:p>
            <a:r>
              <a:rPr lang="en-US" sz="3200" dirty="0"/>
              <a:t> </a:t>
            </a:r>
            <a:r>
              <a:rPr lang="en-US" sz="3200" dirty="0" smtClean="0"/>
              <a:t> The structural linguist described the organization or the pattern, or the system or the structure of the language under scrutiny</a:t>
            </a:r>
          </a:p>
          <a:p>
            <a:r>
              <a:rPr lang="en-US" sz="3200" dirty="0" smtClean="0"/>
              <a:t>He says that the most striking feature of the human language is complexity of structure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Structuralism (Basic assumptions)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82867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3200" dirty="0" smtClean="0"/>
              <a:t> System structure (contd..)</a:t>
            </a:r>
          </a:p>
          <a:p>
            <a:r>
              <a:rPr lang="en-US" sz="3200" dirty="0"/>
              <a:t> </a:t>
            </a:r>
            <a:r>
              <a:rPr lang="en-US" sz="3200" dirty="0" smtClean="0"/>
              <a:t>The study of language was based on empirical evidence.</a:t>
            </a:r>
          </a:p>
          <a:p>
            <a:pPr marL="45720" indent="0">
              <a:buNone/>
            </a:pPr>
            <a:r>
              <a:rPr lang="en-US" sz="3200" dirty="0" smtClean="0"/>
              <a:t>6. Language &amp; Utterance</a:t>
            </a:r>
          </a:p>
          <a:p>
            <a:pPr marL="45720" indent="0">
              <a:buNone/>
            </a:pPr>
            <a:r>
              <a:rPr lang="en-US" sz="3200" dirty="0" err="1" smtClean="0"/>
              <a:t>Structuralists</a:t>
            </a:r>
            <a:r>
              <a:rPr lang="en-US" sz="3200" dirty="0" smtClean="0"/>
              <a:t> maintained clear distinction between langue and parole (language and utterance)</a:t>
            </a:r>
          </a:p>
          <a:p>
            <a:pPr marL="45720" indent="0">
              <a:buNone/>
            </a:pP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Structuralism (Basic </a:t>
            </a:r>
            <a:r>
              <a:rPr lang="en-US" dirty="0" err="1" smtClean="0"/>
              <a:t>asuumptions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09368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Language is an abstraction of a system.</a:t>
            </a:r>
          </a:p>
          <a:p>
            <a:r>
              <a:rPr lang="en-US" sz="3200" dirty="0" smtClean="0"/>
              <a:t>Parole is an instance, manifestation, in context demonstration of the principles at work.</a:t>
            </a:r>
          </a:p>
          <a:p>
            <a:r>
              <a:rPr lang="en-US" sz="3200" dirty="0" smtClean="0"/>
              <a:t>Saussure indicated difference between the two. </a:t>
            </a:r>
          </a:p>
          <a:p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Structuralism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20836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 smtClean="0"/>
              <a:t>He proposed that the descriptive linguist’s task was to state relationship between actual speech </a:t>
            </a:r>
            <a:r>
              <a:rPr lang="en-US" sz="3200" dirty="0" smtClean="0"/>
              <a:t>acts and </a:t>
            </a:r>
            <a:r>
              <a:rPr lang="en-US" sz="3200" dirty="0" smtClean="0"/>
              <a:t>their recurring patterns.</a:t>
            </a:r>
          </a:p>
          <a:p>
            <a:r>
              <a:rPr lang="en-US" sz="3200" dirty="0" smtClean="0"/>
              <a:t>To a </a:t>
            </a:r>
            <a:r>
              <a:rPr lang="en-US" sz="3200" dirty="0" err="1" smtClean="0"/>
              <a:t>Structuralist</a:t>
            </a:r>
            <a:r>
              <a:rPr lang="en-US" sz="3200" dirty="0" smtClean="0"/>
              <a:t> language is not the same as an utterance: it is an abstraction system at work, the other is an instance, semi manifestation of principles at work  </a:t>
            </a: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structuralism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1564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3200" dirty="0" smtClean="0"/>
              <a:t> Strengths</a:t>
            </a:r>
          </a:p>
          <a:p>
            <a:r>
              <a:rPr lang="en-US" sz="3200" dirty="0" smtClean="0"/>
              <a:t>Chomsky says, “ The major contributions of structural linguistics is methodological rather than </a:t>
            </a:r>
            <a:r>
              <a:rPr lang="en-US" sz="3200" dirty="0" err="1" smtClean="0"/>
              <a:t>substative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It made study of language scientific, precise, verifiable and objective </a:t>
            </a:r>
          </a:p>
          <a:p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Structuralism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7148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Strengths (contd..)</a:t>
            </a:r>
          </a:p>
          <a:p>
            <a:pPr marL="45720" indent="0">
              <a:buNone/>
            </a:pPr>
            <a:r>
              <a:rPr lang="en-US" sz="3200" dirty="0"/>
              <a:t> </a:t>
            </a:r>
            <a:r>
              <a:rPr lang="en-US" sz="3200" dirty="0" smtClean="0"/>
              <a:t>It took living dialect for the study and</a:t>
            </a:r>
          </a:p>
          <a:p>
            <a:pPr marL="45720" indent="0">
              <a:buNone/>
            </a:pPr>
            <a:r>
              <a:rPr lang="en-US" sz="3200" dirty="0" smtClean="0"/>
              <a:t> analyzed its features.</a:t>
            </a:r>
          </a:p>
          <a:p>
            <a:pPr marL="45720" indent="0">
              <a:buNone/>
            </a:pPr>
            <a:endParaRPr lang="en-US" sz="3200" dirty="0" smtClean="0"/>
          </a:p>
          <a:p>
            <a:pPr marL="45720" indent="0">
              <a:buNone/>
            </a:pPr>
            <a:r>
              <a:rPr lang="en-US" sz="3200" dirty="0" smtClean="0"/>
              <a:t>Aim – begin with raw data and arrive at a grammatical description of the corpus (and therefore of the language)</a:t>
            </a: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Structuralism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8568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3200" dirty="0" smtClean="0"/>
              <a:t>Strengths (contd..)</a:t>
            </a:r>
          </a:p>
          <a:p>
            <a:pPr marL="45720" indent="0">
              <a:buNone/>
            </a:pPr>
            <a:r>
              <a:rPr lang="en-US" sz="3200" dirty="0" smtClean="0"/>
              <a:t>First the elements (phonetic, morphemic and syntactic) are set, and then stated their description.</a:t>
            </a:r>
          </a:p>
          <a:p>
            <a:pPr marL="45720" indent="0">
              <a:buNone/>
            </a:pPr>
            <a:r>
              <a:rPr lang="en-US" sz="3200" dirty="0" smtClean="0"/>
              <a:t>Lastly syntax is analyzed into constituents and their relationships given in terms of structures</a:t>
            </a: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structuralism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87797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45720" indent="0">
              <a:buNone/>
            </a:pPr>
            <a:r>
              <a:rPr lang="en-US" sz="3200" dirty="0" smtClean="0"/>
              <a:t> strengths</a:t>
            </a:r>
          </a:p>
          <a:p>
            <a:r>
              <a:rPr lang="en-US" sz="3200" dirty="0"/>
              <a:t> </a:t>
            </a:r>
            <a:r>
              <a:rPr lang="en-US" sz="3200" dirty="0" smtClean="0"/>
              <a:t>the structural linguist is committed to</a:t>
            </a:r>
          </a:p>
          <a:p>
            <a:pPr marL="45720" indent="0">
              <a:buNone/>
            </a:pPr>
            <a:r>
              <a:rPr lang="en-US" sz="3200" dirty="0"/>
              <a:t> </a:t>
            </a:r>
            <a:r>
              <a:rPr lang="en-US" sz="3200" dirty="0" smtClean="0"/>
              <a:t>  the objective study of a language.</a:t>
            </a:r>
          </a:p>
          <a:p>
            <a:r>
              <a:rPr lang="en-US" sz="3200" dirty="0" smtClean="0"/>
              <a:t> Structural linguistics is empirical, makes exactness a methodological requirement.</a:t>
            </a:r>
          </a:p>
          <a:p>
            <a:r>
              <a:rPr lang="en-US" sz="3200" dirty="0" smtClean="0"/>
              <a:t>It insists that all definitions be publicly verifiable or reliable.</a:t>
            </a:r>
          </a:p>
          <a:p>
            <a:pPr marL="45720" indent="0">
              <a:buNone/>
            </a:pPr>
            <a:r>
              <a:rPr lang="en-US" sz="3200" dirty="0" smtClean="0"/>
              <a:t>  </a:t>
            </a: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Structuralism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33341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It examines all languages in terms of their phonological and grammatical systems.</a:t>
            </a:r>
          </a:p>
          <a:p>
            <a:r>
              <a:rPr lang="en-US" sz="3200" dirty="0" smtClean="0"/>
              <a:t>It recognizes uniqueness of each language because of structural description; It also facilitates comparison</a:t>
            </a:r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Structuralism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55375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Study of </a:t>
            </a:r>
            <a:r>
              <a:rPr lang="en-US" sz="3200" dirty="0"/>
              <a:t>language in terms of observable and verifiable data obtained from the </a:t>
            </a:r>
            <a:r>
              <a:rPr lang="en-US" sz="3200" dirty="0" err="1"/>
              <a:t>behaviour</a:t>
            </a:r>
            <a:r>
              <a:rPr lang="en-US" sz="3200" dirty="0"/>
              <a:t> of language users </a:t>
            </a:r>
          </a:p>
          <a:p>
            <a:r>
              <a:rPr lang="en-US" sz="3200" dirty="0"/>
              <a:t>This new movement – reaction against the traditional and universal grammar.</a:t>
            </a:r>
          </a:p>
          <a:p>
            <a:r>
              <a:rPr lang="en-US" sz="3200" dirty="0"/>
              <a:t>It studies a language employing certain procedures which linguists have formulated, tested, and improved.</a:t>
            </a:r>
          </a:p>
          <a:p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Structuralism </a:t>
            </a:r>
            <a:r>
              <a:rPr lang="en-US" smtClean="0"/>
              <a:t>(summary)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6557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A </a:t>
            </a:r>
            <a:r>
              <a:rPr lang="en-US" sz="2400" dirty="0" err="1"/>
              <a:t>structuralist</a:t>
            </a:r>
            <a:r>
              <a:rPr lang="en-US" sz="2400" dirty="0"/>
              <a:t> treats grammar as a devise </a:t>
            </a:r>
            <a:r>
              <a:rPr lang="en-US" sz="2400" dirty="0" smtClean="0"/>
              <a:t>by which </a:t>
            </a:r>
            <a:r>
              <a:rPr lang="en-US" sz="2400" dirty="0"/>
              <a:t>words are combined into larger units </a:t>
            </a:r>
            <a:r>
              <a:rPr lang="en-US" sz="2400" dirty="0" smtClean="0"/>
              <a:t>of discourse</a:t>
            </a:r>
            <a:r>
              <a:rPr lang="en-US" sz="2400" dirty="0"/>
              <a:t>.</a:t>
            </a:r>
          </a:p>
          <a:p>
            <a:pPr marL="45720" indent="0">
              <a:lnSpc>
                <a:spcPct val="170000"/>
              </a:lnSpc>
              <a:buNone/>
            </a:pPr>
            <a:r>
              <a:rPr lang="en-US" sz="2400" dirty="0" smtClean="0"/>
              <a:t>Basic assumptions -Priority </a:t>
            </a:r>
            <a:r>
              <a:rPr lang="en-US" sz="2400" dirty="0"/>
              <a:t>of the </a:t>
            </a:r>
            <a:r>
              <a:rPr lang="en-US" sz="2400" dirty="0" smtClean="0"/>
              <a:t>spoken</a:t>
            </a:r>
          </a:p>
          <a:p>
            <a:pPr marL="45720" indent="0">
              <a:lnSpc>
                <a:spcPct val="170000"/>
              </a:lnSpc>
              <a:buNone/>
            </a:pPr>
            <a:r>
              <a:rPr lang="en-US" sz="2400" dirty="0" smtClean="0"/>
              <a:t> language,</a:t>
            </a:r>
            <a:r>
              <a:rPr lang="en-US" sz="2400" dirty="0"/>
              <a:t> Objective treatment of all </a:t>
            </a:r>
            <a:r>
              <a:rPr lang="en-US" sz="2400" dirty="0" smtClean="0"/>
              <a:t>languages,</a:t>
            </a:r>
          </a:p>
          <a:p>
            <a:pPr marL="45720" indent="0">
              <a:lnSpc>
                <a:spcPct val="170000"/>
              </a:lnSpc>
              <a:buNone/>
            </a:pPr>
            <a:r>
              <a:rPr lang="en-US" sz="2400" dirty="0" smtClean="0"/>
              <a:t> </a:t>
            </a:r>
            <a:r>
              <a:rPr lang="en-US" sz="2400" dirty="0"/>
              <a:t>Importance of synchronic </a:t>
            </a:r>
            <a:r>
              <a:rPr lang="en-US" sz="2400" dirty="0" smtClean="0"/>
              <a:t>description,</a:t>
            </a:r>
          </a:p>
          <a:p>
            <a:pPr marL="45720" indent="0">
              <a:lnSpc>
                <a:spcPct val="170000"/>
              </a:lnSpc>
              <a:buNone/>
            </a:pPr>
            <a:r>
              <a:rPr lang="en-US" sz="2400" dirty="0" smtClean="0"/>
              <a:t> Linguistics </a:t>
            </a:r>
            <a:r>
              <a:rPr lang="en-US" sz="2400" dirty="0"/>
              <a:t>– </a:t>
            </a:r>
            <a:r>
              <a:rPr lang="en-US" sz="2400" dirty="0" smtClean="0"/>
              <a:t>descriptive, not prescriptive</a:t>
            </a:r>
          </a:p>
          <a:p>
            <a:pPr marL="45720" indent="0">
              <a:lnSpc>
                <a:spcPct val="170000"/>
              </a:lnSpc>
              <a:buNone/>
            </a:pPr>
            <a:r>
              <a:rPr lang="en-US" sz="2400" dirty="0" smtClean="0"/>
              <a:t> science, </a:t>
            </a:r>
            <a:r>
              <a:rPr lang="en-US" sz="2400" dirty="0"/>
              <a:t>System structure</a:t>
            </a:r>
            <a:r>
              <a:rPr lang="en-US" sz="2400" dirty="0" smtClean="0"/>
              <a:t>,</a:t>
            </a:r>
            <a:r>
              <a:rPr lang="en-US" sz="2400" dirty="0"/>
              <a:t> Language &amp; Utterance</a:t>
            </a:r>
          </a:p>
          <a:p>
            <a:pPr marL="45720" indent="0">
              <a:buNone/>
            </a:pPr>
            <a:endParaRPr lang="en-US" sz="2400" dirty="0"/>
          </a:p>
          <a:p>
            <a:r>
              <a:rPr lang="en-US" sz="2400" dirty="0" smtClean="0"/>
              <a:t>,</a:t>
            </a:r>
            <a:endParaRPr lang="en-US" sz="2400" dirty="0"/>
          </a:p>
          <a:p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Structuralism (Summary)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10274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3200" dirty="0"/>
              <a:t>Strengths</a:t>
            </a:r>
          </a:p>
          <a:p>
            <a:r>
              <a:rPr lang="en-US" sz="3200" dirty="0"/>
              <a:t>Chomsky says, “ The major contributions of structural linguistics is methodological rather than </a:t>
            </a:r>
            <a:r>
              <a:rPr lang="en-US" sz="3200" dirty="0" err="1"/>
              <a:t>substative</a:t>
            </a:r>
            <a:r>
              <a:rPr lang="en-US" sz="3200" dirty="0"/>
              <a:t>.</a:t>
            </a:r>
          </a:p>
          <a:p>
            <a:r>
              <a:rPr lang="en-US" sz="3200" dirty="0"/>
              <a:t>It made study of language scientific, precise, verifiable and objective </a:t>
            </a:r>
          </a:p>
          <a:p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Structuralism (Summary)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33437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It examines all languages in terms of their phonological and grammatical systems.</a:t>
            </a:r>
          </a:p>
          <a:p>
            <a:r>
              <a:rPr lang="en-US" sz="3200" dirty="0"/>
              <a:t>It recognizes uniqueness of each language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Structuralism </a:t>
            </a:r>
            <a:r>
              <a:rPr lang="en-US" smtClean="0"/>
              <a:t>(Summary)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0618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433</TotalTime>
  <Words>1432</Words>
  <Application>Microsoft Office PowerPoint</Application>
  <PresentationFormat>On-screen Show (4:3)</PresentationFormat>
  <Paragraphs>150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Grid</vt:lpstr>
      <vt:lpstr>Structuralism</vt:lpstr>
      <vt:lpstr>Review of lecture 16</vt:lpstr>
      <vt:lpstr>Review of lecture 16</vt:lpstr>
      <vt:lpstr>Review of lecture 16</vt:lpstr>
      <vt:lpstr>Structuralism</vt:lpstr>
      <vt:lpstr>Structuralism</vt:lpstr>
      <vt:lpstr>Structuralism</vt:lpstr>
      <vt:lpstr>Structuralism</vt:lpstr>
      <vt:lpstr>Structuralism</vt:lpstr>
      <vt:lpstr>Structuralism</vt:lpstr>
      <vt:lpstr>Slide 11</vt:lpstr>
      <vt:lpstr>Structuralism</vt:lpstr>
      <vt:lpstr>Structuralism</vt:lpstr>
      <vt:lpstr>Structuralism</vt:lpstr>
      <vt:lpstr>Structuralism (Basic Assumptions)</vt:lpstr>
      <vt:lpstr>Structuralism (Basic assumptions)</vt:lpstr>
      <vt:lpstr>Structuralism (Basic assumptions)</vt:lpstr>
      <vt:lpstr>Structuralism (Basic assumptions)</vt:lpstr>
      <vt:lpstr>Structuralism (Basic assumptions)</vt:lpstr>
      <vt:lpstr>Structuralism (Basic assumptions)</vt:lpstr>
      <vt:lpstr>Structuralism (Basic assumptions)</vt:lpstr>
      <vt:lpstr>Structuralism (Basic assumptions)</vt:lpstr>
      <vt:lpstr>Structuralism (Basic asuumptions)</vt:lpstr>
      <vt:lpstr>Structuralism</vt:lpstr>
      <vt:lpstr>structuralism</vt:lpstr>
      <vt:lpstr>Structuralism</vt:lpstr>
      <vt:lpstr>Structuralism </vt:lpstr>
      <vt:lpstr>structuralism</vt:lpstr>
      <vt:lpstr>Structuralism </vt:lpstr>
      <vt:lpstr>Structuralism</vt:lpstr>
      <vt:lpstr>Structuralism (summary)</vt:lpstr>
      <vt:lpstr>Structuralism (Summary)</vt:lpstr>
      <vt:lpstr>Structuralism (Summary)</vt:lpstr>
      <vt:lpstr>Structuralism (Summary)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Structuralism</dc:title>
  <dc:creator>Naveed Ahsan</dc:creator>
  <cp:lastModifiedBy>Administrator</cp:lastModifiedBy>
  <cp:revision>44</cp:revision>
  <dcterms:created xsi:type="dcterms:W3CDTF">2013-12-15T18:53:34Z</dcterms:created>
  <dcterms:modified xsi:type="dcterms:W3CDTF">2013-12-17T15:59:25Z</dcterms:modified>
</cp:coreProperties>
</file>