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AC6097B-8C96-4A3B-BF19-67F5184AE07E}" type="datetimeFigureOut">
              <a:rPr lang="en-US" smtClean="0"/>
              <a:pPr/>
              <a:t>16-Dec-13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8DA039-FA31-46DC-801E-CAEDA8CB07A7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6097B-8C96-4A3B-BF19-67F5184AE07E}" type="datetimeFigureOut">
              <a:rPr lang="en-US" smtClean="0"/>
              <a:pPr/>
              <a:t>16-Dec-13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A039-FA31-46DC-801E-CAEDA8CB07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6097B-8C96-4A3B-BF19-67F5184AE07E}" type="datetimeFigureOut">
              <a:rPr lang="en-US" smtClean="0"/>
              <a:pPr/>
              <a:t>16-Dec-13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A039-FA31-46DC-801E-CAEDA8CB07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6097B-8C96-4A3B-BF19-67F5184AE07E}" type="datetimeFigureOut">
              <a:rPr lang="en-US" smtClean="0"/>
              <a:pPr/>
              <a:t>16-Dec-13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A039-FA31-46DC-801E-CAEDA8CB07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6097B-8C96-4A3B-BF19-67F5184AE07E}" type="datetimeFigureOut">
              <a:rPr lang="en-US" smtClean="0"/>
              <a:pPr/>
              <a:t>16-Dec-13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A039-FA31-46DC-801E-CAEDA8CB07A7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6097B-8C96-4A3B-BF19-67F5184AE07E}" type="datetimeFigureOut">
              <a:rPr lang="en-US" smtClean="0"/>
              <a:pPr/>
              <a:t>16-Dec-13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A039-FA31-46DC-801E-CAEDA8CB07A7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6097B-8C96-4A3B-BF19-67F5184AE07E}" type="datetimeFigureOut">
              <a:rPr lang="en-US" smtClean="0"/>
              <a:pPr/>
              <a:t>16-Dec-13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A039-FA31-46DC-801E-CAEDA8CB07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6097B-8C96-4A3B-BF19-67F5184AE07E}" type="datetimeFigureOut">
              <a:rPr lang="en-US" smtClean="0"/>
              <a:pPr/>
              <a:t>16-Dec-13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A039-FA31-46DC-801E-CAEDA8CB07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6097B-8C96-4A3B-BF19-67F5184AE07E}" type="datetimeFigureOut">
              <a:rPr lang="en-US" smtClean="0"/>
              <a:pPr/>
              <a:t>16-Dec-13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A039-FA31-46DC-801E-CAEDA8CB07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6097B-8C96-4A3B-BF19-67F5184AE07E}" type="datetimeFigureOut">
              <a:rPr lang="en-US" smtClean="0"/>
              <a:pPr/>
              <a:t>16-Dec-13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A039-FA31-46DC-801E-CAEDA8CB07A7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6097B-8C96-4A3B-BF19-67F5184AE07E}" type="datetimeFigureOut">
              <a:rPr lang="en-US" smtClean="0"/>
              <a:pPr/>
              <a:t>16-Dec-13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DA039-FA31-46DC-801E-CAEDA8CB07A7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8AC6097B-8C96-4A3B-BF19-67F5184AE07E}" type="datetimeFigureOut">
              <a:rPr lang="en-US" smtClean="0"/>
              <a:pPr/>
              <a:t>16-Dec-13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D58DA039-FA31-46DC-801E-CAEDA8CB07A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Transformational Generative grammar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Lecture # 16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1273469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Finite state grammars are less powerful than phrase structure grammars &amp;</a:t>
            </a:r>
          </a:p>
          <a:p>
            <a:pPr marL="0" indent="0">
              <a:buNone/>
            </a:pPr>
            <a:r>
              <a:rPr lang="en-US" dirty="0" smtClean="0"/>
              <a:t>    Phrase structure grammars are less powerful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than transformational grammars</a:t>
            </a:r>
          </a:p>
          <a:p>
            <a:pPr marL="0" indent="0">
              <a:buNone/>
            </a:pPr>
            <a:r>
              <a:rPr lang="en-US" dirty="0" smtClean="0"/>
              <a:t> Finite state grammars:</a:t>
            </a:r>
          </a:p>
          <a:p>
            <a:pPr marL="0" indent="0">
              <a:buNone/>
            </a:pPr>
            <a:r>
              <a:rPr lang="en-US" dirty="0" smtClean="0"/>
              <a:t>A finite set of rules operates upon a finite  vocabulary and is capable of generating an infinite set of sentences.</a:t>
            </a:r>
            <a:endParaRPr lang="en-US" b="1" dirty="0" smtClean="0"/>
          </a:p>
          <a:p>
            <a:pPr marL="0" indent="0">
              <a:buNone/>
            </a:pPr>
            <a:r>
              <a:rPr lang="en-US" b="1" dirty="0" smtClean="0"/>
              <a:t> </a:t>
            </a: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06806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Function of PS grammar – to generate strings of symbols and to assign to each a </a:t>
            </a:r>
            <a:r>
              <a:rPr lang="en-US" dirty="0" err="1" smtClean="0"/>
              <a:t>labelled</a:t>
            </a:r>
            <a:r>
              <a:rPr lang="en-US" smtClean="0"/>
              <a:t> bracketing</a:t>
            </a:r>
          </a:p>
          <a:p>
            <a:r>
              <a:rPr lang="en-US" smtClean="0"/>
              <a:t>TG </a:t>
            </a:r>
            <a:r>
              <a:rPr lang="en-US" dirty="0" smtClean="0"/>
              <a:t>consists of two levels of representation of a sentence: Deep and surface.</a:t>
            </a:r>
          </a:p>
          <a:p>
            <a:r>
              <a:rPr lang="en-US" dirty="0" smtClean="0"/>
              <a:t>Surface structures are derived from deep structures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03265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 Passive Agent deletion</a:t>
            </a:r>
          </a:p>
          <a:p>
            <a:pPr marL="0" indent="0">
              <a:buNone/>
            </a:pPr>
            <a:r>
              <a:rPr lang="en-US" dirty="0" smtClean="0"/>
              <a:t>   [someone] ate the cake.</a:t>
            </a:r>
          </a:p>
          <a:p>
            <a:r>
              <a:rPr lang="en-US" dirty="0"/>
              <a:t> </a:t>
            </a:r>
            <a:r>
              <a:rPr lang="en-US" dirty="0" smtClean="0"/>
              <a:t>When the subject agent is not identified, we use an indefinite pronoun to fill the slot where it would appear in the deep structure</a:t>
            </a:r>
          </a:p>
          <a:p>
            <a:pPr marL="0" indent="0">
              <a:buNone/>
            </a:pPr>
            <a:r>
              <a:rPr lang="en-US" dirty="0" smtClean="0"/>
              <a:t>       The cake was eaten.</a:t>
            </a:r>
          </a:p>
          <a:p>
            <a:r>
              <a:rPr lang="en-US" dirty="0"/>
              <a:t> </a:t>
            </a:r>
            <a:r>
              <a:rPr lang="en-US" dirty="0" smtClean="0"/>
              <a:t>In many instances we delete the agent in passive sentences  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TGG (some common transformations)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22626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TGG proposes a deletion rule that eliminates a prepositional phrase containing the subject agent.</a:t>
            </a:r>
          </a:p>
          <a:p>
            <a:r>
              <a:rPr lang="en-US" dirty="0" smtClean="0"/>
              <a:t>Hence, it can be said that a sentence has undergone two transformations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Passive &amp; Passive agent deletion (James Dale Williams, The teacher’s Grammar book, 2</a:t>
            </a:r>
            <a:r>
              <a:rPr lang="en-US" baseline="30000" dirty="0" smtClean="0"/>
              <a:t>nd</a:t>
            </a:r>
            <a:r>
              <a:rPr lang="en-US" dirty="0" smtClean="0"/>
              <a:t> ed. Lawrence </a:t>
            </a:r>
            <a:r>
              <a:rPr lang="en-US" dirty="0" err="1" smtClean="0"/>
              <a:t>Ehribaum</a:t>
            </a:r>
            <a:r>
              <a:rPr lang="en-US" dirty="0" smtClean="0"/>
              <a:t>, 2005)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TGG (some common transformations)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23542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 2. </a:t>
            </a:r>
            <a:r>
              <a:rPr lang="en-US" dirty="0" err="1" smtClean="0"/>
              <a:t>Extraposition</a:t>
            </a:r>
            <a:endParaRPr lang="en-US" dirty="0" smtClean="0"/>
          </a:p>
          <a:p>
            <a:r>
              <a:rPr lang="en-US" dirty="0" smtClean="0"/>
              <a:t>A construction (or transformation) in which a clause that acts a subject is moved (or </a:t>
            </a:r>
            <a:r>
              <a:rPr lang="en-US" dirty="0" err="1" smtClean="0"/>
              <a:t>extraposed</a:t>
            </a:r>
            <a:r>
              <a:rPr lang="en-US" dirty="0" smtClean="0"/>
              <a:t>) to the end of the sentence.</a:t>
            </a:r>
          </a:p>
          <a:p>
            <a:r>
              <a:rPr lang="en-US" dirty="0" smtClean="0"/>
              <a:t>It is replaced by dummy ‘it’ in the initial position</a:t>
            </a:r>
          </a:p>
          <a:p>
            <a:r>
              <a:rPr lang="en-US" dirty="0" smtClean="0"/>
              <a:t>An </a:t>
            </a:r>
            <a:r>
              <a:rPr lang="en-US" dirty="0" err="1" smtClean="0"/>
              <a:t>extraposed</a:t>
            </a:r>
            <a:r>
              <a:rPr lang="en-US" dirty="0" smtClean="0"/>
              <a:t> subject sometimes called a postponed subject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TGG (some common transformations)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3810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use of ‘it’ as a subject (or dummy subject) in sentences about time and weather (e.g. it is raining again) and in certain idioms (it’s ok).</a:t>
            </a:r>
          </a:p>
          <a:p>
            <a:r>
              <a:rPr lang="en-US" dirty="0" smtClean="0"/>
              <a:t>It is also known as ambient ‘it’ or empty ‘it’</a:t>
            </a:r>
          </a:p>
          <a:p>
            <a:r>
              <a:rPr lang="en-US" dirty="0" smtClean="0"/>
              <a:t>Unlike the ordinary pronoun ‘it’ dummy ‘it’ refers to nothing at all.</a:t>
            </a:r>
          </a:p>
          <a:p>
            <a:r>
              <a:rPr lang="en-US" dirty="0" smtClean="0"/>
              <a:t>It simply serves a grammatical function. 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TGG (some common transformations)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21364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simple words, dummy ‘it’ has a grammatical meaning but no lexical meaning.</a:t>
            </a:r>
          </a:p>
          <a:p>
            <a:pPr marL="0" indent="0">
              <a:buNone/>
            </a:pPr>
            <a:r>
              <a:rPr lang="en-US" dirty="0" smtClean="0"/>
              <a:t>3. End – Focus</a:t>
            </a:r>
          </a:p>
          <a:p>
            <a:r>
              <a:rPr lang="en-US" dirty="0" smtClean="0"/>
              <a:t>It is the principle that states that the most important information in a clause or a sentence is placed at the end.</a:t>
            </a:r>
          </a:p>
          <a:p>
            <a:r>
              <a:rPr lang="en-US" dirty="0" smtClean="0"/>
              <a:t>End-focus is a normal characteristic of sentence structure in English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TGG (some common </a:t>
            </a:r>
            <a:r>
              <a:rPr lang="en-US" dirty="0" err="1" smtClean="0"/>
              <a:t>tranformations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4089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Example: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[T]he dramatist deliberately uses a marked</a:t>
            </a:r>
          </a:p>
          <a:p>
            <a:pPr marL="0" indent="0">
              <a:buNone/>
            </a:pPr>
            <a:r>
              <a:rPr lang="en-US" dirty="0" smtClean="0"/>
              <a:t>  word order to focus attention[on] the part of the information that is comically most surprising</a:t>
            </a:r>
          </a:p>
          <a:p>
            <a:pPr marL="0" indent="0">
              <a:buNone/>
            </a:pPr>
            <a:r>
              <a:rPr lang="en-US" dirty="0" smtClean="0"/>
              <a:t>To be technically accurate, end focus is given to the last open-class item or proper noun in a class. (Quirk &amp; </a:t>
            </a:r>
            <a:r>
              <a:rPr lang="en-US" dirty="0" err="1" smtClean="0"/>
              <a:t>Greenbaum</a:t>
            </a:r>
            <a:r>
              <a:rPr lang="en-US" dirty="0" smtClean="0"/>
              <a:t>) 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TGG (some common </a:t>
            </a:r>
            <a:r>
              <a:rPr lang="en-US" dirty="0" err="1" smtClean="0"/>
              <a:t>tranformations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48506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Example: In the sentence, “ Sean Connery was born in Scotland” the last open- class item is the noun ‘Scotland’</a:t>
            </a:r>
          </a:p>
          <a:p>
            <a:pPr marL="0" indent="0">
              <a:buNone/>
            </a:pPr>
            <a:r>
              <a:rPr lang="en-US" dirty="0" smtClean="0"/>
              <a:t>By default it is the focus, the new piece of information in this sentence.</a:t>
            </a:r>
          </a:p>
          <a:p>
            <a:pPr marL="0" indent="0">
              <a:buNone/>
            </a:pPr>
            <a:r>
              <a:rPr lang="en-US" dirty="0" smtClean="0"/>
              <a:t>Sean Connery is the topic (subject) </a:t>
            </a:r>
          </a:p>
          <a:p>
            <a:pPr marL="0" indent="0">
              <a:buNone/>
            </a:pPr>
            <a:r>
              <a:rPr lang="en-US" dirty="0" smtClean="0"/>
              <a:t>It is an old piece of information on which the speaker makes some comment.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TGG (some common transformations)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2340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old information is generally placed in the subject, whereas new information is put in predicate.</a:t>
            </a:r>
          </a:p>
          <a:p>
            <a:r>
              <a:rPr lang="en-US" b="1" dirty="0" smtClean="0"/>
              <a:t>End focusing processes that produce marked end focus</a:t>
            </a:r>
          </a:p>
          <a:p>
            <a:pPr marL="0" indent="0">
              <a:buNone/>
            </a:pPr>
            <a:r>
              <a:rPr lang="en-US" b="1" dirty="0"/>
              <a:t> </a:t>
            </a:r>
            <a:r>
              <a:rPr lang="en-US" b="1" dirty="0" smtClean="0"/>
              <a:t> </a:t>
            </a:r>
            <a:r>
              <a:rPr lang="en-US" dirty="0" smtClean="0"/>
              <a:t>Parked right outside our front door last night it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was </a:t>
            </a:r>
            <a:r>
              <a:rPr lang="en-US" u="sng" dirty="0" smtClean="0"/>
              <a:t>a large furniture van</a:t>
            </a:r>
            <a:r>
              <a:rPr lang="en-US" b="1" dirty="0" smtClean="0"/>
              <a:t> </a:t>
            </a:r>
            <a:endParaRPr lang="en-US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TGG (Some common </a:t>
            </a:r>
            <a:r>
              <a:rPr lang="en-US" dirty="0" err="1" smtClean="0"/>
              <a:t>transformatio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67248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Someone parked a large furniture van last night </a:t>
            </a:r>
            <a:r>
              <a:rPr lang="en-US" u="sng" dirty="0" smtClean="0"/>
              <a:t>right outside our front door.</a:t>
            </a:r>
          </a:p>
          <a:p>
            <a:r>
              <a:rPr lang="en-US" dirty="0" smtClean="0"/>
              <a:t>A large furniture van, right outside our front door last night, </a:t>
            </a:r>
            <a:r>
              <a:rPr lang="en-US" u="sng" dirty="0" smtClean="0"/>
              <a:t>parked</a:t>
            </a:r>
          </a:p>
          <a:p>
            <a:r>
              <a:rPr lang="en-US" dirty="0" smtClean="0"/>
              <a:t>Some end focuses clearly more marked than others – readers can confirm by reading – by looking at the intonation patterns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TGG (Some common </a:t>
            </a:r>
            <a:r>
              <a:rPr lang="en-US" dirty="0" err="1" smtClean="0"/>
              <a:t>tranformations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87459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4. </a:t>
            </a:r>
            <a:r>
              <a:rPr lang="en-US" b="1" dirty="0" smtClean="0"/>
              <a:t>End focus and Genitives ( Possessive forms)</a:t>
            </a:r>
          </a:p>
          <a:p>
            <a:r>
              <a:rPr lang="en-US" dirty="0"/>
              <a:t> </a:t>
            </a:r>
            <a:r>
              <a:rPr lang="en-US" dirty="0" smtClean="0"/>
              <a:t>The choice between the ‘s’ genitive and the ‘of’ genitive is determined by the principles of end focus and end weight.</a:t>
            </a:r>
          </a:p>
          <a:p>
            <a:r>
              <a:rPr lang="en-US" dirty="0" smtClean="0"/>
              <a:t>According to the principles, the more complex and communicatively more important constituents are placed towards the end of the NP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TGG (some common </a:t>
            </a:r>
            <a:r>
              <a:rPr lang="en-US" dirty="0" err="1" smtClean="0"/>
              <a:t>tranformations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93954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Accordingly, the ‘s’ genitive should be preferred when the </a:t>
            </a:r>
            <a:r>
              <a:rPr lang="en-US" dirty="0" err="1" smtClean="0"/>
              <a:t>possessum</a:t>
            </a:r>
            <a:r>
              <a:rPr lang="en-US" dirty="0" smtClean="0"/>
              <a:t> is more important than possessor, while the ‘of’ genitive should be preferred if the possessor is more communicatively important than </a:t>
            </a:r>
            <a:r>
              <a:rPr lang="en-US" dirty="0" err="1" smtClean="0"/>
              <a:t>possessum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Ali’s chair  (Chair more important)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Legs of the chair (chair more important)  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TGG (some common transformations)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27576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 5.</a:t>
            </a:r>
            <a:r>
              <a:rPr lang="en-US" b="1" dirty="0" smtClean="0"/>
              <a:t> Reversed ‘</a:t>
            </a:r>
            <a:r>
              <a:rPr lang="en-US" b="1" dirty="0" err="1" smtClean="0"/>
              <a:t>wh</a:t>
            </a:r>
            <a:r>
              <a:rPr lang="en-US" b="1" dirty="0" smtClean="0"/>
              <a:t>’ clefts</a:t>
            </a:r>
            <a:endParaRPr lang="en-US" dirty="0" smtClean="0"/>
          </a:p>
          <a:p>
            <a:r>
              <a:rPr lang="en-US" dirty="0" smtClean="0"/>
              <a:t>Reversed ‘</a:t>
            </a:r>
            <a:r>
              <a:rPr lang="en-US" dirty="0" err="1" smtClean="0"/>
              <a:t>wh</a:t>
            </a:r>
            <a:r>
              <a:rPr lang="en-US" dirty="0" smtClean="0"/>
              <a:t>’ clefts have main focus at the beginning of the first unit, not at the end after ‘be’ as in regular </a:t>
            </a:r>
            <a:r>
              <a:rPr lang="en-US" dirty="0" err="1" smtClean="0"/>
              <a:t>wh</a:t>
            </a:r>
            <a:r>
              <a:rPr lang="en-US" dirty="0" smtClean="0"/>
              <a:t>-clefts.</a:t>
            </a:r>
          </a:p>
          <a:p>
            <a:r>
              <a:rPr lang="en-US" dirty="0" smtClean="0"/>
              <a:t>Some combinations (that’s what /why/how/the way) are stereotyped as ‘the thing is / the problem is.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TGG (Some common transformations)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14518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/>
              <a:t> </a:t>
            </a:r>
            <a:r>
              <a:rPr lang="en-US" dirty="0" smtClean="0"/>
              <a:t>  All you need is love (regular </a:t>
            </a:r>
            <a:r>
              <a:rPr lang="en-US" dirty="0" err="1" smtClean="0"/>
              <a:t>wh</a:t>
            </a:r>
            <a:r>
              <a:rPr lang="en-US" dirty="0" smtClean="0"/>
              <a:t>- cleft)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 smtClean="0"/>
              <a:t>      Love is all you need (reversed </a:t>
            </a:r>
            <a:r>
              <a:rPr lang="en-US" dirty="0" err="1" smtClean="0"/>
              <a:t>wh</a:t>
            </a:r>
            <a:r>
              <a:rPr lang="en-US" dirty="0" smtClean="0"/>
              <a:t>- cleft)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/>
              <a:t>  What you should do is this (regular </a:t>
            </a:r>
            <a:r>
              <a:rPr lang="en-US" dirty="0" err="1" smtClean="0"/>
              <a:t>wh</a:t>
            </a:r>
            <a:r>
              <a:rPr lang="en-US" dirty="0" smtClean="0"/>
              <a:t> – cleft)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 smtClean="0"/>
              <a:t>       This is what you should do (reversed </a:t>
            </a:r>
            <a:r>
              <a:rPr lang="en-US" dirty="0" err="1" smtClean="0"/>
              <a:t>wh</a:t>
            </a:r>
            <a:r>
              <a:rPr lang="en-US" dirty="0" smtClean="0"/>
              <a:t>- cleft)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 </a:t>
            </a:r>
            <a:r>
              <a:rPr lang="en-US" b="1" dirty="0" smtClean="0"/>
              <a:t>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TGG (Some common transformations)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61556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err="1"/>
              <a:t>Wh</a:t>
            </a:r>
            <a:r>
              <a:rPr lang="en-US" b="1" dirty="0"/>
              <a:t> – movement</a:t>
            </a:r>
          </a:p>
          <a:p>
            <a:pPr marL="0" indent="0">
              <a:buNone/>
            </a:pPr>
            <a:r>
              <a:rPr lang="en-US" b="1" dirty="0"/>
              <a:t>   </a:t>
            </a:r>
            <a:r>
              <a:rPr lang="en-US" dirty="0"/>
              <a:t>S – structure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   Who will John </a:t>
            </a:r>
            <a:r>
              <a:rPr lang="en-US" dirty="0" smtClean="0"/>
              <a:t>see?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John will see who?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 </a:t>
            </a:r>
            <a:r>
              <a:rPr lang="en-US" dirty="0" smtClean="0"/>
              <a:t>  What will Ali play?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Ali will play what?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TGG (Some common transformations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2894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  Sentence transformations</a:t>
            </a:r>
          </a:p>
          <a:p>
            <a:pPr marL="0" indent="0">
              <a:buNone/>
            </a:pPr>
            <a:r>
              <a:rPr lang="en-US" dirty="0" smtClean="0"/>
              <a:t>  Grammatically correct sentences (correctness</a:t>
            </a:r>
          </a:p>
          <a:p>
            <a:pPr marL="0" indent="0">
              <a:buNone/>
            </a:pPr>
            <a:r>
              <a:rPr lang="en-US" dirty="0" smtClean="0"/>
              <a:t>  in term of grammar</a:t>
            </a:r>
          </a:p>
          <a:p>
            <a:r>
              <a:rPr lang="en-US" dirty="0"/>
              <a:t> </a:t>
            </a:r>
            <a:r>
              <a:rPr lang="en-US" dirty="0" smtClean="0"/>
              <a:t>It is possible for a sentence to be both grammatically correct and meaningless</a:t>
            </a:r>
          </a:p>
          <a:p>
            <a:pPr marL="0" indent="0">
              <a:buNone/>
            </a:pPr>
            <a:r>
              <a:rPr lang="en-US" dirty="0" smtClean="0"/>
              <a:t>  e.g. </a:t>
            </a:r>
            <a:r>
              <a:rPr lang="en-US" dirty="0" err="1" smtClean="0"/>
              <a:t>Colourless</a:t>
            </a:r>
            <a:r>
              <a:rPr lang="en-US" dirty="0" smtClean="0"/>
              <a:t> green ideas sleep furiously (Chomsky)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TGG (Some common transformations)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4911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above sentence is grammatically correct but carries no proper meaning.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Man bit </a:t>
            </a:r>
            <a:r>
              <a:rPr lang="en-US" dirty="0" smtClean="0"/>
              <a:t>snake </a:t>
            </a:r>
            <a:r>
              <a:rPr lang="en-US" dirty="0" smtClean="0"/>
              <a:t>bit the</a:t>
            </a:r>
          </a:p>
          <a:p>
            <a:r>
              <a:rPr lang="en-US" dirty="0" smtClean="0"/>
              <a:t>The meaning is clear no native speaker would accept it as a well-formed sentence</a:t>
            </a:r>
          </a:p>
          <a:p>
            <a:pPr marL="0" indent="0">
              <a:buNone/>
            </a:pPr>
            <a:r>
              <a:rPr lang="en-US" dirty="0" smtClean="0"/>
              <a:t>So sentences have to be grammatically correct and </a:t>
            </a:r>
            <a:r>
              <a:rPr lang="en-US" dirty="0" smtClean="0"/>
              <a:t>meaningful </a:t>
            </a:r>
            <a:r>
              <a:rPr lang="en-US" dirty="0" smtClean="0"/>
              <a:t>to be used and accepted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TGG (Some common transformations)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49961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 smtClean="0"/>
              <a:t>  Common transformations</a:t>
            </a:r>
          </a:p>
          <a:p>
            <a:r>
              <a:rPr lang="en-US" sz="2800" dirty="0" smtClean="0"/>
              <a:t>Passive agent deletion</a:t>
            </a:r>
          </a:p>
          <a:p>
            <a:pPr marL="0" indent="0">
              <a:buNone/>
            </a:pPr>
            <a:r>
              <a:rPr lang="en-US" sz="2800" dirty="0" smtClean="0"/>
              <a:t>We fit an indefinite pronoun to fill the gap when the subject is not given</a:t>
            </a:r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 err="1" smtClean="0"/>
              <a:t>Extraposition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Subject moved at the end and a dummy ‘it’ is put in the initial position. It has a grammatical meaning but no lexical meaning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b="1" dirty="0"/>
              <a:t> </a:t>
            </a:r>
            <a:r>
              <a:rPr lang="en-US" sz="2800" b="1" dirty="0" smtClean="0"/>
              <a:t> </a:t>
            </a:r>
            <a:endParaRPr lang="en-US" sz="28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90835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End focus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The old piece is put in the start and the most important information is put at the end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End focus and genitives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Choice between ‘s’ genitive and ‘</a:t>
            </a:r>
            <a:r>
              <a:rPr lang="en-US" dirty="0" smtClean="0"/>
              <a:t>of’ </a:t>
            </a:r>
            <a:r>
              <a:rPr lang="en-US" dirty="0" smtClean="0"/>
              <a:t>genitive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More important put at the end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77189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Reversed </a:t>
            </a:r>
            <a:r>
              <a:rPr lang="en-US" dirty="0" err="1" smtClean="0"/>
              <a:t>wh</a:t>
            </a:r>
            <a:r>
              <a:rPr lang="en-US" dirty="0" smtClean="0"/>
              <a:t>-clefts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 err="1" smtClean="0"/>
              <a:t>Wh</a:t>
            </a:r>
            <a:r>
              <a:rPr lang="en-US" dirty="0" smtClean="0"/>
              <a:t>-cleft is put at regular position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 err="1" smtClean="0"/>
              <a:t>Wh</a:t>
            </a:r>
            <a:r>
              <a:rPr lang="en-US" dirty="0" smtClean="0"/>
              <a:t>-cleft is reversed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b="1" dirty="0" smtClean="0"/>
              <a:t>Sentence transformations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Grammatically correct but meaningless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53798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Chomsky is clear that a generative grammar models only the knowledge that underlies the human ability to speak and understand.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words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38801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Internal language ( I language) is the mentally represented linguistic knowledge that a native speaker of a language has, and is therefore a mental object –from this perspective most of the theoretical linguistics is a branch of psychology   &amp;  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     External knowledge  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words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6858000" y="4859482"/>
            <a:ext cx="10668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413590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External language (E language) encompasses all other notions of what a language is, for example that it is a body of knowledge or behavioral habits shared by community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words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63845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dcover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243</TotalTime>
  <Words>1252</Words>
  <Application>Microsoft Office PowerPoint</Application>
  <PresentationFormat>On-screen Show (4:3)</PresentationFormat>
  <Paragraphs>123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Hardcover</vt:lpstr>
      <vt:lpstr>Transformational Generative grammar</vt:lpstr>
      <vt:lpstr>Review of Lecture 15</vt:lpstr>
      <vt:lpstr>Review of lecture 15</vt:lpstr>
      <vt:lpstr>TGG (some common transformations)</vt:lpstr>
      <vt:lpstr>TGG (some common transformations)</vt:lpstr>
      <vt:lpstr>TGG (some common transformations)</vt:lpstr>
      <vt:lpstr>TGG (some common transformations)</vt:lpstr>
      <vt:lpstr>TGG (some common tranformations)</vt:lpstr>
      <vt:lpstr>TGG (some common tranformations)</vt:lpstr>
      <vt:lpstr>TGG (some common transformations)</vt:lpstr>
      <vt:lpstr>TGG (Some common transformatio</vt:lpstr>
      <vt:lpstr>TGG (Some common tranformations)</vt:lpstr>
      <vt:lpstr>TGG (some common tranformations)</vt:lpstr>
      <vt:lpstr>TGG (some common transformations)</vt:lpstr>
      <vt:lpstr>TGG (Some common transformations)</vt:lpstr>
      <vt:lpstr>TGG (Some common transformations)</vt:lpstr>
      <vt:lpstr>TGG (Some common transformations</vt:lpstr>
      <vt:lpstr>TGG (Some common transformations)</vt:lpstr>
      <vt:lpstr>TGG (Some common transformations)</vt:lpstr>
      <vt:lpstr>Summary</vt:lpstr>
      <vt:lpstr>Summary</vt:lpstr>
      <vt:lpstr>Summary</vt:lpstr>
      <vt:lpstr>Final words</vt:lpstr>
      <vt:lpstr>Final words</vt:lpstr>
      <vt:lpstr>Final words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Transformational Generative grammar</dc:title>
  <dc:creator>Naveed Ahsan</dc:creator>
  <cp:lastModifiedBy>vcomsats</cp:lastModifiedBy>
  <cp:revision>27</cp:revision>
  <dcterms:created xsi:type="dcterms:W3CDTF">2013-12-15T08:41:54Z</dcterms:created>
  <dcterms:modified xsi:type="dcterms:W3CDTF">2013-12-16T16:09:25Z</dcterms:modified>
</cp:coreProperties>
</file>