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3" r:id="rId18"/>
    <p:sldId id="274" r:id="rId19"/>
    <p:sldId id="275" r:id="rId20"/>
    <p:sldId id="276" r:id="rId21"/>
    <p:sldId id="272" r:id="rId22"/>
    <p:sldId id="277" r:id="rId23"/>
    <p:sldId id="278" r:id="rId24"/>
    <p:sldId id="279" r:id="rId25"/>
    <p:sldId id="280" r:id="rId26"/>
    <p:sldId id="281" r:id="rId2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6" d="100"/>
          <a:sy n="66" d="100"/>
        </p:scale>
        <p:origin x="-1422" y="-102"/>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Title 28"/>
          <p:cNvSpPr>
            <a:spLocks noGrp="1"/>
          </p:cNvSpPr>
          <p:nvPr>
            <p:ph type="ctrTitle"/>
          </p:nvPr>
        </p:nvSpPr>
        <p:spPr>
          <a:xfrm>
            <a:off x="381000" y="4853411"/>
            <a:ext cx="8458200" cy="1222375"/>
          </a:xfrm>
        </p:spPr>
        <p:txBody>
          <a:bodyPr anchor="t"/>
          <a:lstStyle/>
          <a:p>
            <a:r>
              <a:rPr kumimoji="0" lang="en-US" smtClean="0"/>
              <a:t>Click to edit Master title style</a:t>
            </a:r>
            <a:endParaRPr kumimoji="0" lang="en-US"/>
          </a:p>
        </p:txBody>
      </p:sp>
      <p:sp>
        <p:nvSpPr>
          <p:cNvPr id="9" name="Subtitle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16" name="Date Placeholder 15"/>
          <p:cNvSpPr>
            <a:spLocks noGrp="1"/>
          </p:cNvSpPr>
          <p:nvPr>
            <p:ph type="dt" sz="half" idx="10"/>
          </p:nvPr>
        </p:nvSpPr>
        <p:spPr/>
        <p:txBody>
          <a:bodyPr/>
          <a:lstStyle/>
          <a:p>
            <a:fld id="{221EEC4F-0C92-470A-B611-E5D592347AA2}" type="datetimeFigureOut">
              <a:rPr lang="en-US" smtClean="0"/>
              <a:pPr/>
              <a:t>12/15/2013</a:t>
            </a:fld>
            <a:endParaRPr lang="en-US"/>
          </a:p>
        </p:txBody>
      </p:sp>
      <p:sp>
        <p:nvSpPr>
          <p:cNvPr id="2" name="Footer Placeholder 1"/>
          <p:cNvSpPr>
            <a:spLocks noGrp="1"/>
          </p:cNvSpPr>
          <p:nvPr>
            <p:ph type="ftr" sz="quarter" idx="11"/>
          </p:nvPr>
        </p:nvSpPr>
        <p:spPr/>
        <p:txBody>
          <a:bodyPr/>
          <a:lstStyle/>
          <a:p>
            <a:endParaRPr lang="en-US"/>
          </a:p>
        </p:txBody>
      </p:sp>
      <p:sp>
        <p:nvSpPr>
          <p:cNvPr id="15" name="Slide Number Placeholder 14"/>
          <p:cNvSpPr>
            <a:spLocks noGrp="1"/>
          </p:cNvSpPr>
          <p:nvPr>
            <p:ph type="sldNum" sz="quarter" idx="12"/>
          </p:nvPr>
        </p:nvSpPr>
        <p:spPr>
          <a:xfrm>
            <a:off x="8229600" y="6473952"/>
            <a:ext cx="758952" cy="246888"/>
          </a:xfrm>
        </p:spPr>
        <p:txBody>
          <a:bodyPr/>
          <a:lstStyle/>
          <a:p>
            <a:fld id="{1D62BF95-0529-4C92-9E34-FA0A7E89D25C}"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2" name="Title 21"/>
          <p:cNvSpPr>
            <a:spLocks noGrp="1"/>
          </p:cNvSpPr>
          <p:nvPr>
            <p:ph type="title"/>
          </p:nvPr>
        </p:nvSpPr>
        <p:spPr/>
        <p:txBody>
          <a:bodyPr/>
          <a:lstStyle/>
          <a:p>
            <a:r>
              <a:rPr kumimoji="0" lang="en-US" smtClean="0"/>
              <a:t>Click to edit Master title style</a:t>
            </a:r>
            <a:endParaRPr kumimoji="0" lang="en-US"/>
          </a:p>
        </p:txBody>
      </p:sp>
      <p:sp>
        <p:nvSpPr>
          <p:cNvPr id="27" name="Content Placeholder 26"/>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221EEC4F-0C92-470A-B611-E5D592347AA2}" type="datetimeFigureOut">
              <a:rPr lang="en-US" smtClean="0"/>
              <a:pPr/>
              <a:t>12/15/2013</a:t>
            </a:fld>
            <a:endParaRPr lang="en-US"/>
          </a:p>
        </p:txBody>
      </p:sp>
      <p:sp>
        <p:nvSpPr>
          <p:cNvPr id="19" name="Footer Placeholder 18"/>
          <p:cNvSpPr>
            <a:spLocks noGrp="1"/>
          </p:cNvSpPr>
          <p:nvPr>
            <p:ph type="ftr" sz="quarter" idx="11"/>
          </p:nvPr>
        </p:nvSpPr>
        <p:spPr>
          <a:xfrm>
            <a:off x="3581400" y="76200"/>
            <a:ext cx="2895600" cy="288925"/>
          </a:xfrm>
        </p:spPr>
        <p:txBody>
          <a:bodyPr/>
          <a:lstStyle/>
          <a:p>
            <a:endParaRPr lang="en-US"/>
          </a:p>
        </p:txBody>
      </p:sp>
      <p:sp>
        <p:nvSpPr>
          <p:cNvPr id="16" name="Slide Number Placeholder 15"/>
          <p:cNvSpPr>
            <a:spLocks noGrp="1"/>
          </p:cNvSpPr>
          <p:nvPr>
            <p:ph type="sldNum" sz="quarter" idx="12"/>
          </p:nvPr>
        </p:nvSpPr>
        <p:spPr>
          <a:xfrm>
            <a:off x="8229600" y="6473952"/>
            <a:ext cx="758952" cy="246888"/>
          </a:xfrm>
        </p:spPr>
        <p:txBody>
          <a:bodyPr/>
          <a:lstStyle/>
          <a:p>
            <a:fld id="{1D62BF95-0529-4C92-9E34-FA0A7E89D25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Text Placeholder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9" name="Date Placeholder 18"/>
          <p:cNvSpPr>
            <a:spLocks noGrp="1"/>
          </p:cNvSpPr>
          <p:nvPr>
            <p:ph type="dt" sz="half" idx="10"/>
          </p:nvPr>
        </p:nvSpPr>
        <p:spPr/>
        <p:txBody>
          <a:bodyPr/>
          <a:lstStyle/>
          <a:p>
            <a:fld id="{221EEC4F-0C92-470A-B611-E5D592347AA2}" type="datetimeFigureOut">
              <a:rPr lang="en-US" smtClean="0"/>
              <a:pPr/>
              <a:t>12/15/2013</a:t>
            </a:fld>
            <a:endParaRPr lang="en-US"/>
          </a:p>
        </p:txBody>
      </p:sp>
      <p:sp>
        <p:nvSpPr>
          <p:cNvPr id="11" name="Footer Placeholder 10"/>
          <p:cNvSpPr>
            <a:spLocks noGrp="1"/>
          </p:cNvSpPr>
          <p:nvPr>
            <p:ph type="ftr" sz="quarter" idx="11"/>
          </p:nvPr>
        </p:nvSpPr>
        <p:spPr/>
        <p:txBody>
          <a:bodyPr/>
          <a:lstStyle/>
          <a:p>
            <a:endParaRPr lang="en-US"/>
          </a:p>
        </p:txBody>
      </p:sp>
      <p:sp>
        <p:nvSpPr>
          <p:cNvPr id="16" name="Slide Number Placeholder 15"/>
          <p:cNvSpPr>
            <a:spLocks noGrp="1"/>
          </p:cNvSpPr>
          <p:nvPr>
            <p:ph type="sldNum" sz="quarter" idx="12"/>
          </p:nvPr>
        </p:nvSpPr>
        <p:spPr/>
        <p:txBody>
          <a:bodyPr/>
          <a:lstStyle/>
          <a:p>
            <a:fld id="{1D62BF95-0529-4C92-9E34-FA0A7E89D25C}" type="slidenum">
              <a:rPr lang="en-US" smtClean="0"/>
              <a:pPr/>
              <a:t>‹#›</a:t>
            </a:fld>
            <a:endParaRPr lang="en-US"/>
          </a:p>
        </p:txBody>
      </p:sp>
      <p:sp>
        <p:nvSpPr>
          <p:cNvPr id="8" name="Title 7"/>
          <p:cNvSpPr>
            <a:spLocks noGrp="1"/>
          </p:cNvSpPr>
          <p:nvPr>
            <p:ph type="title"/>
          </p:nvPr>
        </p:nvSpPr>
        <p:spPr>
          <a:xfrm>
            <a:off x="180475" y="2947085"/>
            <a:ext cx="8686800" cy="1184825"/>
          </a:xfrm>
        </p:spPr>
        <p:txBody>
          <a:bodyPr rtlCol="0" anchor="t"/>
          <a:lstStyle>
            <a:lvl1pPr algn="r">
              <a:defRPr/>
            </a:lvl1pPr>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0" name="Title 1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4" name="Content Placeholder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0"/>
          </p:nvPr>
        </p:nvSpPr>
        <p:spPr/>
        <p:txBody>
          <a:bodyPr/>
          <a:lstStyle/>
          <a:p>
            <a:fld id="{221EEC4F-0C92-470A-B611-E5D592347AA2}" type="datetimeFigureOut">
              <a:rPr lang="en-US" smtClean="0"/>
              <a:pPr/>
              <a:t>12/15/2013</a:t>
            </a:fld>
            <a:endParaRPr lang="en-US"/>
          </a:p>
        </p:txBody>
      </p:sp>
      <p:sp>
        <p:nvSpPr>
          <p:cNvPr id="10" name="Footer Placeholder 9"/>
          <p:cNvSpPr>
            <a:spLocks noGrp="1"/>
          </p:cNvSpPr>
          <p:nvPr>
            <p:ph type="ftr" sz="quarter" idx="11"/>
          </p:nvPr>
        </p:nvSpPr>
        <p:spPr/>
        <p:txBody>
          <a:bodyPr/>
          <a:lstStyle/>
          <a:p>
            <a:endParaRPr lang="en-US"/>
          </a:p>
        </p:txBody>
      </p:sp>
      <p:sp>
        <p:nvSpPr>
          <p:cNvPr id="31" name="Slide Number Placeholder 30"/>
          <p:cNvSpPr>
            <a:spLocks noGrp="1"/>
          </p:cNvSpPr>
          <p:nvPr>
            <p:ph type="sldNum" sz="quarter" idx="12"/>
          </p:nvPr>
        </p:nvSpPr>
        <p:spPr/>
        <p:txBody>
          <a:bodyPr/>
          <a:lstStyle/>
          <a:p>
            <a:fld id="{1D62BF95-0529-4C92-9E34-FA0A7E89D25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9" name="Title 28"/>
          <p:cNvSpPr>
            <a:spLocks noGrp="1"/>
          </p:cNvSpPr>
          <p:nvPr>
            <p:ph type="title"/>
          </p:nvPr>
        </p:nvSpPr>
        <p:spPr>
          <a:xfrm>
            <a:off x="304800" y="5410200"/>
            <a:ext cx="8610600" cy="882650"/>
          </a:xfrm>
        </p:spPr>
        <p:txBody>
          <a:bodyPr anchor="ctr"/>
          <a:lstStyle>
            <a:lvl1pPr>
              <a:defRPr/>
            </a:lvl1pPr>
          </a:lstStyle>
          <a:p>
            <a:r>
              <a:rPr kumimoji="0" lang="en-US" smtClean="0"/>
              <a:t>Click to edit Master title style</a:t>
            </a:r>
            <a:endParaRPr kumimoji="0" lang="en-US"/>
          </a:p>
        </p:txBody>
      </p:sp>
      <p:sp>
        <p:nvSpPr>
          <p:cNvPr id="13" name="Text Placeholder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25" name="Text Placeholder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Content Placeholder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8" name="Content Placeholder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0"/>
          </p:nvPr>
        </p:nvSpPr>
        <p:spPr/>
        <p:txBody>
          <a:bodyPr/>
          <a:lstStyle/>
          <a:p>
            <a:fld id="{221EEC4F-0C92-470A-B611-E5D592347AA2}" type="datetimeFigureOut">
              <a:rPr lang="en-US" smtClean="0"/>
              <a:pPr/>
              <a:t>12/15/2013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229600" y="6477000"/>
            <a:ext cx="762000" cy="246888"/>
          </a:xfrm>
        </p:spPr>
        <p:txBody>
          <a:bodyPr/>
          <a:lstStyle/>
          <a:p>
            <a:fld id="{1D62BF95-0529-4C92-9E34-FA0A7E89D25C}" type="slidenum">
              <a:rPr lang="en-US" smtClean="0"/>
              <a:pPr/>
              <a:t>‹#›</a:t>
            </a:fld>
            <a:endParaRPr lang="en-US"/>
          </a:p>
        </p:txBody>
      </p:sp>
      <p:sp>
        <p:nvSpPr>
          <p:cNvPr id="11" name="Straight Connector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0" name="Title 2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221EEC4F-0C92-470A-B611-E5D592347AA2}" type="datetimeFigureOut">
              <a:rPr lang="en-US" smtClean="0"/>
              <a:pPr/>
              <a:t>12/15/2013</a:t>
            </a:fld>
            <a:endParaRPr lang="en-US"/>
          </a:p>
        </p:txBody>
      </p:sp>
      <p:sp>
        <p:nvSpPr>
          <p:cNvPr id="21" name="Footer Placeholder 20"/>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62BF95-0529-4C92-9E34-FA0A7E89D25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221EEC4F-0C92-470A-B611-E5D592347AA2}" type="datetimeFigureOut">
              <a:rPr lang="en-US" smtClean="0"/>
              <a:pPr/>
              <a:t>12/15/2013</a:t>
            </a:fld>
            <a:endParaRPr lang="en-US"/>
          </a:p>
        </p:txBody>
      </p:sp>
      <p:sp>
        <p:nvSpPr>
          <p:cNvPr id="24" name="Footer Placeholder 23"/>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D62BF95-0529-4C92-9E34-FA0A7E89D25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Straight Connector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Title 11"/>
          <p:cNvSpPr>
            <a:spLocks noGrp="1"/>
          </p:cNvSpPr>
          <p:nvPr>
            <p:ph type="title"/>
          </p:nvPr>
        </p:nvSpPr>
        <p:spPr>
          <a:xfrm>
            <a:off x="457200" y="5486400"/>
            <a:ext cx="8458200" cy="520700"/>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14" name="Content Placeholder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221EEC4F-0C92-470A-B611-E5D592347AA2}" type="datetimeFigureOut">
              <a:rPr lang="en-US" smtClean="0"/>
              <a:pPr/>
              <a:t>12/15/2013</a:t>
            </a:fld>
            <a:endParaRPr lang="en-US"/>
          </a:p>
        </p:txBody>
      </p:sp>
      <p:sp>
        <p:nvSpPr>
          <p:cNvPr id="29" name="Footer Placeholder 28"/>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D62BF95-0529-4C92-9E34-FA0A7E89D25C}"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3" name="Picture Placeholder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en-US" smtClean="0"/>
              <a:t>Click icon to add picture</a:t>
            </a:r>
            <a:endParaRPr kumimoji="0" lang="en-US" dirty="0"/>
          </a:p>
        </p:txBody>
      </p:sp>
      <p:sp>
        <p:nvSpPr>
          <p:cNvPr id="7" name="Date Placeholder 6"/>
          <p:cNvSpPr>
            <a:spLocks noGrp="1"/>
          </p:cNvSpPr>
          <p:nvPr>
            <p:ph type="dt" sz="half" idx="10"/>
          </p:nvPr>
        </p:nvSpPr>
        <p:spPr/>
        <p:txBody>
          <a:bodyPr/>
          <a:lstStyle/>
          <a:p>
            <a:fld id="{221EEC4F-0C92-470A-B611-E5D592347AA2}" type="datetimeFigureOut">
              <a:rPr lang="en-US" smtClean="0"/>
              <a:pPr/>
              <a:t>12/15/2013</a:t>
            </a:fld>
            <a:endParaRPr lang="en-US"/>
          </a:p>
        </p:txBody>
      </p:sp>
      <p:sp>
        <p:nvSpPr>
          <p:cNvPr id="5" name="Footer Placeholder 4"/>
          <p:cNvSpPr>
            <a:spLocks noGrp="1"/>
          </p:cNvSpPr>
          <p:nvPr>
            <p:ph type="ftr" sz="quarter" idx="11"/>
          </p:nvPr>
        </p:nvSpPr>
        <p:spPr/>
        <p:txBody>
          <a:bodyPr/>
          <a:lstStyle/>
          <a:p>
            <a:endParaRPr lang="en-US"/>
          </a:p>
        </p:txBody>
      </p:sp>
      <p:sp>
        <p:nvSpPr>
          <p:cNvPr id="31" name="Slide Number Placeholder 30"/>
          <p:cNvSpPr>
            <a:spLocks noGrp="1"/>
          </p:cNvSpPr>
          <p:nvPr>
            <p:ph type="sldNum" sz="quarter" idx="12"/>
          </p:nvPr>
        </p:nvSpPr>
        <p:spPr/>
        <p:txBody>
          <a:bodyPr/>
          <a:lstStyle/>
          <a:p>
            <a:fld id="{1D62BF95-0529-4C92-9E34-FA0A7E89D25C}" type="slidenum">
              <a:rPr lang="en-US" smtClean="0"/>
              <a:pPr/>
              <a:t>‹#›</a:t>
            </a:fld>
            <a:endParaRPr lang="en-US"/>
          </a:p>
        </p:txBody>
      </p:sp>
      <p:sp>
        <p:nvSpPr>
          <p:cNvPr id="17" name="Title 16"/>
          <p:cNvSpPr>
            <a:spLocks noGrp="1"/>
          </p:cNvSpPr>
          <p:nvPr>
            <p:ph type="title"/>
          </p:nvPr>
        </p:nvSpPr>
        <p:spPr>
          <a:xfrm>
            <a:off x="381000" y="4993760"/>
            <a:ext cx="5867400" cy="522288"/>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21EEC4F-0C92-470A-B611-E5D592347AA2}" type="datetimeFigureOut">
              <a:rPr lang="en-US" smtClean="0"/>
              <a:pPr/>
              <a:t>12/15/2013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62BF95-0529-4C92-9E34-FA0A7E89D25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549276"/>
            <a:ext cx="18288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549276"/>
            <a:ext cx="62484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21EEC4F-0C92-470A-B611-E5D592347AA2}" type="datetimeFigureOut">
              <a:rPr lang="en-US" smtClean="0"/>
              <a:pPr/>
              <a:t>12/15/2013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62BF95-0529-4C92-9E34-FA0A7E89D25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Text Placeholder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1" name="Date Placeholder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221EEC4F-0C92-470A-B611-E5D592347AA2}" type="datetimeFigureOut">
              <a:rPr lang="en-US" smtClean="0"/>
              <a:pPr/>
              <a:t>12/15/2013</a:t>
            </a:fld>
            <a:endParaRPr lang="en-US"/>
          </a:p>
        </p:txBody>
      </p:sp>
      <p:sp>
        <p:nvSpPr>
          <p:cNvPr id="28" name="Footer Placeholder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en-US"/>
          </a:p>
        </p:txBody>
      </p:sp>
      <p:sp>
        <p:nvSpPr>
          <p:cNvPr id="5" name="Slide Number Placeholder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1D62BF95-0529-4C92-9E34-FA0A7E89D25C}" type="slidenum">
              <a:rPr lang="en-US" smtClean="0"/>
              <a:pPr/>
              <a:t>‹#›</a:t>
            </a:fld>
            <a:endParaRPr lang="en-US"/>
          </a:p>
        </p:txBody>
      </p:sp>
      <p:sp>
        <p:nvSpPr>
          <p:cNvPr id="10" name="Title Placeholder 9"/>
          <p:cNvSpPr>
            <a:spLocks noGrp="1"/>
          </p:cNvSpPr>
          <p:nvPr>
            <p:ph type="title"/>
          </p:nvPr>
        </p:nvSpPr>
        <p:spPr>
          <a:xfrm>
            <a:off x="304800" y="457200"/>
            <a:ext cx="8686800" cy="838200"/>
          </a:xfrm>
          <a:prstGeom prst="rect">
            <a:avLst/>
          </a:prstGeom>
        </p:spPr>
        <p:txBody>
          <a:bodyPr vert="horz" anchor="ctr">
            <a:normAutofit/>
          </a:bodyPr>
          <a:lstStyle/>
          <a:p>
            <a:r>
              <a:rPr kumimoji="0" lang="en-US" smtClean="0"/>
              <a:t>Click to edit Master title style</a:t>
            </a:r>
            <a:endParaRPr kumimoji="0" lang="en-US"/>
          </a:p>
        </p:txBody>
      </p:sp>
      <p:sp>
        <p:nvSpPr>
          <p:cNvPr id="9" name="Straight Connector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Straight Connector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2514601"/>
            <a:ext cx="8458200" cy="1904999"/>
          </a:xfrm>
        </p:spPr>
        <p:txBody>
          <a:bodyPr>
            <a:noAutofit/>
          </a:bodyPr>
          <a:lstStyle/>
          <a:p>
            <a:r>
              <a:rPr lang="en-US" sz="5400" dirty="0" smtClean="0"/>
              <a:t>Three Generative grammars</a:t>
            </a:r>
            <a:endParaRPr lang="en-US" sz="5400" dirty="0"/>
          </a:p>
        </p:txBody>
      </p:sp>
      <p:sp>
        <p:nvSpPr>
          <p:cNvPr id="3" name="Subtitle 2"/>
          <p:cNvSpPr>
            <a:spLocks noGrp="1"/>
          </p:cNvSpPr>
          <p:nvPr>
            <p:ph type="subTitle" idx="1"/>
          </p:nvPr>
        </p:nvSpPr>
        <p:spPr>
          <a:xfrm>
            <a:off x="381000" y="1219200"/>
            <a:ext cx="8458200" cy="1143000"/>
          </a:xfrm>
        </p:spPr>
        <p:txBody>
          <a:bodyPr>
            <a:normAutofit/>
          </a:bodyPr>
          <a:lstStyle/>
          <a:p>
            <a:r>
              <a:rPr lang="en-US" sz="4400" dirty="0" smtClean="0"/>
              <a:t>Lecture # 15</a:t>
            </a:r>
            <a:endParaRPr lang="en-US" sz="4400" dirty="0"/>
          </a:p>
        </p:txBody>
      </p:sp>
    </p:spTree>
    <p:extLst>
      <p:ext uri="{BB962C8B-B14F-4D97-AF65-F5344CB8AC3E}">
        <p14:creationId xmlns:p14="http://schemas.microsoft.com/office/powerpoint/2010/main" xmlns="" val="331905334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Review of lecture 14</a:t>
            </a:r>
            <a:endParaRPr lang="en-US" dirty="0"/>
          </a:p>
        </p:txBody>
      </p:sp>
      <p:sp>
        <p:nvSpPr>
          <p:cNvPr id="3" name="Content Placeholder 2"/>
          <p:cNvSpPr>
            <a:spLocks noGrp="1"/>
          </p:cNvSpPr>
          <p:nvPr>
            <p:ph idx="1"/>
          </p:nvPr>
        </p:nvSpPr>
        <p:spPr/>
        <p:txBody>
          <a:bodyPr/>
          <a:lstStyle/>
          <a:p>
            <a:r>
              <a:rPr lang="en-US" dirty="0" smtClean="0"/>
              <a:t>Generative grammar is set of rules which, operating upon a finite vocabulary of units , generates a set of (finite or infinite) strings, which is well formed in the language that is characterized by the grammar.</a:t>
            </a:r>
          </a:p>
          <a:p>
            <a:r>
              <a:rPr lang="en-US" dirty="0" smtClean="0"/>
              <a:t>The word ‘generate’ does not relate to any process of sentence production</a:t>
            </a:r>
          </a:p>
          <a:p>
            <a:pPr marL="0" indent="0">
              <a:buNone/>
            </a:pPr>
            <a:endParaRPr lang="en-US" dirty="0"/>
          </a:p>
        </p:txBody>
      </p:sp>
    </p:spTree>
    <p:extLst>
      <p:ext uri="{BB962C8B-B14F-4D97-AF65-F5344CB8AC3E}">
        <p14:creationId xmlns:p14="http://schemas.microsoft.com/office/powerpoint/2010/main" xmlns="" val="263656029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Review of lecture 14</a:t>
            </a:r>
            <a:endParaRPr lang="en-US" dirty="0"/>
          </a:p>
        </p:txBody>
      </p:sp>
      <p:sp>
        <p:nvSpPr>
          <p:cNvPr id="3" name="Content Placeholder 2"/>
          <p:cNvSpPr>
            <a:spLocks noGrp="1"/>
          </p:cNvSpPr>
          <p:nvPr>
            <p:ph idx="1"/>
          </p:nvPr>
        </p:nvSpPr>
        <p:spPr/>
        <p:txBody>
          <a:bodyPr>
            <a:normAutofit/>
          </a:bodyPr>
          <a:lstStyle/>
          <a:p>
            <a:r>
              <a:rPr lang="en-US" dirty="0" smtClean="0"/>
              <a:t>Grammar of a particular language is a system of rules &amp; principles that link sounds and meaning</a:t>
            </a:r>
          </a:p>
          <a:p>
            <a:r>
              <a:rPr lang="en-US" dirty="0" smtClean="0"/>
              <a:t>human beings are endowed with a number of special faculties (mind)</a:t>
            </a:r>
          </a:p>
          <a:p>
            <a:r>
              <a:rPr lang="en-US" dirty="0" smtClean="0"/>
              <a:t>Chomsky says that there are certain phonological, syntactic and semantic units that are universal.</a:t>
            </a:r>
          </a:p>
        </p:txBody>
      </p:sp>
    </p:spTree>
    <p:extLst>
      <p:ext uri="{BB962C8B-B14F-4D97-AF65-F5344CB8AC3E}">
        <p14:creationId xmlns:p14="http://schemas.microsoft.com/office/powerpoint/2010/main" xmlns="" val="209943063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Review </a:t>
            </a:r>
            <a:r>
              <a:rPr lang="en-US" smtClean="0"/>
              <a:t>of lecture 14</a:t>
            </a:r>
            <a:endParaRPr lang="en-US"/>
          </a:p>
        </p:txBody>
      </p:sp>
      <p:sp>
        <p:nvSpPr>
          <p:cNvPr id="3" name="Content Placeholder 2"/>
          <p:cNvSpPr>
            <a:spLocks noGrp="1"/>
          </p:cNvSpPr>
          <p:nvPr>
            <p:ph idx="1"/>
          </p:nvPr>
        </p:nvSpPr>
        <p:spPr/>
        <p:txBody>
          <a:bodyPr/>
          <a:lstStyle/>
          <a:p>
            <a:r>
              <a:rPr lang="en-US" dirty="0" smtClean="0"/>
              <a:t>Human beings are independent of any external stimuli</a:t>
            </a:r>
          </a:p>
          <a:p>
            <a:pPr marL="0" indent="0">
              <a:buNone/>
            </a:pPr>
            <a:r>
              <a:rPr lang="en-US" dirty="0" smtClean="0"/>
              <a:t> </a:t>
            </a:r>
          </a:p>
          <a:p>
            <a:r>
              <a:rPr lang="en-US" dirty="0" smtClean="0"/>
              <a:t>All human languages are similar in structure.</a:t>
            </a:r>
          </a:p>
          <a:p>
            <a:pPr marL="0" indent="0">
              <a:buNone/>
            </a:pPr>
            <a:endParaRPr lang="en-US" dirty="0" smtClean="0"/>
          </a:p>
          <a:p>
            <a:r>
              <a:rPr lang="en-US" dirty="0" smtClean="0"/>
              <a:t>All human languages make reference to the properties and objects of the physical </a:t>
            </a:r>
            <a:r>
              <a:rPr lang="en-US" dirty="0" smtClean="0"/>
              <a:t>world</a:t>
            </a:r>
            <a:endParaRPr lang="en-US" dirty="0" smtClean="0"/>
          </a:p>
        </p:txBody>
      </p:sp>
    </p:spTree>
    <p:extLst>
      <p:ext uri="{BB962C8B-B14F-4D97-AF65-F5344CB8AC3E}">
        <p14:creationId xmlns:p14="http://schemas.microsoft.com/office/powerpoint/2010/main" xmlns="" val="197378211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Generative grammars</a:t>
            </a:r>
            <a:endParaRPr lang="en-US" dirty="0"/>
          </a:p>
        </p:txBody>
      </p:sp>
      <p:sp>
        <p:nvSpPr>
          <p:cNvPr id="3" name="Content Placeholder 2"/>
          <p:cNvSpPr>
            <a:spLocks noGrp="1"/>
          </p:cNvSpPr>
          <p:nvPr>
            <p:ph idx="1"/>
          </p:nvPr>
        </p:nvSpPr>
        <p:spPr/>
        <p:txBody>
          <a:bodyPr/>
          <a:lstStyle/>
          <a:p>
            <a:r>
              <a:rPr lang="en-US" dirty="0" smtClean="0"/>
              <a:t>Noam Chomsky demonstrated that some kinds of generative grammars are intrinsically more powerful than others.</a:t>
            </a:r>
          </a:p>
          <a:p>
            <a:r>
              <a:rPr lang="en-US" dirty="0" smtClean="0"/>
              <a:t>He proved that Finite state grammars are less powerful than phrase structure grammars &amp; </a:t>
            </a:r>
          </a:p>
          <a:p>
            <a:r>
              <a:rPr lang="en-US" dirty="0" smtClean="0"/>
              <a:t>Phrase structure grammars are less powerful than transformational grammars </a:t>
            </a:r>
            <a:endParaRPr lang="en-US" dirty="0"/>
          </a:p>
        </p:txBody>
      </p:sp>
    </p:spTree>
    <p:extLst>
      <p:ext uri="{BB962C8B-B14F-4D97-AF65-F5344CB8AC3E}">
        <p14:creationId xmlns:p14="http://schemas.microsoft.com/office/powerpoint/2010/main" xmlns="" val="245929782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Generative grammars</a:t>
            </a:r>
            <a:endParaRPr lang="en-US" dirty="0"/>
          </a:p>
        </p:txBody>
      </p:sp>
      <p:sp>
        <p:nvSpPr>
          <p:cNvPr id="3" name="Content Placeholder 2"/>
          <p:cNvSpPr>
            <a:spLocks noGrp="1"/>
          </p:cNvSpPr>
          <p:nvPr>
            <p:ph idx="1"/>
          </p:nvPr>
        </p:nvSpPr>
        <p:spPr/>
        <p:txBody>
          <a:bodyPr>
            <a:normAutofit fontScale="92500" lnSpcReduction="20000"/>
          </a:bodyPr>
          <a:lstStyle/>
          <a:p>
            <a:pPr marL="0" indent="0">
              <a:buNone/>
            </a:pPr>
            <a:r>
              <a:rPr lang="en-US" b="1" dirty="0" smtClean="0"/>
              <a:t> Three models of generative grammars</a:t>
            </a:r>
          </a:p>
          <a:p>
            <a:pPr marL="0" indent="0">
              <a:buNone/>
            </a:pPr>
            <a:r>
              <a:rPr lang="en-US" b="1" dirty="0" smtClean="0"/>
              <a:t>  Finite state grammar</a:t>
            </a:r>
          </a:p>
          <a:p>
            <a:pPr marL="0" indent="0">
              <a:buNone/>
            </a:pPr>
            <a:r>
              <a:rPr lang="en-US" b="1" dirty="0" smtClean="0"/>
              <a:t>     </a:t>
            </a:r>
            <a:r>
              <a:rPr lang="en-US" dirty="0" smtClean="0"/>
              <a:t>If the grammar is to consist of a </a:t>
            </a:r>
            <a:r>
              <a:rPr lang="en-US" u="sng" dirty="0" smtClean="0"/>
              <a:t>finite set</a:t>
            </a:r>
            <a:r>
              <a:rPr lang="en-US" dirty="0" smtClean="0"/>
              <a:t> of</a:t>
            </a:r>
          </a:p>
          <a:p>
            <a:pPr marL="0" indent="0">
              <a:buNone/>
            </a:pPr>
            <a:r>
              <a:rPr lang="en-US" dirty="0"/>
              <a:t> </a:t>
            </a:r>
            <a:r>
              <a:rPr lang="en-US" dirty="0" smtClean="0"/>
              <a:t>    rules operating upon a </a:t>
            </a:r>
            <a:r>
              <a:rPr lang="en-US" u="sng" dirty="0" smtClean="0"/>
              <a:t>finite vocabulary</a:t>
            </a:r>
            <a:r>
              <a:rPr lang="en-US" dirty="0" smtClean="0"/>
              <a:t> and</a:t>
            </a:r>
          </a:p>
          <a:p>
            <a:pPr marL="0" indent="0">
              <a:buNone/>
            </a:pPr>
            <a:r>
              <a:rPr lang="en-US" dirty="0"/>
              <a:t> </a:t>
            </a:r>
            <a:r>
              <a:rPr lang="en-US" dirty="0" smtClean="0"/>
              <a:t>    is to be capable of generating an </a:t>
            </a:r>
            <a:r>
              <a:rPr lang="en-US" u="sng" dirty="0" smtClean="0"/>
              <a:t>infinite set of</a:t>
            </a:r>
          </a:p>
          <a:p>
            <a:pPr marL="0" indent="0">
              <a:buNone/>
            </a:pPr>
            <a:r>
              <a:rPr lang="en-US" dirty="0"/>
              <a:t> </a:t>
            </a:r>
            <a:r>
              <a:rPr lang="en-US" dirty="0" smtClean="0"/>
              <a:t>    </a:t>
            </a:r>
            <a:r>
              <a:rPr lang="en-US" u="sng" dirty="0" smtClean="0"/>
              <a:t>sentences</a:t>
            </a:r>
            <a:r>
              <a:rPr lang="en-US" dirty="0" smtClean="0"/>
              <a:t>, it means that some of the </a:t>
            </a:r>
            <a:r>
              <a:rPr lang="en-US" u="sng" dirty="0" smtClean="0"/>
              <a:t>rules</a:t>
            </a:r>
            <a:r>
              <a:rPr lang="en-US" dirty="0" smtClean="0"/>
              <a:t> must</a:t>
            </a:r>
          </a:p>
          <a:p>
            <a:pPr marL="0" indent="0">
              <a:buNone/>
            </a:pPr>
            <a:r>
              <a:rPr lang="en-US" dirty="0"/>
              <a:t> </a:t>
            </a:r>
            <a:r>
              <a:rPr lang="en-US" dirty="0" smtClean="0"/>
              <a:t>    be applicable </a:t>
            </a:r>
            <a:r>
              <a:rPr lang="en-US" u="sng" dirty="0" smtClean="0"/>
              <a:t>more than once </a:t>
            </a:r>
            <a:r>
              <a:rPr lang="en-US" dirty="0" smtClean="0"/>
              <a:t>in generating the</a:t>
            </a:r>
          </a:p>
          <a:p>
            <a:pPr marL="0" indent="0">
              <a:buNone/>
            </a:pPr>
            <a:r>
              <a:rPr lang="en-US" dirty="0"/>
              <a:t> </a:t>
            </a:r>
            <a:r>
              <a:rPr lang="en-US" dirty="0" smtClean="0"/>
              <a:t>     </a:t>
            </a:r>
            <a:r>
              <a:rPr lang="en-US" u="sng" dirty="0" smtClean="0"/>
              <a:t>same</a:t>
            </a:r>
            <a:r>
              <a:rPr lang="en-US" dirty="0" smtClean="0"/>
              <a:t> sentences</a:t>
            </a:r>
            <a:endParaRPr lang="en-US" b="1" dirty="0" smtClean="0"/>
          </a:p>
          <a:p>
            <a:pPr marL="0" indent="0">
              <a:buNone/>
            </a:pPr>
            <a:r>
              <a:rPr lang="en-US" b="1" dirty="0"/>
              <a:t> </a:t>
            </a:r>
            <a:r>
              <a:rPr lang="en-US" b="1" dirty="0" smtClean="0"/>
              <a:t>   </a:t>
            </a:r>
            <a:endParaRPr lang="en-US" b="1" dirty="0"/>
          </a:p>
        </p:txBody>
      </p:sp>
    </p:spTree>
    <p:extLst>
      <p:ext uri="{BB962C8B-B14F-4D97-AF65-F5344CB8AC3E}">
        <p14:creationId xmlns:p14="http://schemas.microsoft.com/office/powerpoint/2010/main" xmlns="" val="47082585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Generative grammars</a:t>
            </a:r>
            <a:endParaRPr lang="en-US" dirty="0"/>
          </a:p>
        </p:txBody>
      </p:sp>
      <p:sp>
        <p:nvSpPr>
          <p:cNvPr id="3" name="Content Placeholder 2"/>
          <p:cNvSpPr>
            <a:spLocks noGrp="1"/>
          </p:cNvSpPr>
          <p:nvPr>
            <p:ph idx="1"/>
          </p:nvPr>
        </p:nvSpPr>
        <p:spPr/>
        <p:txBody>
          <a:bodyPr/>
          <a:lstStyle/>
          <a:p>
            <a:r>
              <a:rPr lang="en-US" smtClean="0"/>
              <a:t>The </a:t>
            </a:r>
            <a:r>
              <a:rPr lang="en-US" dirty="0" smtClean="0"/>
              <a:t>rules and structures they generate are called </a:t>
            </a:r>
            <a:r>
              <a:rPr lang="en-US" u="sng" dirty="0" smtClean="0"/>
              <a:t>recursive</a:t>
            </a:r>
          </a:p>
          <a:p>
            <a:r>
              <a:rPr lang="en-US" dirty="0" smtClean="0"/>
              <a:t>The simplest grammars capable of generating infinite set of sentences by means a finite number of recursive rules operating upon finite vocabulary are called finite state grammars</a:t>
            </a:r>
            <a:endParaRPr lang="en-US" dirty="0"/>
          </a:p>
        </p:txBody>
      </p:sp>
    </p:spTree>
    <p:extLst>
      <p:ext uri="{BB962C8B-B14F-4D97-AF65-F5344CB8AC3E}">
        <p14:creationId xmlns:p14="http://schemas.microsoft.com/office/powerpoint/2010/main" xmlns="" val="318804697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Generative grammars</a:t>
            </a:r>
            <a:endParaRPr lang="en-US" dirty="0"/>
          </a:p>
        </p:txBody>
      </p:sp>
      <p:sp>
        <p:nvSpPr>
          <p:cNvPr id="3" name="Content Placeholder 2"/>
          <p:cNvSpPr>
            <a:spLocks noGrp="1"/>
          </p:cNvSpPr>
          <p:nvPr>
            <p:ph idx="1"/>
          </p:nvPr>
        </p:nvSpPr>
        <p:spPr/>
        <p:txBody>
          <a:bodyPr/>
          <a:lstStyle/>
          <a:p>
            <a:r>
              <a:rPr lang="en-US" dirty="0" smtClean="0"/>
              <a:t>Sentences are made/generated by means of choices made from left to right.</a:t>
            </a:r>
          </a:p>
          <a:p>
            <a:r>
              <a:rPr lang="en-US" dirty="0" smtClean="0"/>
              <a:t>Every different sequence of words  (well formed) is a different sentence.</a:t>
            </a:r>
          </a:p>
          <a:p>
            <a:pPr marL="0" indent="0">
              <a:buNone/>
            </a:pPr>
            <a:r>
              <a:rPr lang="en-US" dirty="0" smtClean="0"/>
              <a:t> </a:t>
            </a:r>
            <a:endParaRPr lang="en-US" dirty="0"/>
          </a:p>
        </p:txBody>
      </p:sp>
    </p:spTree>
    <p:extLst>
      <p:ext uri="{BB962C8B-B14F-4D97-AF65-F5344CB8AC3E}">
        <p14:creationId xmlns:p14="http://schemas.microsoft.com/office/powerpoint/2010/main" xmlns="" val="28705784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Generative grammars</a:t>
            </a:r>
            <a:endParaRPr lang="en-US" dirty="0"/>
          </a:p>
        </p:txBody>
      </p:sp>
      <p:sp>
        <p:nvSpPr>
          <p:cNvPr id="3" name="Content Placeholder 2"/>
          <p:cNvSpPr>
            <a:spLocks noGrp="1"/>
          </p:cNvSpPr>
          <p:nvPr>
            <p:ph idx="1"/>
          </p:nvPr>
        </p:nvSpPr>
        <p:spPr/>
        <p:txBody>
          <a:bodyPr/>
          <a:lstStyle/>
          <a:p>
            <a:pPr marL="0" indent="0">
              <a:buNone/>
            </a:pPr>
            <a:r>
              <a:rPr lang="en-US" b="1" dirty="0" smtClean="0"/>
              <a:t> Transformational </a:t>
            </a:r>
            <a:r>
              <a:rPr lang="en-US" b="1" dirty="0"/>
              <a:t>&amp; Phrase structure </a:t>
            </a:r>
            <a:r>
              <a:rPr lang="en-US" b="1" dirty="0" smtClean="0"/>
              <a:t>grammar</a:t>
            </a:r>
          </a:p>
          <a:p>
            <a:r>
              <a:rPr lang="en-US" dirty="0" smtClean="0"/>
              <a:t>Transformational Generative Grammar (TGG) consists of not only transformational rules but includes a set of phrase structure rules as well</a:t>
            </a:r>
          </a:p>
          <a:p>
            <a:r>
              <a:rPr lang="en-US" dirty="0" smtClean="0"/>
              <a:t>Transformational rules depend upon the previous application of the phrase structure rules </a:t>
            </a:r>
            <a:endParaRPr lang="en-US" dirty="0"/>
          </a:p>
        </p:txBody>
      </p:sp>
    </p:spTree>
    <p:extLst>
      <p:ext uri="{BB962C8B-B14F-4D97-AF65-F5344CB8AC3E}">
        <p14:creationId xmlns:p14="http://schemas.microsoft.com/office/powerpoint/2010/main" xmlns="" val="33921465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Generative grammars</a:t>
            </a:r>
            <a:endParaRPr lang="en-US" dirty="0"/>
          </a:p>
        </p:txBody>
      </p:sp>
      <p:sp>
        <p:nvSpPr>
          <p:cNvPr id="3" name="Content Placeholder 2"/>
          <p:cNvSpPr>
            <a:spLocks noGrp="1"/>
          </p:cNvSpPr>
          <p:nvPr>
            <p:ph idx="1"/>
          </p:nvPr>
        </p:nvSpPr>
        <p:spPr/>
        <p:txBody>
          <a:bodyPr/>
          <a:lstStyle/>
          <a:p>
            <a:r>
              <a:rPr lang="en-US" dirty="0" smtClean="0"/>
              <a:t>Transformational rules have the effect not only of converting one string of elements into another, but in principle, of changing the associated phrase marker.</a:t>
            </a:r>
          </a:p>
          <a:p>
            <a:pPr marL="0" indent="0">
              <a:buNone/>
            </a:pPr>
            <a:endParaRPr lang="en-US" dirty="0" smtClean="0"/>
          </a:p>
          <a:p>
            <a:r>
              <a:rPr lang="en-US" dirty="0" smtClean="0"/>
              <a:t>They are also formally more heterogeneous and more complex than phrase-structure rules</a:t>
            </a:r>
            <a:endParaRPr lang="en-US" dirty="0"/>
          </a:p>
        </p:txBody>
      </p:sp>
    </p:spTree>
    <p:extLst>
      <p:ext uri="{BB962C8B-B14F-4D97-AF65-F5344CB8AC3E}">
        <p14:creationId xmlns:p14="http://schemas.microsoft.com/office/powerpoint/2010/main" xmlns="" val="27436338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Generative grammars</a:t>
            </a:r>
            <a:endParaRPr lang="en-US" dirty="0"/>
          </a:p>
        </p:txBody>
      </p:sp>
      <p:sp>
        <p:nvSpPr>
          <p:cNvPr id="3" name="Content Placeholder 2"/>
          <p:cNvSpPr>
            <a:spLocks noGrp="1"/>
          </p:cNvSpPr>
          <p:nvPr>
            <p:ph idx="1"/>
          </p:nvPr>
        </p:nvSpPr>
        <p:spPr/>
        <p:txBody>
          <a:bodyPr/>
          <a:lstStyle/>
          <a:p>
            <a:r>
              <a:rPr lang="en-US" dirty="0" smtClean="0"/>
              <a:t>Chomsky states that two properties of language must be taken into account for searching the right generative grammar.</a:t>
            </a:r>
          </a:p>
          <a:p>
            <a:pPr marL="0" indent="0">
              <a:buNone/>
            </a:pPr>
            <a:r>
              <a:rPr lang="en-US" dirty="0"/>
              <a:t> </a:t>
            </a:r>
            <a:r>
              <a:rPr lang="en-US" dirty="0" smtClean="0"/>
              <a:t>   A. </a:t>
            </a:r>
            <a:r>
              <a:rPr lang="en-US" dirty="0" err="1" smtClean="0"/>
              <a:t>Recursiveness</a:t>
            </a:r>
            <a:endParaRPr lang="en-US" dirty="0" smtClean="0"/>
          </a:p>
          <a:p>
            <a:pPr marL="0" indent="0">
              <a:buNone/>
            </a:pPr>
            <a:r>
              <a:rPr lang="en-US" dirty="0"/>
              <a:t> </a:t>
            </a:r>
            <a:r>
              <a:rPr lang="en-US" dirty="0" smtClean="0"/>
              <a:t>   B. Constituent – structure</a:t>
            </a:r>
          </a:p>
          <a:p>
            <a:pPr marL="0" indent="0">
              <a:buNone/>
            </a:pPr>
            <a:endParaRPr lang="en-US" dirty="0" smtClean="0"/>
          </a:p>
          <a:p>
            <a:pPr marL="0" indent="0">
              <a:buNone/>
            </a:pPr>
            <a:r>
              <a:rPr lang="en-US" dirty="0" smtClean="0"/>
              <a:t>Both are present in phrase structure grammar</a:t>
            </a:r>
            <a:endParaRPr lang="en-US" dirty="0"/>
          </a:p>
        </p:txBody>
      </p:sp>
    </p:spTree>
    <p:extLst>
      <p:ext uri="{BB962C8B-B14F-4D97-AF65-F5344CB8AC3E}">
        <p14:creationId xmlns:p14="http://schemas.microsoft.com/office/powerpoint/2010/main" xmlns="" val="15632235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Generative grammars</a:t>
            </a:r>
            <a:endParaRPr lang="en-US" dirty="0"/>
          </a:p>
        </p:txBody>
      </p:sp>
      <p:sp>
        <p:nvSpPr>
          <p:cNvPr id="3" name="Content Placeholder 2"/>
          <p:cNvSpPr>
            <a:spLocks noGrp="1"/>
          </p:cNvSpPr>
          <p:nvPr>
            <p:ph idx="1"/>
          </p:nvPr>
        </p:nvSpPr>
        <p:spPr/>
        <p:txBody>
          <a:bodyPr/>
          <a:lstStyle/>
          <a:p>
            <a:r>
              <a:rPr lang="en-US" dirty="0" smtClean="0"/>
              <a:t>Function of PS grammar – to generate strings of symbols and to assign to each a </a:t>
            </a:r>
            <a:r>
              <a:rPr lang="en-US" dirty="0" err="1" smtClean="0"/>
              <a:t>labelled</a:t>
            </a:r>
            <a:r>
              <a:rPr lang="en-US" dirty="0" smtClean="0"/>
              <a:t> bracketing</a:t>
            </a:r>
          </a:p>
          <a:p>
            <a:r>
              <a:rPr lang="en-US" dirty="0" smtClean="0"/>
              <a:t>This </a:t>
            </a:r>
            <a:r>
              <a:rPr lang="en-US" dirty="0" err="1" smtClean="0"/>
              <a:t>labelled</a:t>
            </a:r>
            <a:r>
              <a:rPr lang="en-US" dirty="0" smtClean="0"/>
              <a:t> bracketing is called “phrase markers”</a:t>
            </a:r>
          </a:p>
          <a:p>
            <a:pPr marL="0" indent="0">
              <a:buNone/>
            </a:pPr>
            <a:r>
              <a:rPr lang="en-US" dirty="0"/>
              <a:t> </a:t>
            </a:r>
            <a:r>
              <a:rPr lang="en-US" dirty="0" smtClean="0"/>
              <a:t>  [ on [ the [ wooden table ]]]</a:t>
            </a:r>
          </a:p>
          <a:p>
            <a:pPr marL="0" indent="0">
              <a:buNone/>
            </a:pPr>
            <a:r>
              <a:rPr lang="en-US" dirty="0"/>
              <a:t> </a:t>
            </a:r>
            <a:r>
              <a:rPr lang="en-US" dirty="0" smtClean="0"/>
              <a:t>[</a:t>
            </a:r>
            <a:r>
              <a:rPr lang="en-US" dirty="0" err="1" smtClean="0"/>
              <a:t>pp</a:t>
            </a:r>
            <a:r>
              <a:rPr lang="en-US" dirty="0" smtClean="0"/>
              <a:t>[p on] [NP [Art the] [N [ A wooden] [N table]]]]</a:t>
            </a:r>
          </a:p>
          <a:p>
            <a:endParaRPr lang="en-US" dirty="0"/>
          </a:p>
        </p:txBody>
      </p:sp>
    </p:spTree>
    <p:extLst>
      <p:ext uri="{BB962C8B-B14F-4D97-AF65-F5344CB8AC3E}">
        <p14:creationId xmlns:p14="http://schemas.microsoft.com/office/powerpoint/2010/main" xmlns="" val="34960802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Generative grammars</a:t>
            </a:r>
            <a:endParaRPr lang="en-US" dirty="0"/>
          </a:p>
        </p:txBody>
      </p:sp>
      <p:sp>
        <p:nvSpPr>
          <p:cNvPr id="3" name="Content Placeholder 2"/>
          <p:cNvSpPr>
            <a:spLocks noGrp="1"/>
          </p:cNvSpPr>
          <p:nvPr>
            <p:ph idx="1"/>
          </p:nvPr>
        </p:nvSpPr>
        <p:spPr/>
        <p:txBody>
          <a:bodyPr/>
          <a:lstStyle/>
          <a:p>
            <a:r>
              <a:rPr lang="en-US" dirty="0" smtClean="0"/>
              <a:t>Chomsky followed a deductive approach in giving theoretical account of grammar.</a:t>
            </a:r>
          </a:p>
          <a:p>
            <a:pPr marL="0" indent="0">
              <a:buNone/>
            </a:pPr>
            <a:r>
              <a:rPr lang="en-US" dirty="0" smtClean="0"/>
              <a:t>  Competence/performance</a:t>
            </a:r>
          </a:p>
          <a:p>
            <a:r>
              <a:rPr lang="en-US" dirty="0" smtClean="0"/>
              <a:t>The competence of a native speaker enables a speaker to produce an infinite number of sentences from a finite set.</a:t>
            </a:r>
          </a:p>
          <a:p>
            <a:r>
              <a:rPr lang="en-US" dirty="0" smtClean="0"/>
              <a:t>The sentences generated are grammatical &amp; meaningful equally </a:t>
            </a:r>
          </a:p>
          <a:p>
            <a:endParaRPr lang="en-US" dirty="0"/>
          </a:p>
        </p:txBody>
      </p:sp>
    </p:spTree>
    <p:extLst>
      <p:ext uri="{BB962C8B-B14F-4D97-AF65-F5344CB8AC3E}">
        <p14:creationId xmlns:p14="http://schemas.microsoft.com/office/powerpoint/2010/main" xmlns="" val="11953131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Generative grammars</a:t>
            </a:r>
            <a:endParaRPr lang="en-US" dirty="0"/>
          </a:p>
        </p:txBody>
      </p:sp>
      <p:sp>
        <p:nvSpPr>
          <p:cNvPr id="3" name="Content Placeholder 2"/>
          <p:cNvSpPr>
            <a:spLocks noGrp="1"/>
          </p:cNvSpPr>
          <p:nvPr>
            <p:ph idx="1"/>
          </p:nvPr>
        </p:nvSpPr>
        <p:spPr/>
        <p:txBody>
          <a:bodyPr/>
          <a:lstStyle/>
          <a:p>
            <a:r>
              <a:rPr lang="en-US" dirty="0" err="1" smtClean="0"/>
              <a:t>Structuralists</a:t>
            </a:r>
            <a:r>
              <a:rPr lang="en-US" dirty="0" smtClean="0"/>
              <a:t> focus on ‘Form’</a:t>
            </a:r>
          </a:p>
          <a:p>
            <a:r>
              <a:rPr lang="en-US" dirty="0" smtClean="0"/>
              <a:t>TG talks about form and meaning both</a:t>
            </a:r>
          </a:p>
          <a:p>
            <a:r>
              <a:rPr lang="en-US" dirty="0" smtClean="0"/>
              <a:t>Form is important in generation of sentences.</a:t>
            </a:r>
          </a:p>
          <a:p>
            <a:r>
              <a:rPr lang="en-US" dirty="0" smtClean="0"/>
              <a:t>Language is productive, complex and arbitrary</a:t>
            </a:r>
          </a:p>
          <a:p>
            <a:r>
              <a:rPr lang="en-US" dirty="0" smtClean="0"/>
              <a:t>TG grammar is both transformational and generative</a:t>
            </a:r>
            <a:endParaRPr lang="en-US" dirty="0"/>
          </a:p>
        </p:txBody>
      </p:sp>
    </p:spTree>
    <p:extLst>
      <p:ext uri="{BB962C8B-B14F-4D97-AF65-F5344CB8AC3E}">
        <p14:creationId xmlns:p14="http://schemas.microsoft.com/office/powerpoint/2010/main" xmlns="" val="22213648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Generative grammars</a:t>
            </a:r>
            <a:endParaRPr lang="en-US" dirty="0"/>
          </a:p>
        </p:txBody>
      </p:sp>
      <p:sp>
        <p:nvSpPr>
          <p:cNvPr id="3" name="Content Placeholder 2"/>
          <p:cNvSpPr>
            <a:spLocks noGrp="1"/>
          </p:cNvSpPr>
          <p:nvPr>
            <p:ph idx="1"/>
          </p:nvPr>
        </p:nvSpPr>
        <p:spPr/>
        <p:txBody>
          <a:bodyPr>
            <a:normAutofit fontScale="85000" lnSpcReduction="20000"/>
          </a:bodyPr>
          <a:lstStyle/>
          <a:p>
            <a:pPr marL="0" indent="0">
              <a:buNone/>
            </a:pPr>
            <a:r>
              <a:rPr lang="en-US" dirty="0" smtClean="0"/>
              <a:t>  Role of transformational grammar:</a:t>
            </a:r>
          </a:p>
          <a:p>
            <a:pPr marL="0" indent="0">
              <a:buNone/>
            </a:pPr>
            <a:endParaRPr lang="en-US" dirty="0" smtClean="0"/>
          </a:p>
          <a:p>
            <a:r>
              <a:rPr lang="en-US" dirty="0" smtClean="0"/>
              <a:t>Analyses the sentences</a:t>
            </a:r>
          </a:p>
          <a:p>
            <a:r>
              <a:rPr lang="en-US" dirty="0" smtClean="0"/>
              <a:t>Divides them into parts</a:t>
            </a:r>
          </a:p>
          <a:p>
            <a:r>
              <a:rPr lang="en-US" dirty="0" smtClean="0"/>
              <a:t>Demonstrates function of various parts</a:t>
            </a:r>
          </a:p>
          <a:p>
            <a:r>
              <a:rPr lang="en-US" dirty="0" smtClean="0"/>
              <a:t>Rearranges them</a:t>
            </a:r>
          </a:p>
          <a:p>
            <a:r>
              <a:rPr lang="en-US" dirty="0" smtClean="0"/>
              <a:t>Shows interrelatedness between sentences</a:t>
            </a:r>
          </a:p>
          <a:p>
            <a:r>
              <a:rPr lang="en-US" dirty="0" smtClean="0"/>
              <a:t>It is the most powerful among  the three types. </a:t>
            </a:r>
          </a:p>
          <a:p>
            <a:endParaRPr lang="en-US" dirty="0" smtClean="0"/>
          </a:p>
          <a:p>
            <a:pPr marL="0" indent="0">
              <a:buNone/>
            </a:pPr>
            <a:r>
              <a:rPr lang="en-US" dirty="0"/>
              <a:t> </a:t>
            </a:r>
            <a:r>
              <a:rPr lang="en-US" dirty="0" smtClean="0"/>
              <a:t> </a:t>
            </a:r>
            <a:endParaRPr lang="en-US" dirty="0"/>
          </a:p>
        </p:txBody>
      </p:sp>
    </p:spTree>
    <p:extLst>
      <p:ext uri="{BB962C8B-B14F-4D97-AF65-F5344CB8AC3E}">
        <p14:creationId xmlns:p14="http://schemas.microsoft.com/office/powerpoint/2010/main" xmlns="" val="432420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Generative grammars</a:t>
            </a:r>
            <a:endParaRPr lang="en-US" dirty="0"/>
          </a:p>
        </p:txBody>
      </p:sp>
      <p:sp>
        <p:nvSpPr>
          <p:cNvPr id="3" name="Content Placeholder 2"/>
          <p:cNvSpPr>
            <a:spLocks noGrp="1"/>
          </p:cNvSpPr>
          <p:nvPr>
            <p:ph idx="1"/>
          </p:nvPr>
        </p:nvSpPr>
        <p:spPr/>
        <p:txBody>
          <a:bodyPr/>
          <a:lstStyle/>
          <a:p>
            <a:r>
              <a:rPr lang="en-US" dirty="0" smtClean="0"/>
              <a:t>TGG shows that only a meaningful form is not important but meaning is also important.</a:t>
            </a:r>
          </a:p>
          <a:p>
            <a:r>
              <a:rPr lang="en-US" dirty="0" smtClean="0"/>
              <a:t>It also shows how sentences are related to one another in a sentence</a:t>
            </a:r>
          </a:p>
          <a:p>
            <a:r>
              <a:rPr lang="en-US" dirty="0" smtClean="0"/>
              <a:t>TGG takes each part of sentence and talks about its role.</a:t>
            </a:r>
          </a:p>
          <a:p>
            <a:r>
              <a:rPr lang="en-US" dirty="0" smtClean="0"/>
              <a:t>It is different from </a:t>
            </a:r>
            <a:r>
              <a:rPr lang="en-US" smtClean="0"/>
              <a:t>structural grammar					</a:t>
            </a:r>
            <a:endParaRPr lang="en-US" dirty="0"/>
          </a:p>
        </p:txBody>
      </p:sp>
    </p:spTree>
    <p:extLst>
      <p:ext uri="{BB962C8B-B14F-4D97-AF65-F5344CB8AC3E}">
        <p14:creationId xmlns:p14="http://schemas.microsoft.com/office/powerpoint/2010/main" xmlns="" val="42014842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Generative grammars</a:t>
            </a:r>
            <a:endParaRPr lang="en-US" dirty="0"/>
          </a:p>
        </p:txBody>
      </p:sp>
      <p:sp>
        <p:nvSpPr>
          <p:cNvPr id="3" name="Content Placeholder 2"/>
          <p:cNvSpPr>
            <a:spLocks noGrp="1"/>
          </p:cNvSpPr>
          <p:nvPr>
            <p:ph idx="1"/>
          </p:nvPr>
        </p:nvSpPr>
        <p:spPr/>
        <p:txBody>
          <a:bodyPr/>
          <a:lstStyle/>
          <a:p>
            <a:r>
              <a:rPr lang="en-US" dirty="0" smtClean="0"/>
              <a:t>TG is not a mathematical grammar. The processes it describes are not mathematical processes and the symbols it describes are not used with their mathematical meaning.</a:t>
            </a:r>
          </a:p>
          <a:p>
            <a:pPr marL="0" indent="0">
              <a:buNone/>
            </a:pPr>
            <a:endParaRPr lang="en-US" dirty="0" smtClean="0"/>
          </a:p>
          <a:p>
            <a:r>
              <a:rPr lang="en-US" dirty="0" smtClean="0"/>
              <a:t>Chomsky’s grammar is a generative grammar of the transformational type. </a:t>
            </a:r>
            <a:endParaRPr lang="en-US" dirty="0"/>
          </a:p>
        </p:txBody>
      </p:sp>
    </p:spTree>
    <p:extLst>
      <p:ext uri="{BB962C8B-B14F-4D97-AF65-F5344CB8AC3E}">
        <p14:creationId xmlns:p14="http://schemas.microsoft.com/office/powerpoint/2010/main" xmlns="" val="10470838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Generative grammars</a:t>
            </a:r>
            <a:endParaRPr lang="en-US" dirty="0"/>
          </a:p>
        </p:txBody>
      </p:sp>
      <p:sp>
        <p:nvSpPr>
          <p:cNvPr id="3" name="Content Placeholder 2"/>
          <p:cNvSpPr>
            <a:spLocks noGrp="1"/>
          </p:cNvSpPr>
          <p:nvPr>
            <p:ph idx="1"/>
          </p:nvPr>
        </p:nvSpPr>
        <p:spPr/>
        <p:txBody>
          <a:bodyPr/>
          <a:lstStyle/>
          <a:p>
            <a:r>
              <a:rPr lang="en-US" dirty="0"/>
              <a:t>He means that among the rules are those for transforming one type of sentences into </a:t>
            </a:r>
            <a:r>
              <a:rPr lang="en-US" dirty="0" smtClean="0"/>
              <a:t>another (affirmative into negative, simple into compound or complex, and so forth)</a:t>
            </a:r>
            <a:endParaRPr lang="en-US" dirty="0"/>
          </a:p>
        </p:txBody>
      </p:sp>
    </p:spTree>
    <p:extLst>
      <p:ext uri="{BB962C8B-B14F-4D97-AF65-F5344CB8AC3E}">
        <p14:creationId xmlns:p14="http://schemas.microsoft.com/office/powerpoint/2010/main" xmlns="" val="16686992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Generative grammars</a:t>
            </a:r>
            <a:endParaRPr lang="en-US" dirty="0"/>
          </a:p>
        </p:txBody>
      </p:sp>
      <p:sp>
        <p:nvSpPr>
          <p:cNvPr id="3" name="Content Placeholder 2"/>
          <p:cNvSpPr>
            <a:spLocks noGrp="1"/>
          </p:cNvSpPr>
          <p:nvPr>
            <p:ph idx="1"/>
          </p:nvPr>
        </p:nvSpPr>
        <p:spPr/>
        <p:txBody>
          <a:bodyPr/>
          <a:lstStyle/>
          <a:p>
            <a:r>
              <a:rPr lang="en-US" dirty="0" smtClean="0"/>
              <a:t>TG consists of two levels of representations of the structure of sentences which incudes an underlying more abstract form, termed ‘deep structure’, and the actual form of the sentence produced called ‘surface structure’</a:t>
            </a:r>
          </a:p>
          <a:p>
            <a:r>
              <a:rPr lang="en-US" dirty="0" smtClean="0"/>
              <a:t>Surface structures are derived from deep structures by a series of transformations</a:t>
            </a:r>
            <a:endParaRPr lang="en-US" dirty="0"/>
          </a:p>
        </p:txBody>
      </p:sp>
    </p:spTree>
    <p:extLst>
      <p:ext uri="{BB962C8B-B14F-4D97-AF65-F5344CB8AC3E}">
        <p14:creationId xmlns:p14="http://schemas.microsoft.com/office/powerpoint/2010/main" xmlns="" val="42687551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descr="http://html.slidesharecdn.com/reportinmelt114-121012231536-phpapp01/images/95/slide-005-728.jpg?cb=1351938732"/>
          <p:cNvPicPr>
            <a:picLocks/>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81001" y="228600"/>
            <a:ext cx="8305800" cy="6172200"/>
          </a:xfrm>
          <a:prstGeom prst="rect">
            <a:avLst/>
          </a:prstGeom>
          <a:noFill/>
          <a:ln>
            <a:noFill/>
          </a:ln>
        </p:spPr>
      </p:pic>
    </p:spTree>
    <p:extLst>
      <p:ext uri="{BB962C8B-B14F-4D97-AF65-F5344CB8AC3E}">
        <p14:creationId xmlns:p14="http://schemas.microsoft.com/office/powerpoint/2010/main" xmlns="" val="268565837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Generative grammars</a:t>
            </a:r>
            <a:endParaRPr lang="en-US" dirty="0"/>
          </a:p>
        </p:txBody>
      </p:sp>
      <p:sp>
        <p:nvSpPr>
          <p:cNvPr id="5" name="Content Placeholder 4"/>
          <p:cNvSpPr>
            <a:spLocks noGrp="1"/>
          </p:cNvSpPr>
          <p:nvPr>
            <p:ph idx="1"/>
          </p:nvPr>
        </p:nvSpPr>
        <p:spPr/>
        <p:txBody>
          <a:bodyPr/>
          <a:lstStyle/>
          <a:p>
            <a:r>
              <a:rPr lang="en-US" dirty="0" smtClean="0"/>
              <a:t>Deep structure – an abstract representation of a sentence . It can be represented in the form of a hierarchical tree diagram , or ‘phrase structure tree, depicting the abstract grammatical relationship between the words and phrases within a sentence.</a:t>
            </a:r>
          </a:p>
          <a:p>
            <a:r>
              <a:rPr lang="en-US" dirty="0" smtClean="0"/>
              <a:t>Surface structure – version of a sentence that can be heard or spoken</a:t>
            </a:r>
            <a:endParaRPr lang="en-US" dirty="0"/>
          </a:p>
        </p:txBody>
      </p:sp>
    </p:spTree>
    <p:extLst>
      <p:ext uri="{BB962C8B-B14F-4D97-AF65-F5344CB8AC3E}">
        <p14:creationId xmlns:p14="http://schemas.microsoft.com/office/powerpoint/2010/main" xmlns="" val="417908846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Generative grammars</a:t>
            </a:r>
            <a:endParaRPr lang="en-US" dirty="0"/>
          </a:p>
        </p:txBody>
      </p:sp>
      <p:sp>
        <p:nvSpPr>
          <p:cNvPr id="3" name="Content Placeholder 2"/>
          <p:cNvSpPr>
            <a:spLocks noGrp="1"/>
          </p:cNvSpPr>
          <p:nvPr>
            <p:ph idx="1"/>
          </p:nvPr>
        </p:nvSpPr>
        <p:spPr/>
        <p:txBody>
          <a:bodyPr/>
          <a:lstStyle/>
          <a:p>
            <a:pPr marL="0" indent="0">
              <a:buNone/>
            </a:pPr>
            <a:r>
              <a:rPr lang="en-US" dirty="0"/>
              <a:t> </a:t>
            </a:r>
            <a:r>
              <a:rPr lang="en-US" dirty="0" smtClean="0"/>
              <a:t>Example:   The dog bit the cat (Deep structure)</a:t>
            </a:r>
          </a:p>
          <a:p>
            <a:pPr marL="0" indent="0">
              <a:buNone/>
            </a:pPr>
            <a:r>
              <a:rPr lang="en-US" dirty="0"/>
              <a:t> </a:t>
            </a:r>
            <a:r>
              <a:rPr lang="en-US" dirty="0" smtClean="0"/>
              <a:t>                    The cat was bitten by the dog</a:t>
            </a:r>
          </a:p>
          <a:p>
            <a:pPr marL="0" indent="0">
              <a:buNone/>
            </a:pPr>
            <a:r>
              <a:rPr lang="en-US" dirty="0"/>
              <a:t> </a:t>
            </a:r>
            <a:r>
              <a:rPr lang="en-US" dirty="0" smtClean="0"/>
              <a:t>                                                 ( surface structure)</a:t>
            </a:r>
          </a:p>
          <a:p>
            <a:r>
              <a:rPr lang="en-US" dirty="0" smtClean="0"/>
              <a:t>It’s system of formal rules specifying how deep structures are to be transformed into surface structures.</a:t>
            </a:r>
            <a:endParaRPr lang="en-US" dirty="0"/>
          </a:p>
        </p:txBody>
      </p:sp>
    </p:spTree>
    <p:extLst>
      <p:ext uri="{BB962C8B-B14F-4D97-AF65-F5344CB8AC3E}">
        <p14:creationId xmlns:p14="http://schemas.microsoft.com/office/powerpoint/2010/main" xmlns="" val="346550372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Generative grammars</a:t>
            </a:r>
            <a:endParaRPr lang="en-US" dirty="0"/>
          </a:p>
        </p:txBody>
      </p:sp>
      <p:sp>
        <p:nvSpPr>
          <p:cNvPr id="3" name="Content Placeholder 2"/>
          <p:cNvSpPr>
            <a:spLocks noGrp="1"/>
          </p:cNvSpPr>
          <p:nvPr>
            <p:ph idx="1"/>
          </p:nvPr>
        </p:nvSpPr>
        <p:spPr/>
        <p:txBody>
          <a:bodyPr/>
          <a:lstStyle/>
          <a:p>
            <a:r>
              <a:rPr lang="en-US" dirty="0" smtClean="0"/>
              <a:t>The ‘rules’ in TG do not tell us how to produce language – they tell us the order in which to put words and phrases.</a:t>
            </a:r>
          </a:p>
          <a:p>
            <a:r>
              <a:rPr lang="en-US" dirty="0" smtClean="0"/>
              <a:t>TGG allows us to generate an infinite number of sentences via transformations</a:t>
            </a:r>
          </a:p>
          <a:p>
            <a:r>
              <a:rPr lang="en-US" dirty="0" smtClean="0"/>
              <a:t>Grammatical transformations are the rules relating deep and surface structures </a:t>
            </a:r>
            <a:endParaRPr lang="en-US" dirty="0"/>
          </a:p>
        </p:txBody>
      </p:sp>
    </p:spTree>
    <p:extLst>
      <p:ext uri="{BB962C8B-B14F-4D97-AF65-F5344CB8AC3E}">
        <p14:creationId xmlns:p14="http://schemas.microsoft.com/office/powerpoint/2010/main" xmlns="" val="325390516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Finite </a:t>
            </a:r>
            <a:r>
              <a:rPr lang="en-US" dirty="0"/>
              <a:t>state grammars are less powerful than phrase structure grammars </a:t>
            </a:r>
            <a:r>
              <a:rPr lang="en-US" dirty="0" smtClean="0"/>
              <a:t>&amp;</a:t>
            </a:r>
          </a:p>
          <a:p>
            <a:pPr marL="0" indent="0">
              <a:buNone/>
            </a:pPr>
            <a:r>
              <a:rPr lang="en-US" dirty="0"/>
              <a:t> </a:t>
            </a:r>
            <a:r>
              <a:rPr lang="en-US" dirty="0" smtClean="0"/>
              <a:t>   Phrase </a:t>
            </a:r>
            <a:r>
              <a:rPr lang="en-US" dirty="0"/>
              <a:t>structure grammars are less powerful </a:t>
            </a:r>
            <a:r>
              <a:rPr lang="en-US" dirty="0" smtClean="0"/>
              <a:t>than</a:t>
            </a:r>
          </a:p>
          <a:p>
            <a:pPr marL="0" indent="0">
              <a:buNone/>
            </a:pPr>
            <a:r>
              <a:rPr lang="en-US" dirty="0"/>
              <a:t> </a:t>
            </a:r>
            <a:r>
              <a:rPr lang="en-US" dirty="0" smtClean="0"/>
              <a:t>   transformational grammars</a:t>
            </a:r>
            <a:r>
              <a:rPr lang="en-US" dirty="0"/>
              <a:t> </a:t>
            </a:r>
            <a:endParaRPr lang="en-US" dirty="0" smtClean="0"/>
          </a:p>
          <a:p>
            <a:pPr marL="0" indent="0">
              <a:buNone/>
            </a:pPr>
            <a:r>
              <a:rPr lang="en-US" dirty="0" smtClean="0"/>
              <a:t> Finite state grammars:</a:t>
            </a:r>
          </a:p>
          <a:p>
            <a:pPr marL="0" indent="0">
              <a:buNone/>
            </a:pPr>
            <a:r>
              <a:rPr lang="en-US" dirty="0" smtClean="0"/>
              <a:t>A </a:t>
            </a:r>
            <a:r>
              <a:rPr lang="en-US" dirty="0"/>
              <a:t>finite set </a:t>
            </a:r>
            <a:r>
              <a:rPr lang="en-US" dirty="0" smtClean="0"/>
              <a:t>of </a:t>
            </a:r>
            <a:r>
              <a:rPr lang="en-US" dirty="0"/>
              <a:t>rules </a:t>
            </a:r>
            <a:r>
              <a:rPr lang="en-US" dirty="0" smtClean="0"/>
              <a:t>operates upon </a:t>
            </a:r>
            <a:r>
              <a:rPr lang="en-US" dirty="0"/>
              <a:t>a </a:t>
            </a:r>
            <a:r>
              <a:rPr lang="en-US" dirty="0" smtClean="0"/>
              <a:t>finite  vocabulary and is </a:t>
            </a:r>
            <a:r>
              <a:rPr lang="en-US" dirty="0"/>
              <a:t>capable of generating an infinite set </a:t>
            </a:r>
            <a:r>
              <a:rPr lang="en-US" dirty="0" smtClean="0"/>
              <a:t>of sentences.</a:t>
            </a:r>
            <a:endParaRPr lang="en-US" b="1" dirty="0"/>
          </a:p>
          <a:p>
            <a:pPr marL="0" indent="0">
              <a:buNone/>
            </a:pPr>
            <a:r>
              <a:rPr lang="en-US" b="1" dirty="0"/>
              <a:t> </a:t>
            </a:r>
            <a:endParaRPr lang="en-US" dirty="0" smtClean="0"/>
          </a:p>
          <a:p>
            <a:endParaRPr lang="en-US" dirty="0"/>
          </a:p>
        </p:txBody>
      </p:sp>
    </p:spTree>
    <p:extLst>
      <p:ext uri="{BB962C8B-B14F-4D97-AF65-F5344CB8AC3E}">
        <p14:creationId xmlns:p14="http://schemas.microsoft.com/office/powerpoint/2010/main" xmlns="" val="63198342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idx="1"/>
          </p:nvPr>
        </p:nvSpPr>
        <p:spPr/>
        <p:txBody>
          <a:bodyPr>
            <a:normAutofit/>
          </a:bodyPr>
          <a:lstStyle/>
          <a:p>
            <a:r>
              <a:rPr lang="en-US" dirty="0"/>
              <a:t>Function of PS grammar – to generate strings of symbols and to assign to each a </a:t>
            </a:r>
            <a:r>
              <a:rPr lang="en-US" dirty="0" err="1" smtClean="0"/>
              <a:t>labelled</a:t>
            </a:r>
            <a:r>
              <a:rPr lang="en-US" dirty="0" smtClean="0"/>
              <a:t> bracketing</a:t>
            </a:r>
          </a:p>
          <a:p>
            <a:r>
              <a:rPr lang="en-US" dirty="0"/>
              <a:t>TG talks about form and meaning </a:t>
            </a:r>
            <a:r>
              <a:rPr lang="en-US" dirty="0" smtClean="0"/>
              <a:t>both.</a:t>
            </a:r>
          </a:p>
          <a:p>
            <a:pPr marL="0" indent="0">
              <a:buNone/>
            </a:pPr>
            <a:endParaRPr lang="en-US" dirty="0" smtClean="0"/>
          </a:p>
          <a:p>
            <a:r>
              <a:rPr lang="en-US" dirty="0" smtClean="0"/>
              <a:t>It analyses </a:t>
            </a:r>
            <a:r>
              <a:rPr lang="en-US" dirty="0"/>
              <a:t>the </a:t>
            </a:r>
            <a:r>
              <a:rPr lang="en-US" dirty="0" smtClean="0"/>
              <a:t>sentences, divides </a:t>
            </a:r>
            <a:r>
              <a:rPr lang="en-US" dirty="0"/>
              <a:t>them into </a:t>
            </a:r>
            <a:r>
              <a:rPr lang="en-US" dirty="0" smtClean="0"/>
              <a:t>parts, demonstrates </a:t>
            </a:r>
            <a:r>
              <a:rPr lang="en-US" dirty="0"/>
              <a:t>function of various </a:t>
            </a:r>
            <a:r>
              <a:rPr lang="en-US" dirty="0" smtClean="0"/>
              <a:t>parts, and rearranges them</a:t>
            </a:r>
          </a:p>
          <a:p>
            <a:pPr marL="0" indent="0">
              <a:buNone/>
            </a:pPr>
            <a:endParaRPr lang="en-US" dirty="0" smtClean="0"/>
          </a:p>
          <a:p>
            <a:endParaRPr lang="en-US" dirty="0"/>
          </a:p>
          <a:p>
            <a:endParaRPr lang="en-US" dirty="0"/>
          </a:p>
          <a:p>
            <a:endParaRPr lang="en-US" dirty="0"/>
          </a:p>
        </p:txBody>
      </p:sp>
    </p:spTree>
    <p:extLst>
      <p:ext uri="{BB962C8B-B14F-4D97-AF65-F5344CB8AC3E}">
        <p14:creationId xmlns:p14="http://schemas.microsoft.com/office/powerpoint/2010/main" xmlns="" val="250290605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idx="1"/>
          </p:nvPr>
        </p:nvSpPr>
        <p:spPr/>
        <p:txBody>
          <a:bodyPr/>
          <a:lstStyle/>
          <a:p>
            <a:r>
              <a:rPr lang="en-US" dirty="0" smtClean="0"/>
              <a:t>TG consists of two levels of representation of a sentence: Deep and surface.</a:t>
            </a:r>
          </a:p>
          <a:p>
            <a:r>
              <a:rPr lang="en-US" dirty="0" smtClean="0"/>
              <a:t>Surface structures are derived from deep structures</a:t>
            </a:r>
          </a:p>
          <a:p>
            <a:r>
              <a:rPr lang="en-US" dirty="0"/>
              <a:t>The ‘rules’ in TG do not tell us how to produce language – they tell us the order in which to put words and phrases.</a:t>
            </a:r>
          </a:p>
          <a:p>
            <a:endParaRPr lang="en-US" dirty="0"/>
          </a:p>
        </p:txBody>
      </p:sp>
    </p:spTree>
    <p:extLst>
      <p:ext uri="{BB962C8B-B14F-4D97-AF65-F5344CB8AC3E}">
        <p14:creationId xmlns:p14="http://schemas.microsoft.com/office/powerpoint/2010/main" xmlns="" val="2331949614"/>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Trek">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Trek">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Trek">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274</TotalTime>
  <Words>1101</Words>
  <Application>Microsoft Office PowerPoint</Application>
  <PresentationFormat>On-screen Show (4:3)</PresentationFormat>
  <Paragraphs>121</Paragraphs>
  <Slides>26</Slides>
  <Notes>0</Notes>
  <HiddenSlides>0</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Trek</vt:lpstr>
      <vt:lpstr>Three Generative grammars</vt:lpstr>
      <vt:lpstr>Review of lecture 14</vt:lpstr>
      <vt:lpstr>Review of lecture 14</vt:lpstr>
      <vt:lpstr>Review of lecture 14</vt:lpstr>
      <vt:lpstr>Generative grammars</vt:lpstr>
      <vt:lpstr>Generative grammars</vt:lpstr>
      <vt:lpstr>Generative grammars</vt:lpstr>
      <vt:lpstr>Generative grammars</vt:lpstr>
      <vt:lpstr>Generative grammars</vt:lpstr>
      <vt:lpstr>Generative grammars</vt:lpstr>
      <vt:lpstr>Generative grammars</vt:lpstr>
      <vt:lpstr>Generative grammars</vt:lpstr>
      <vt:lpstr>Generative grammars</vt:lpstr>
      <vt:lpstr>Generative grammars</vt:lpstr>
      <vt:lpstr>Generative grammars</vt:lpstr>
      <vt:lpstr>Generative grammars</vt:lpstr>
      <vt:lpstr>Generative grammars</vt:lpstr>
      <vt:lpstr>Generative grammars</vt:lpstr>
      <vt:lpstr>Generative grammars</vt:lpstr>
      <vt:lpstr>Slide 20</vt:lpstr>
      <vt:lpstr>Generative grammars</vt:lpstr>
      <vt:lpstr>Generative grammars</vt:lpstr>
      <vt:lpstr>Generative grammars</vt:lpstr>
      <vt:lpstr>Summary</vt:lpstr>
      <vt:lpstr>Summary</vt:lpstr>
      <vt:lpstr>Summary</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Three Generative grammars</dc:title>
  <dc:creator>Naveed Ahsan</dc:creator>
  <cp:lastModifiedBy>Administrator</cp:lastModifiedBy>
  <cp:revision>34</cp:revision>
  <dcterms:created xsi:type="dcterms:W3CDTF">2013-12-14T18:37:42Z</dcterms:created>
  <dcterms:modified xsi:type="dcterms:W3CDTF">2013-12-15T12:51:38Z</dcterms:modified>
</cp:coreProperties>
</file>