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6" d="100"/>
          <a:sy n="66" d="100"/>
        </p:scale>
        <p:origin x="-1422"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8" name="Date Placeholder 27"/>
          <p:cNvSpPr>
            <a:spLocks noGrp="1"/>
          </p:cNvSpPr>
          <p:nvPr>
            <p:ph type="dt" sz="half" idx="10"/>
          </p:nvPr>
        </p:nvSpPr>
        <p:spPr/>
        <p:txBody>
          <a:bodyPr/>
          <a:lstStyle>
            <a:extLst/>
          </a:lstStyle>
          <a:p>
            <a:fld id="{CED5A0BC-AC28-4489-82A6-CD70F1C8C17F}" type="datetimeFigureOut">
              <a:rPr lang="en-US" smtClean="0"/>
              <a:pPr/>
              <a:t>12/14/2013</a:t>
            </a:fld>
            <a:endParaRPr lang="en-US"/>
          </a:p>
        </p:txBody>
      </p:sp>
      <p:sp>
        <p:nvSpPr>
          <p:cNvPr id="17" name="Footer Placeholder 16"/>
          <p:cNvSpPr>
            <a:spLocks noGrp="1"/>
          </p:cNvSpPr>
          <p:nvPr>
            <p:ph type="ftr" sz="quarter" idx="11"/>
          </p:nvPr>
        </p:nvSpPr>
        <p:spPr/>
        <p:txBody>
          <a:bodyPr/>
          <a:lstStyle>
            <a:extLst/>
          </a:lstStyle>
          <a:p>
            <a:endParaRPr lang="en-US"/>
          </a:p>
        </p:txBody>
      </p:sp>
      <p:sp>
        <p:nvSpPr>
          <p:cNvPr id="29" name="Slide Number Placeholder 28"/>
          <p:cNvSpPr>
            <a:spLocks noGrp="1"/>
          </p:cNvSpPr>
          <p:nvPr>
            <p:ph type="sldNum" sz="quarter" idx="12"/>
          </p:nvPr>
        </p:nvSpPr>
        <p:spPr/>
        <p:txBody>
          <a:bodyPr/>
          <a:lstStyle>
            <a:extLst/>
          </a:lstStyle>
          <a:p>
            <a:fld id="{203942AC-48CC-42E9-B916-01DD1B4CA53D}" type="slidenum">
              <a:rPr lang="en-US" smtClean="0"/>
              <a:pPr/>
              <a:t>‹#›</a:t>
            </a:fld>
            <a:endParaRPr lang="en-US"/>
          </a:p>
        </p:txBody>
      </p:sp>
      <p:sp>
        <p:nvSpPr>
          <p:cNvPr id="32" name="Rectangle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9" name="Rectangle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0" name="Rectangle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1" name="Rectangle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42" name="Rectangle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Title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56" name="Rectangle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5" name="Rectangle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6" name="Rectangle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7" name="Rectangle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CED5A0BC-AC28-4489-82A6-CD70F1C8C17F}" type="datetimeFigureOut">
              <a:rPr lang="en-US" smtClean="0"/>
              <a:pPr/>
              <a:t>12/14/2013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203942AC-48CC-42E9-B916-01DD1B4CA53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4" name="Freeform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5" name="Freeform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3" name="Freeform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6" name="Freeform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7" name="Freeform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8" name="Freeform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9" name="Freeform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0" name="Freeform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1" name="Freeform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2" name="Freeform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3" name="Freeform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4" name="Freeform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5" name="Freeform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6" name="Freeform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7" name="Freeform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3" name="Text Placeholder 2"/>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CED5A0BC-AC28-4489-82A6-CD70F1C8C17F}" type="datetimeFigureOut">
              <a:rPr lang="en-US" smtClean="0"/>
              <a:pPr/>
              <a:t>12/14/2013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203942AC-48CC-42E9-B916-01DD1B4CA53D}" type="slidenum">
              <a:rPr lang="en-US" smtClean="0"/>
              <a:pPr/>
              <a:t>‹#›</a:t>
            </a:fld>
            <a:endParaRPr lang="en-US"/>
          </a:p>
        </p:txBody>
      </p:sp>
      <p:sp>
        <p:nvSpPr>
          <p:cNvPr id="7" name="Rectangle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en-US" smtClean="0"/>
              <a:t>Click to edit Master title style</a:t>
            </a:r>
            <a:endParaRPr kumimoji="0" lang="en-US"/>
          </a:p>
        </p:txBody>
      </p:sp>
      <p:sp>
        <p:nvSpPr>
          <p:cNvPr id="8" name="Rectangle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Rectangle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Rectangle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12064"/>
            <a:ext cx="8229600" cy="9144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CED5A0BC-AC28-4489-82A6-CD70F1C8C17F}" type="datetimeFigureOut">
              <a:rPr lang="en-US" smtClean="0"/>
              <a:pPr/>
              <a:t>12/14/2013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203942AC-48CC-42E9-B916-01DD1B4CA53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5" name="Rectangle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504824" y="512064"/>
            <a:ext cx="7772400" cy="914400"/>
          </a:xfrm>
        </p:spPr>
        <p:txBody>
          <a:bodyPr anchor="t"/>
          <a:lstStyle>
            <a:lvl1pPr>
              <a:defRPr sz="400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CED5A0BC-AC28-4489-82A6-CD70F1C8C17F}" type="datetimeFigureOut">
              <a:rPr lang="en-US" smtClean="0"/>
              <a:pPr/>
              <a:t>12/14/2013</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203942AC-48CC-42E9-B916-01DD1B4CA53D}" type="slidenum">
              <a:rPr lang="en-US" smtClean="0"/>
              <a:pPr/>
              <a:t>‹#›</a:t>
            </a:fld>
            <a:endParaRPr lang="en-US"/>
          </a:p>
        </p:txBody>
      </p:sp>
      <p:sp>
        <p:nvSpPr>
          <p:cNvPr id="16" name="Rectangle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7" name="Rectangle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8" name="Rectangle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9" name="Rectangle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0" name="Rectangle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1" name="Rectangle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Rectangle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9" name="Rectangle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0" name="Rectangle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p:spPr>
        <p:txBody>
          <a:bodyPr/>
          <a:lstStyle>
            <a:lvl1pPr>
              <a:defRPr sz="4000" cap="none" baseline="0"/>
            </a:lvl1pPr>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CED5A0BC-AC28-4489-82A6-CD70F1C8C17F}" type="datetimeFigureOut">
              <a:rPr lang="en-US" smtClean="0"/>
              <a:pPr/>
              <a:t>12/14/2013</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203942AC-48CC-42E9-B916-01DD1B4CA53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CED5A0BC-AC28-4489-82A6-CD70F1C8C17F}" type="datetimeFigureOut">
              <a:rPr lang="en-US" smtClean="0"/>
              <a:pPr/>
              <a:t>12/14/2013</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203942AC-48CC-42E9-B916-01DD1B4CA53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8229600" cy="1162050"/>
          </a:xfrm>
        </p:spPr>
        <p:txBody>
          <a:bodyPr anchor="ctr"/>
          <a:lstStyle>
            <a:lvl1pPr algn="l">
              <a:buNone/>
              <a:defRPr sz="3600" b="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CED5A0BC-AC28-4489-82A6-CD70F1C8C17F}" type="datetimeFigureOut">
              <a:rPr lang="en-US" smtClean="0"/>
              <a:pPr/>
              <a:t>12/14/2013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203942AC-48CC-42E9-B916-01DD1B4CA53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cxnSp>
        <p:nvCxnSpPr>
          <p:cNvPr id="9" name="Straight Connector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Group 9"/>
          <p:cNvGrpSpPr/>
          <p:nvPr/>
        </p:nvGrpSpPr>
        <p:grpSpPr>
          <a:xfrm rot="5400000">
            <a:off x="8514581" y="1219200"/>
            <a:ext cx="132763" cy="128466"/>
            <a:chOff x="6668087" y="1297746"/>
            <a:chExt cx="161840" cy="156602"/>
          </a:xfrm>
        </p:grpSpPr>
        <p:cxnSp>
          <p:nvCxnSpPr>
            <p:cNvPr id="15" name="Straight Connector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en-US" smtClean="0"/>
              <a:t>Click icon to add picture</a:t>
            </a:r>
            <a:endParaRPr kumimoji="0" lang="en-US"/>
          </a:p>
        </p:txBody>
      </p:sp>
      <p:sp>
        <p:nvSpPr>
          <p:cNvPr id="4" name="Text Placeholder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grpSp>
        <p:nvGrpSpPr>
          <p:cNvPr id="14" name="Group 13"/>
          <p:cNvGrpSpPr/>
          <p:nvPr/>
        </p:nvGrpSpPr>
        <p:grpSpPr>
          <a:xfrm rot="5400000">
            <a:off x="8666981" y="1371600"/>
            <a:ext cx="132763" cy="128466"/>
            <a:chOff x="6668087" y="1297746"/>
            <a:chExt cx="161840" cy="156602"/>
          </a:xfrm>
        </p:grpSpPr>
        <p:cxnSp>
          <p:nvCxnSpPr>
            <p:cNvPr id="11" name="Straight Connector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Group 17"/>
          <p:cNvGrpSpPr/>
          <p:nvPr/>
        </p:nvGrpSpPr>
        <p:grpSpPr>
          <a:xfrm rot="5400000">
            <a:off x="8320088" y="1474763"/>
            <a:ext cx="132763" cy="128466"/>
            <a:chOff x="6668087" y="1297746"/>
            <a:chExt cx="161840" cy="156602"/>
          </a:xfrm>
        </p:grpSpPr>
        <p:cxnSp>
          <p:nvCxnSpPr>
            <p:cNvPr id="19" name="Straight Connector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Date Placeholder 4"/>
          <p:cNvSpPr>
            <a:spLocks noGrp="1"/>
          </p:cNvSpPr>
          <p:nvPr>
            <p:ph type="dt" sz="half" idx="10"/>
          </p:nvPr>
        </p:nvSpPr>
        <p:spPr>
          <a:xfrm>
            <a:off x="6477000" y="55499"/>
            <a:ext cx="2133600" cy="365125"/>
          </a:xfrm>
        </p:spPr>
        <p:txBody>
          <a:bodyPr/>
          <a:lstStyle>
            <a:extLst/>
          </a:lstStyle>
          <a:p>
            <a:fld id="{CED5A0BC-AC28-4489-82A6-CD70F1C8C17F}" type="datetimeFigureOut">
              <a:rPr lang="en-US" smtClean="0"/>
              <a:pPr/>
              <a:t>12/14/2013</a:t>
            </a:fld>
            <a:endParaRPr lang="en-US"/>
          </a:p>
        </p:txBody>
      </p:sp>
      <p:sp>
        <p:nvSpPr>
          <p:cNvPr id="6" name="Footer Placeholder 5"/>
          <p:cNvSpPr>
            <a:spLocks noGrp="1"/>
          </p:cNvSpPr>
          <p:nvPr>
            <p:ph type="ftr" sz="quarter" idx="11"/>
          </p:nvPr>
        </p:nvSpPr>
        <p:spPr>
          <a:xfrm>
            <a:off x="914400" y="55499"/>
            <a:ext cx="5562600" cy="365125"/>
          </a:xfrm>
        </p:spPr>
        <p:txBody>
          <a:bodyPr/>
          <a:lstStyle>
            <a:extLst/>
          </a:lstStyle>
          <a:p>
            <a:endParaRPr lang="en-US"/>
          </a:p>
        </p:txBody>
      </p:sp>
      <p:sp>
        <p:nvSpPr>
          <p:cNvPr id="7" name="Slide Number Placeholder 6"/>
          <p:cNvSpPr>
            <a:spLocks noGrp="1"/>
          </p:cNvSpPr>
          <p:nvPr>
            <p:ph type="sldNum" sz="quarter" idx="12"/>
          </p:nvPr>
        </p:nvSpPr>
        <p:spPr>
          <a:xfrm>
            <a:off x="8610600" y="55499"/>
            <a:ext cx="457200" cy="365125"/>
          </a:xfrm>
        </p:spPr>
        <p:txBody>
          <a:bodyPr/>
          <a:lstStyle>
            <a:extLst/>
          </a:lstStyle>
          <a:p>
            <a:fld id="{203942AC-48CC-42E9-B916-01DD1B4CA53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CED5A0BC-AC28-4489-82A6-CD70F1C8C17F}" type="datetimeFigureOut">
              <a:rPr lang="en-US" smtClean="0"/>
              <a:pPr/>
              <a:t>12/14/2013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203942AC-48CC-42E9-B916-01DD1B4CA53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981200" cy="5851525"/>
          </a:xfrm>
        </p:spPr>
        <p:txBody>
          <a:bodyPr vert="eaVert" anchor="ct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39"/>
            <a:ext cx="58674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CED5A0BC-AC28-4489-82A6-CD70F1C8C17F}" type="datetimeFigureOut">
              <a:rPr lang="en-US" smtClean="0"/>
              <a:pPr/>
              <a:t>12/14/2013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203942AC-48CC-42E9-B916-01DD1B4CA53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Rectangle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Rectangle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ectangle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5" name="Rectangle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6" name="Rectangle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7" name="Rectangle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Title Placeholder 21"/>
          <p:cNvSpPr>
            <a:spLocks noGrp="1"/>
          </p:cNvSpPr>
          <p:nvPr>
            <p:ph type="title"/>
          </p:nvPr>
        </p:nvSpPr>
        <p:spPr>
          <a:xfrm>
            <a:off x="914400" y="512064"/>
            <a:ext cx="7772400" cy="914400"/>
          </a:xfrm>
          <a:prstGeom prst="rect">
            <a:avLst/>
          </a:prstGeom>
        </p:spPr>
        <p:txBody>
          <a:bodyPr vert="horz" anchor="t">
            <a:noAutofit/>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783560"/>
            <a:ext cx="7772400" cy="457200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CED5A0BC-AC28-4489-82A6-CD70F1C8C17F}" type="datetimeFigureOut">
              <a:rPr lang="en-US" smtClean="0"/>
              <a:pPr/>
              <a:t>12/14/2013</a:t>
            </a:fld>
            <a:endParaRPr lang="en-US"/>
          </a:p>
        </p:txBody>
      </p:sp>
      <p:sp>
        <p:nvSpPr>
          <p:cNvPr id="3" name="Footer Placeholder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en-US"/>
          </a:p>
        </p:txBody>
      </p:sp>
      <p:sp>
        <p:nvSpPr>
          <p:cNvPr id="23" name="Slide Number Placeholder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203942AC-48CC-42E9-B916-01DD1B4CA53D}"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Generative </a:t>
            </a:r>
            <a:r>
              <a:rPr lang="en-US" dirty="0" smtClean="0"/>
              <a:t>Grammar(Part </a:t>
            </a:r>
            <a:r>
              <a:rPr lang="en-US" dirty="0" smtClean="0"/>
              <a:t>ii)</a:t>
            </a:r>
            <a:endParaRPr lang="en-US" dirty="0"/>
          </a:p>
        </p:txBody>
      </p:sp>
      <p:sp>
        <p:nvSpPr>
          <p:cNvPr id="3" name="Subtitle 2"/>
          <p:cNvSpPr>
            <a:spLocks noGrp="1"/>
          </p:cNvSpPr>
          <p:nvPr>
            <p:ph type="subTitle" idx="1"/>
          </p:nvPr>
        </p:nvSpPr>
        <p:spPr/>
        <p:txBody>
          <a:bodyPr>
            <a:normAutofit/>
          </a:bodyPr>
          <a:lstStyle/>
          <a:p>
            <a:r>
              <a:rPr lang="en-US" sz="3200" dirty="0" smtClean="0"/>
              <a:t>Lecture # 14</a:t>
            </a:r>
            <a:endParaRPr lang="en-US" sz="3200" dirty="0"/>
          </a:p>
        </p:txBody>
      </p:sp>
    </p:spTree>
    <p:extLst>
      <p:ext uri="{BB962C8B-B14F-4D97-AF65-F5344CB8AC3E}">
        <p14:creationId xmlns:p14="http://schemas.microsoft.com/office/powerpoint/2010/main" xmlns="" val="367593361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of lecture 13</a:t>
            </a:r>
            <a:endParaRPr lang="en-US" dirty="0"/>
          </a:p>
        </p:txBody>
      </p:sp>
      <p:sp>
        <p:nvSpPr>
          <p:cNvPr id="3" name="Content Placeholder 2"/>
          <p:cNvSpPr>
            <a:spLocks noGrp="1"/>
          </p:cNvSpPr>
          <p:nvPr>
            <p:ph idx="1"/>
          </p:nvPr>
        </p:nvSpPr>
        <p:spPr/>
        <p:txBody>
          <a:bodyPr/>
          <a:lstStyle/>
          <a:p>
            <a:r>
              <a:rPr lang="en-US" dirty="0" err="1" smtClean="0"/>
              <a:t>Generativism</a:t>
            </a:r>
            <a:r>
              <a:rPr lang="en-US" dirty="0" smtClean="0"/>
              <a:t> is </a:t>
            </a:r>
            <a:r>
              <a:rPr lang="en-US" dirty="0"/>
              <a:t>a rule governed creativity.</a:t>
            </a:r>
          </a:p>
          <a:p>
            <a:r>
              <a:rPr lang="en-US" dirty="0"/>
              <a:t>We produce utterances with a certain grammatical structure.</a:t>
            </a:r>
          </a:p>
          <a:p>
            <a:r>
              <a:rPr lang="en-US" dirty="0" err="1"/>
              <a:t>Generativism</a:t>
            </a:r>
            <a:r>
              <a:rPr lang="en-US" dirty="0"/>
              <a:t> different from </a:t>
            </a:r>
            <a:r>
              <a:rPr lang="en-US" dirty="0" err="1"/>
              <a:t>Bloomfieldian</a:t>
            </a:r>
            <a:r>
              <a:rPr lang="en-US" dirty="0"/>
              <a:t> and Post-</a:t>
            </a:r>
            <a:r>
              <a:rPr lang="en-US" dirty="0" err="1"/>
              <a:t>Bloomfieldian</a:t>
            </a:r>
            <a:r>
              <a:rPr lang="en-US" dirty="0"/>
              <a:t> structuralism.</a:t>
            </a:r>
          </a:p>
          <a:p>
            <a:r>
              <a:rPr lang="en-US" dirty="0"/>
              <a:t>They emphasized on the structural diversity </a:t>
            </a:r>
          </a:p>
          <a:p>
            <a:r>
              <a:rPr lang="en-US" dirty="0"/>
              <a:t>Generativists interested in similarities in languages</a:t>
            </a:r>
          </a:p>
        </p:txBody>
      </p:sp>
    </p:spTree>
    <p:extLst>
      <p:ext uri="{BB962C8B-B14F-4D97-AF65-F5344CB8AC3E}">
        <p14:creationId xmlns:p14="http://schemas.microsoft.com/office/powerpoint/2010/main" xmlns="" val="12094390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of Lecture 13</a:t>
            </a:r>
            <a:endParaRPr lang="en-US" dirty="0"/>
          </a:p>
        </p:txBody>
      </p:sp>
      <p:sp>
        <p:nvSpPr>
          <p:cNvPr id="3" name="Content Placeholder 2"/>
          <p:cNvSpPr>
            <a:spLocks noGrp="1"/>
          </p:cNvSpPr>
          <p:nvPr>
            <p:ph idx="1"/>
          </p:nvPr>
        </p:nvSpPr>
        <p:spPr/>
        <p:txBody>
          <a:bodyPr/>
          <a:lstStyle/>
          <a:p>
            <a:r>
              <a:rPr lang="en-US" dirty="0"/>
              <a:t>Human language faculty is innate and species –</a:t>
            </a:r>
            <a:r>
              <a:rPr lang="en-US" dirty="0" err="1" smtClean="0"/>
              <a:t>specific</a:t>
            </a:r>
            <a:r>
              <a:rPr lang="en-US" dirty="0" err="1"/>
              <a:t>Performance</a:t>
            </a:r>
            <a:r>
              <a:rPr lang="en-US" dirty="0"/>
              <a:t> – language </a:t>
            </a:r>
            <a:r>
              <a:rPr lang="en-US" dirty="0" err="1"/>
              <a:t>behaviour</a:t>
            </a:r>
            <a:r>
              <a:rPr lang="en-US" dirty="0"/>
              <a:t> determined not only by competence but also other factors</a:t>
            </a:r>
          </a:p>
          <a:p>
            <a:r>
              <a:rPr lang="en-US" dirty="0"/>
              <a:t>Competence-performance distinction at the heart of </a:t>
            </a:r>
            <a:r>
              <a:rPr lang="en-US" dirty="0" err="1"/>
              <a:t>genertivism</a:t>
            </a:r>
            <a:endParaRPr lang="en-US" dirty="0"/>
          </a:p>
          <a:p>
            <a:r>
              <a:rPr lang="en-US" dirty="0"/>
              <a:t>The distinction similar to langue-parole</a:t>
            </a:r>
          </a:p>
          <a:p>
            <a:r>
              <a:rPr lang="en-US" dirty="0"/>
              <a:t>Identifiable difference on the basis of syntax</a:t>
            </a:r>
          </a:p>
          <a:p>
            <a:endParaRPr lang="en-US" dirty="0" smtClean="0"/>
          </a:p>
          <a:p>
            <a:endParaRPr lang="en-US" dirty="0"/>
          </a:p>
          <a:p>
            <a:endParaRPr lang="en-US" dirty="0"/>
          </a:p>
        </p:txBody>
      </p:sp>
    </p:spTree>
    <p:extLst>
      <p:ext uri="{BB962C8B-B14F-4D97-AF65-F5344CB8AC3E}">
        <p14:creationId xmlns:p14="http://schemas.microsoft.com/office/powerpoint/2010/main" xmlns="" val="147560793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Generative Grammar</a:t>
            </a:r>
            <a:endParaRPr lang="en-US" dirty="0"/>
          </a:p>
        </p:txBody>
      </p:sp>
      <p:sp>
        <p:nvSpPr>
          <p:cNvPr id="3" name="Content Placeholder 2"/>
          <p:cNvSpPr>
            <a:spLocks noGrp="1"/>
          </p:cNvSpPr>
          <p:nvPr>
            <p:ph idx="1"/>
          </p:nvPr>
        </p:nvSpPr>
        <p:spPr/>
        <p:txBody>
          <a:bodyPr/>
          <a:lstStyle/>
          <a:p>
            <a:r>
              <a:rPr lang="en-US" dirty="0" smtClean="0"/>
              <a:t>Generate doesn’t relate to any process of sentence production in real time</a:t>
            </a:r>
          </a:p>
          <a:p>
            <a:r>
              <a:rPr lang="en-US" dirty="0" smtClean="0"/>
              <a:t>A generative grammar is a specification of the grammatical structure of the sentences it generates</a:t>
            </a:r>
          </a:p>
          <a:p>
            <a:r>
              <a:rPr lang="en-US" dirty="0" smtClean="0"/>
              <a:t>Generative grammar allows for the existence of many different kinds of generative grammar.</a:t>
            </a:r>
          </a:p>
          <a:p>
            <a:endParaRPr lang="en-US" dirty="0"/>
          </a:p>
        </p:txBody>
      </p:sp>
    </p:spTree>
    <p:extLst>
      <p:ext uri="{BB962C8B-B14F-4D97-AF65-F5344CB8AC3E}">
        <p14:creationId xmlns:p14="http://schemas.microsoft.com/office/powerpoint/2010/main" xmlns="" val="85506515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Generative  grammar</a:t>
            </a:r>
            <a:endParaRPr lang="en-US" dirty="0"/>
          </a:p>
        </p:txBody>
      </p:sp>
      <p:sp>
        <p:nvSpPr>
          <p:cNvPr id="3" name="Content Placeholder 2"/>
          <p:cNvSpPr>
            <a:spLocks noGrp="1"/>
          </p:cNvSpPr>
          <p:nvPr>
            <p:ph idx="1"/>
          </p:nvPr>
        </p:nvSpPr>
        <p:spPr/>
        <p:txBody>
          <a:bodyPr>
            <a:normAutofit/>
          </a:bodyPr>
          <a:lstStyle/>
          <a:p>
            <a:r>
              <a:rPr lang="en-US" dirty="0" smtClean="0"/>
              <a:t>Some kinds of generative grammar – more powerful than others</a:t>
            </a:r>
          </a:p>
          <a:p>
            <a:r>
              <a:rPr lang="en-US" dirty="0" smtClean="0"/>
              <a:t>They can generate all the formal languages which other less powerful grammars can generate and others that less powerful grammars can’t</a:t>
            </a:r>
          </a:p>
          <a:p>
            <a:r>
              <a:rPr lang="en-US" dirty="0" smtClean="0"/>
              <a:t>Three types : </a:t>
            </a:r>
            <a:r>
              <a:rPr lang="en-US" u="sng" dirty="0" smtClean="0"/>
              <a:t>Finite state grammar, Phrase structure grammar &amp; transformational grammar (the most powerful) </a:t>
            </a:r>
            <a:endParaRPr lang="en-US" u="sng" dirty="0"/>
          </a:p>
        </p:txBody>
      </p:sp>
    </p:spTree>
    <p:extLst>
      <p:ext uri="{BB962C8B-B14F-4D97-AF65-F5344CB8AC3E}">
        <p14:creationId xmlns:p14="http://schemas.microsoft.com/office/powerpoint/2010/main" xmlns="" val="324460306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Generative grammar</a:t>
            </a:r>
            <a:endParaRPr lang="en-US" dirty="0"/>
          </a:p>
        </p:txBody>
      </p:sp>
      <p:sp>
        <p:nvSpPr>
          <p:cNvPr id="3" name="Content Placeholder 2"/>
          <p:cNvSpPr>
            <a:spLocks noGrp="1"/>
          </p:cNvSpPr>
          <p:nvPr>
            <p:ph idx="1"/>
          </p:nvPr>
        </p:nvSpPr>
        <p:spPr/>
        <p:txBody>
          <a:bodyPr/>
          <a:lstStyle/>
          <a:p>
            <a:r>
              <a:rPr lang="en-US" dirty="0" smtClean="0"/>
              <a:t>Grammar of a particular language is a system of rules &amp; principles that link sounds and meaning</a:t>
            </a:r>
          </a:p>
          <a:p>
            <a:r>
              <a:rPr lang="en-US" dirty="0" smtClean="0"/>
              <a:t>Here he is taking the native speaker’s ability to perform another kind of interpretation , by which phonetic representations are converted into sound and the semantic into meaning.</a:t>
            </a:r>
            <a:endParaRPr lang="en-US" dirty="0"/>
          </a:p>
        </p:txBody>
      </p:sp>
    </p:spTree>
    <p:extLst>
      <p:ext uri="{BB962C8B-B14F-4D97-AF65-F5344CB8AC3E}">
        <p14:creationId xmlns:p14="http://schemas.microsoft.com/office/powerpoint/2010/main" xmlns="" val="328178070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Generative grammar</a:t>
            </a:r>
            <a:endParaRPr lang="en-US" dirty="0"/>
          </a:p>
        </p:txBody>
      </p:sp>
      <p:sp>
        <p:nvSpPr>
          <p:cNvPr id="3" name="Content Placeholder 2"/>
          <p:cNvSpPr>
            <a:spLocks noGrp="1"/>
          </p:cNvSpPr>
          <p:nvPr>
            <p:ph idx="1"/>
          </p:nvPr>
        </p:nvSpPr>
        <p:spPr/>
        <p:txBody>
          <a:bodyPr/>
          <a:lstStyle/>
          <a:p>
            <a:r>
              <a:rPr lang="en-US" dirty="0" smtClean="0"/>
              <a:t>The missing links are supplied by general theory of linguistics – called ‘universal grammar’ by Chomsky</a:t>
            </a:r>
          </a:p>
          <a:p>
            <a:r>
              <a:rPr lang="en-US" dirty="0" smtClean="0"/>
              <a:t>Chomsky believes that language particular grammars are generative devices whose role is to relate semantic representations and phonetic representations</a:t>
            </a:r>
            <a:endParaRPr lang="en-US" dirty="0"/>
          </a:p>
        </p:txBody>
      </p:sp>
    </p:spTree>
    <p:extLst>
      <p:ext uri="{BB962C8B-B14F-4D97-AF65-F5344CB8AC3E}">
        <p14:creationId xmlns:p14="http://schemas.microsoft.com/office/powerpoint/2010/main" xmlns="" val="209691751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Generative grammar</a:t>
            </a:r>
            <a:endParaRPr lang="en-US" dirty="0"/>
          </a:p>
        </p:txBody>
      </p:sp>
      <p:sp>
        <p:nvSpPr>
          <p:cNvPr id="3" name="Content Placeholder 2"/>
          <p:cNvSpPr>
            <a:spLocks noGrp="1"/>
          </p:cNvSpPr>
          <p:nvPr>
            <p:ph idx="1"/>
          </p:nvPr>
        </p:nvSpPr>
        <p:spPr/>
        <p:txBody>
          <a:bodyPr/>
          <a:lstStyle/>
          <a:p>
            <a:r>
              <a:rPr lang="en-US" dirty="0" smtClean="0"/>
              <a:t>They operate with the same kind of semantic and phonetic primes; (cognitive correlate)</a:t>
            </a:r>
          </a:p>
          <a:p>
            <a:r>
              <a:rPr lang="en-US" dirty="0" smtClean="0"/>
              <a:t>This helps in interpreting native speaker’s ability and knowledge of universal grammar.</a:t>
            </a:r>
          </a:p>
          <a:p>
            <a:r>
              <a:rPr lang="en-US" dirty="0" smtClean="0"/>
              <a:t>Chomsky thinks that human beings are endowed with a number of special faculties (mind)</a:t>
            </a:r>
          </a:p>
          <a:p>
            <a:endParaRPr lang="en-US" dirty="0"/>
          </a:p>
        </p:txBody>
      </p:sp>
    </p:spTree>
    <p:extLst>
      <p:ext uri="{BB962C8B-B14F-4D97-AF65-F5344CB8AC3E}">
        <p14:creationId xmlns:p14="http://schemas.microsoft.com/office/powerpoint/2010/main" xmlns="" val="201083036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Generative grammar</a:t>
            </a:r>
            <a:endParaRPr lang="en-US" dirty="0"/>
          </a:p>
        </p:txBody>
      </p:sp>
      <p:sp>
        <p:nvSpPr>
          <p:cNvPr id="3" name="Content Placeholder 2"/>
          <p:cNvSpPr>
            <a:spLocks noGrp="1"/>
          </p:cNvSpPr>
          <p:nvPr>
            <p:ph idx="1"/>
          </p:nvPr>
        </p:nvSpPr>
        <p:spPr/>
        <p:txBody>
          <a:bodyPr/>
          <a:lstStyle/>
          <a:p>
            <a:r>
              <a:rPr lang="en-US" dirty="0" smtClean="0"/>
              <a:t>The faculties play an important role in our acquisition of knowledge and enable us to act as free agents</a:t>
            </a:r>
          </a:p>
          <a:p>
            <a:r>
              <a:rPr lang="en-US" dirty="0" smtClean="0"/>
              <a:t>We are then free from the interference of external stimuli in the environment.</a:t>
            </a:r>
          </a:p>
          <a:p>
            <a:r>
              <a:rPr lang="en-US" dirty="0" smtClean="0"/>
              <a:t>In this aspect he is opposite to Bloomfield and near to Jacobson.</a:t>
            </a:r>
            <a:endParaRPr lang="en-US" dirty="0"/>
          </a:p>
        </p:txBody>
      </p:sp>
    </p:spTree>
    <p:extLst>
      <p:ext uri="{BB962C8B-B14F-4D97-AF65-F5344CB8AC3E}">
        <p14:creationId xmlns:p14="http://schemas.microsoft.com/office/powerpoint/2010/main" xmlns="" val="46962121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Generative grammar</a:t>
            </a:r>
            <a:endParaRPr lang="en-US" dirty="0"/>
          </a:p>
        </p:txBody>
      </p:sp>
      <p:sp>
        <p:nvSpPr>
          <p:cNvPr id="3" name="Content Placeholder 2"/>
          <p:cNvSpPr>
            <a:spLocks noGrp="1"/>
          </p:cNvSpPr>
          <p:nvPr>
            <p:ph idx="1"/>
          </p:nvPr>
        </p:nvSpPr>
        <p:spPr/>
        <p:txBody>
          <a:bodyPr/>
          <a:lstStyle/>
          <a:p>
            <a:r>
              <a:rPr lang="en-US" dirty="0" smtClean="0"/>
              <a:t>Chomsky says that there are certain phonological, syntactic and semantic units that are universal</a:t>
            </a:r>
          </a:p>
          <a:p>
            <a:r>
              <a:rPr lang="en-US" dirty="0" smtClean="0"/>
              <a:t>They are not necessarily present in all languages but they can be defined independent of their </a:t>
            </a:r>
            <a:r>
              <a:rPr lang="en-US" dirty="0" err="1" smtClean="0"/>
              <a:t>occurance</a:t>
            </a:r>
            <a:r>
              <a:rPr lang="en-US" dirty="0" smtClean="0"/>
              <a:t> in  any particular language.</a:t>
            </a:r>
            <a:endParaRPr lang="en-US" dirty="0"/>
          </a:p>
        </p:txBody>
      </p:sp>
    </p:spTree>
    <p:extLst>
      <p:ext uri="{BB962C8B-B14F-4D97-AF65-F5344CB8AC3E}">
        <p14:creationId xmlns:p14="http://schemas.microsoft.com/office/powerpoint/2010/main" xmlns="" val="51148969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Generative grammar</a:t>
            </a:r>
            <a:endParaRPr lang="en-US" dirty="0"/>
          </a:p>
        </p:txBody>
      </p:sp>
      <p:sp>
        <p:nvSpPr>
          <p:cNvPr id="3" name="Content Placeholder 2"/>
          <p:cNvSpPr>
            <a:spLocks noGrp="1"/>
          </p:cNvSpPr>
          <p:nvPr>
            <p:ph idx="1"/>
          </p:nvPr>
        </p:nvSpPr>
        <p:spPr/>
        <p:txBody>
          <a:bodyPr/>
          <a:lstStyle/>
          <a:p>
            <a:r>
              <a:rPr lang="en-US" dirty="0" smtClean="0"/>
              <a:t>They can also be identified when they occur in particular languages</a:t>
            </a:r>
          </a:p>
          <a:p>
            <a:r>
              <a:rPr lang="en-US" dirty="0" smtClean="0"/>
              <a:t>Example: It is held that there is a fixed set of up to twenty features of phonology.</a:t>
            </a:r>
          </a:p>
          <a:p>
            <a:r>
              <a:rPr lang="en-US" dirty="0" smtClean="0"/>
              <a:t>The feature of voicing that distinguishes /p/ from /b/, /t/ from /d/ in pronunciation of the English words pin and bin or ten and den.</a:t>
            </a:r>
            <a:endParaRPr lang="en-US" dirty="0"/>
          </a:p>
        </p:txBody>
      </p:sp>
    </p:spTree>
    <p:extLst>
      <p:ext uri="{BB962C8B-B14F-4D97-AF65-F5344CB8AC3E}">
        <p14:creationId xmlns:p14="http://schemas.microsoft.com/office/powerpoint/2010/main" xmlns="" val="88684619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Generative grammar</a:t>
            </a:r>
            <a:endParaRPr lang="en-US" dirty="0"/>
          </a:p>
        </p:txBody>
      </p:sp>
      <p:sp>
        <p:nvSpPr>
          <p:cNvPr id="3" name="Content Placeholder 2"/>
          <p:cNvSpPr>
            <a:spLocks noGrp="1"/>
          </p:cNvSpPr>
          <p:nvPr>
            <p:ph idx="1"/>
          </p:nvPr>
        </p:nvSpPr>
        <p:spPr/>
        <p:txBody>
          <a:bodyPr/>
          <a:lstStyle/>
          <a:p>
            <a:r>
              <a:rPr lang="en-US" dirty="0" smtClean="0"/>
              <a:t>Another example: the feature of nasality that distinguishes /b/ from /m/ or /d/ from /n/ in bad and mad or pad and pan</a:t>
            </a:r>
          </a:p>
          <a:p>
            <a:r>
              <a:rPr lang="en-US" dirty="0" smtClean="0"/>
              <a:t>Not all of them present in phonemes of all languages but from their various variations (possible combinations) every language will make its own selection  </a:t>
            </a:r>
            <a:endParaRPr lang="en-US" dirty="0"/>
          </a:p>
        </p:txBody>
      </p:sp>
    </p:spTree>
    <p:extLst>
      <p:ext uri="{BB962C8B-B14F-4D97-AF65-F5344CB8AC3E}">
        <p14:creationId xmlns:p14="http://schemas.microsoft.com/office/powerpoint/2010/main" xmlns="" val="145143801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Generative grammar</a:t>
            </a:r>
            <a:endParaRPr lang="en-US" dirty="0"/>
          </a:p>
        </p:txBody>
      </p:sp>
      <p:sp>
        <p:nvSpPr>
          <p:cNvPr id="3" name="Content Placeholder 2"/>
          <p:cNvSpPr>
            <a:spLocks noGrp="1"/>
          </p:cNvSpPr>
          <p:nvPr>
            <p:ph idx="1"/>
          </p:nvPr>
        </p:nvSpPr>
        <p:spPr/>
        <p:txBody>
          <a:bodyPr/>
          <a:lstStyle/>
          <a:p>
            <a:r>
              <a:rPr lang="en-US" dirty="0" smtClean="0"/>
              <a:t>Similarly at syntactic level, syntactic categories such as ‘noun’, ‘verb’, or ‘past tense’ or such components of meaning of words as ‘male’ or physical object belong to fixed set of elements.</a:t>
            </a:r>
          </a:p>
          <a:p>
            <a:r>
              <a:rPr lang="en-US" dirty="0" smtClean="0"/>
              <a:t>In terms of this it is possible to describe the syntactic or semantic structure of all languages  </a:t>
            </a:r>
            <a:endParaRPr lang="en-US" dirty="0"/>
          </a:p>
        </p:txBody>
      </p:sp>
    </p:spTree>
    <p:extLst>
      <p:ext uri="{BB962C8B-B14F-4D97-AF65-F5344CB8AC3E}">
        <p14:creationId xmlns:p14="http://schemas.microsoft.com/office/powerpoint/2010/main" xmlns="" val="192864036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Generative grammar</a:t>
            </a:r>
            <a:endParaRPr lang="en-US" dirty="0"/>
          </a:p>
        </p:txBody>
      </p:sp>
      <p:sp>
        <p:nvSpPr>
          <p:cNvPr id="3" name="Content Placeholder 2"/>
          <p:cNvSpPr>
            <a:spLocks noGrp="1"/>
          </p:cNvSpPr>
          <p:nvPr>
            <p:ph idx="1"/>
          </p:nvPr>
        </p:nvSpPr>
        <p:spPr/>
        <p:txBody>
          <a:bodyPr>
            <a:normAutofit/>
          </a:bodyPr>
          <a:lstStyle/>
          <a:p>
            <a:r>
              <a:rPr lang="en-US" dirty="0" smtClean="0"/>
              <a:t>These phonological, syntactic and semantic elements are called ‘Substantive universals’</a:t>
            </a:r>
          </a:p>
          <a:p>
            <a:r>
              <a:rPr lang="en-US" dirty="0" smtClean="0"/>
              <a:t>Chomsky believes formal universals determine the form of the rules and the manner of their operation in the grammars of particular languages</a:t>
            </a:r>
          </a:p>
          <a:p>
            <a:r>
              <a:rPr lang="en-US" dirty="0" smtClean="0"/>
              <a:t>Transformations which relate various sentences and constructions are structure dependent </a:t>
            </a:r>
            <a:endParaRPr lang="en-US" dirty="0"/>
          </a:p>
        </p:txBody>
      </p:sp>
    </p:spTree>
    <p:extLst>
      <p:ext uri="{BB962C8B-B14F-4D97-AF65-F5344CB8AC3E}">
        <p14:creationId xmlns:p14="http://schemas.microsoft.com/office/powerpoint/2010/main" xmlns="" val="353016336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Generative grammar</a:t>
            </a:r>
            <a:endParaRPr lang="en-US" dirty="0"/>
          </a:p>
        </p:txBody>
      </p:sp>
      <p:sp>
        <p:nvSpPr>
          <p:cNvPr id="3" name="Content Placeholder 2"/>
          <p:cNvSpPr>
            <a:spLocks noGrp="1"/>
          </p:cNvSpPr>
          <p:nvPr>
            <p:ph idx="1"/>
          </p:nvPr>
        </p:nvSpPr>
        <p:spPr/>
        <p:txBody>
          <a:bodyPr/>
          <a:lstStyle/>
          <a:p>
            <a:r>
              <a:rPr lang="en-US" dirty="0" smtClean="0"/>
              <a:t>They are structure dependent because they apply to strings of words through organization of these words into phrases.</a:t>
            </a:r>
          </a:p>
          <a:p>
            <a:r>
              <a:rPr lang="en-US" dirty="0" smtClean="0"/>
              <a:t>Language should not make structure independent operations in order to relate one sentence type to another</a:t>
            </a:r>
          </a:p>
          <a:p>
            <a:pPr marL="0" indent="0">
              <a:buNone/>
            </a:pPr>
            <a:r>
              <a:rPr lang="en-US" dirty="0" smtClean="0"/>
              <a:t>     Ahmad was here yesterday? (declarative)</a:t>
            </a:r>
          </a:p>
          <a:p>
            <a:pPr marL="0" indent="0">
              <a:buNone/>
            </a:pPr>
            <a:r>
              <a:rPr lang="en-US" dirty="0"/>
              <a:t> </a:t>
            </a:r>
            <a:r>
              <a:rPr lang="en-US" dirty="0" smtClean="0"/>
              <a:t>    Was Ahmad here yesterday? (interrogative)</a:t>
            </a:r>
          </a:p>
          <a:p>
            <a:pPr marL="0" indent="0">
              <a:buNone/>
            </a:pPr>
            <a:endParaRPr lang="en-US" dirty="0"/>
          </a:p>
        </p:txBody>
      </p:sp>
    </p:spTree>
    <p:extLst>
      <p:ext uri="{BB962C8B-B14F-4D97-AF65-F5344CB8AC3E}">
        <p14:creationId xmlns:p14="http://schemas.microsoft.com/office/powerpoint/2010/main" xmlns="" val="151713642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Generative grammar</a:t>
            </a:r>
            <a:endParaRPr lang="en-US" dirty="0"/>
          </a:p>
        </p:txBody>
      </p:sp>
      <p:sp>
        <p:nvSpPr>
          <p:cNvPr id="3" name="Content Placeholder 2"/>
          <p:cNvSpPr>
            <a:spLocks noGrp="1"/>
          </p:cNvSpPr>
          <p:nvPr>
            <p:ph idx="1"/>
          </p:nvPr>
        </p:nvSpPr>
        <p:spPr/>
        <p:txBody>
          <a:bodyPr/>
          <a:lstStyle/>
          <a:p>
            <a:r>
              <a:rPr lang="en-US" dirty="0" smtClean="0"/>
              <a:t> </a:t>
            </a:r>
            <a:r>
              <a:rPr lang="en-US" dirty="0" err="1" smtClean="0"/>
              <a:t>Bloomfieldians</a:t>
            </a:r>
            <a:r>
              <a:rPr lang="en-US" dirty="0" smtClean="0"/>
              <a:t> nearer to transformation</a:t>
            </a:r>
          </a:p>
          <a:p>
            <a:pPr marL="0" indent="0">
              <a:buNone/>
            </a:pPr>
            <a:r>
              <a:rPr lang="en-US" dirty="0" smtClean="0"/>
              <a:t>     grammar.</a:t>
            </a:r>
          </a:p>
          <a:p>
            <a:r>
              <a:rPr lang="en-US" dirty="0" smtClean="0"/>
              <a:t>They say, “Every language is a law unto itself”</a:t>
            </a:r>
          </a:p>
          <a:p>
            <a:r>
              <a:rPr lang="en-US" dirty="0" smtClean="0"/>
              <a:t>Chomsky says that the grammatical similarities between widely separated and historically unrelated languages are as important as their differences. </a:t>
            </a:r>
            <a:endParaRPr lang="en-US" dirty="0"/>
          </a:p>
        </p:txBody>
      </p:sp>
    </p:spTree>
    <p:extLst>
      <p:ext uri="{BB962C8B-B14F-4D97-AF65-F5344CB8AC3E}">
        <p14:creationId xmlns:p14="http://schemas.microsoft.com/office/powerpoint/2010/main" xmlns="" val="93041945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Generative grammar</a:t>
            </a:r>
            <a:endParaRPr lang="en-US" dirty="0"/>
          </a:p>
        </p:txBody>
      </p:sp>
      <p:sp>
        <p:nvSpPr>
          <p:cNvPr id="3" name="Content Placeholder 2"/>
          <p:cNvSpPr>
            <a:spLocks noGrp="1"/>
          </p:cNvSpPr>
          <p:nvPr>
            <p:ph idx="1"/>
          </p:nvPr>
        </p:nvSpPr>
        <p:spPr/>
        <p:txBody>
          <a:bodyPr>
            <a:normAutofit/>
          </a:bodyPr>
          <a:lstStyle/>
          <a:p>
            <a:r>
              <a:rPr lang="en-US" dirty="0" smtClean="0"/>
              <a:t>Recent syntactical analysis of a number of languages shows that similarities are deeper and differences are superficial</a:t>
            </a:r>
          </a:p>
          <a:p>
            <a:r>
              <a:rPr lang="en-US" dirty="0" smtClean="0"/>
              <a:t>All languages are similar in their deep structure than they are in their surface structure.</a:t>
            </a:r>
          </a:p>
          <a:p>
            <a:r>
              <a:rPr lang="en-US" dirty="0" smtClean="0"/>
              <a:t>Specific conditions govern the operation of grammatical rules in all languages. </a:t>
            </a:r>
            <a:endParaRPr lang="en-US" dirty="0"/>
          </a:p>
        </p:txBody>
      </p:sp>
    </p:spTree>
    <p:extLst>
      <p:ext uri="{BB962C8B-B14F-4D97-AF65-F5344CB8AC3E}">
        <p14:creationId xmlns:p14="http://schemas.microsoft.com/office/powerpoint/2010/main" xmlns="" val="290516304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Generative grammar</a:t>
            </a:r>
            <a:endParaRPr lang="en-US" dirty="0"/>
          </a:p>
        </p:txBody>
      </p:sp>
      <p:sp>
        <p:nvSpPr>
          <p:cNvPr id="3" name="Content Placeholder 2"/>
          <p:cNvSpPr>
            <a:spLocks noGrp="1"/>
          </p:cNvSpPr>
          <p:nvPr>
            <p:ph idx="1"/>
          </p:nvPr>
        </p:nvSpPr>
        <p:spPr/>
        <p:txBody>
          <a:bodyPr/>
          <a:lstStyle/>
          <a:p>
            <a:r>
              <a:rPr lang="en-US" dirty="0" smtClean="0"/>
              <a:t>By means of these conditions rules can be determined and formalized</a:t>
            </a:r>
          </a:p>
          <a:p>
            <a:pPr marL="0" indent="0">
              <a:buNone/>
            </a:pPr>
            <a:r>
              <a:rPr lang="en-US" b="1" dirty="0" smtClean="0"/>
              <a:t>   Results</a:t>
            </a:r>
          </a:p>
          <a:p>
            <a:r>
              <a:rPr lang="en-US" dirty="0" smtClean="0"/>
              <a:t>All human languages are similar in structure.</a:t>
            </a:r>
          </a:p>
          <a:p>
            <a:r>
              <a:rPr lang="en-US" dirty="0" smtClean="0"/>
              <a:t>All human languages make reference to the properties and objects of the physical world which is perceived in the same way physiologically and psychologically.  </a:t>
            </a:r>
          </a:p>
          <a:p>
            <a:endParaRPr lang="en-US" b="1" dirty="0"/>
          </a:p>
        </p:txBody>
      </p:sp>
    </p:spTree>
    <p:extLst>
      <p:ext uri="{BB962C8B-B14F-4D97-AF65-F5344CB8AC3E}">
        <p14:creationId xmlns:p14="http://schemas.microsoft.com/office/powerpoint/2010/main" xmlns="" val="59487291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Generative grammar                                          </a:t>
            </a:r>
            <a:endParaRPr lang="en-US" dirty="0"/>
          </a:p>
        </p:txBody>
      </p:sp>
      <p:sp>
        <p:nvSpPr>
          <p:cNvPr id="3" name="Content Placeholder 2"/>
          <p:cNvSpPr>
            <a:spLocks noGrp="1"/>
          </p:cNvSpPr>
          <p:nvPr>
            <p:ph idx="1"/>
          </p:nvPr>
        </p:nvSpPr>
        <p:spPr/>
        <p:txBody>
          <a:bodyPr>
            <a:noAutofit/>
          </a:bodyPr>
          <a:lstStyle/>
          <a:p>
            <a:r>
              <a:rPr lang="en-US" dirty="0" smtClean="0"/>
              <a:t>All languages operate in culture.</a:t>
            </a:r>
          </a:p>
          <a:p>
            <a:r>
              <a:rPr lang="en-US" dirty="0" smtClean="0"/>
              <a:t>Language fulfills a similar range of functions.</a:t>
            </a:r>
          </a:p>
          <a:p>
            <a:r>
              <a:rPr lang="en-US" dirty="0" smtClean="0"/>
              <a:t>It refers to </a:t>
            </a:r>
            <a:r>
              <a:rPr lang="en-US" dirty="0" err="1" smtClean="0"/>
              <a:t>Chomskyan</a:t>
            </a:r>
            <a:r>
              <a:rPr lang="en-US" dirty="0" smtClean="0"/>
              <a:t> view, ‘ human beings are genetically endowed with a highly specific language faculty.</a:t>
            </a:r>
          </a:p>
          <a:p>
            <a:r>
              <a:rPr lang="en-US" dirty="0" smtClean="0"/>
              <a:t>This faculty determines universal features as structural dependency.</a:t>
            </a:r>
          </a:p>
          <a:p>
            <a:pPr marL="0" indent="0">
              <a:buNone/>
            </a:pPr>
            <a:r>
              <a:rPr lang="en-US" dirty="0" smtClean="0"/>
              <a:t>																																																																																				</a:t>
            </a:r>
            <a:endParaRPr lang="en-US" dirty="0"/>
          </a:p>
        </p:txBody>
      </p:sp>
    </p:spTree>
    <p:extLst>
      <p:ext uri="{BB962C8B-B14F-4D97-AF65-F5344CB8AC3E}">
        <p14:creationId xmlns:p14="http://schemas.microsoft.com/office/powerpoint/2010/main" xmlns="" val="376414807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Generative grammar</a:t>
            </a:r>
            <a:endParaRPr lang="en-US" dirty="0"/>
          </a:p>
        </p:txBody>
      </p:sp>
      <p:sp>
        <p:nvSpPr>
          <p:cNvPr id="3" name="Content Placeholder 2"/>
          <p:cNvSpPr>
            <a:spLocks noGrp="1"/>
          </p:cNvSpPr>
          <p:nvPr>
            <p:ph idx="1"/>
          </p:nvPr>
        </p:nvSpPr>
        <p:spPr/>
        <p:txBody>
          <a:bodyPr/>
          <a:lstStyle/>
          <a:p>
            <a:r>
              <a:rPr lang="en-US" dirty="0" smtClean="0"/>
              <a:t>All children regardless of race and parentage are born with the same ability for learning languages</a:t>
            </a:r>
          </a:p>
          <a:p>
            <a:r>
              <a:rPr lang="en-US" dirty="0" smtClean="0"/>
              <a:t>In normal circumstances children will grow up as native speakers of the language, which they hear around them. Chomsky states, “ A child learns those utterances which he has never heard” </a:t>
            </a:r>
            <a:endParaRPr lang="en-US" dirty="0"/>
          </a:p>
        </p:txBody>
      </p:sp>
    </p:spTree>
    <p:extLst>
      <p:ext uri="{BB962C8B-B14F-4D97-AF65-F5344CB8AC3E}">
        <p14:creationId xmlns:p14="http://schemas.microsoft.com/office/powerpoint/2010/main" xmlns="" val="231552404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Generative grammar</a:t>
            </a:r>
            <a:endParaRPr lang="en-US" dirty="0"/>
          </a:p>
        </p:txBody>
      </p:sp>
      <p:sp>
        <p:nvSpPr>
          <p:cNvPr id="3" name="Content Placeholder 2"/>
          <p:cNvSpPr>
            <a:spLocks noGrp="1"/>
          </p:cNvSpPr>
          <p:nvPr>
            <p:ph idx="1"/>
          </p:nvPr>
        </p:nvSpPr>
        <p:spPr/>
        <p:txBody>
          <a:bodyPr/>
          <a:lstStyle/>
          <a:p>
            <a:r>
              <a:rPr lang="en-US" dirty="0" smtClean="0"/>
              <a:t>The child is born with a knowledge of the highly restrictive principles of universal grammar.</a:t>
            </a:r>
          </a:p>
          <a:p>
            <a:endParaRPr lang="en-US" dirty="0"/>
          </a:p>
        </p:txBody>
      </p:sp>
    </p:spTree>
    <p:extLst>
      <p:ext uri="{BB962C8B-B14F-4D97-AF65-F5344CB8AC3E}">
        <p14:creationId xmlns:p14="http://schemas.microsoft.com/office/powerpoint/2010/main" xmlns="" val="193334885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lstStyle/>
          <a:p>
            <a:r>
              <a:rPr lang="en-US" dirty="0" smtClean="0"/>
              <a:t>Generative grammar is set of rules which, operating upon a finite vocabulary of units , generates a set of (finite or infinite) strings, which is well formed in the language that is characterized by the grammar.</a:t>
            </a:r>
          </a:p>
          <a:p>
            <a:r>
              <a:rPr lang="en-US" dirty="0" smtClean="0"/>
              <a:t>The word ‘generate’ does not relate to any process of sentence production</a:t>
            </a:r>
          </a:p>
          <a:p>
            <a:pPr marL="0" indent="0">
              <a:buNone/>
            </a:pPr>
            <a:endParaRPr lang="en-US" dirty="0"/>
          </a:p>
        </p:txBody>
      </p:sp>
    </p:spTree>
    <p:extLst>
      <p:ext uri="{BB962C8B-B14F-4D97-AF65-F5344CB8AC3E}">
        <p14:creationId xmlns:p14="http://schemas.microsoft.com/office/powerpoint/2010/main" xmlns="" val="274431749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lstStyle/>
          <a:p>
            <a:r>
              <a:rPr lang="en-US" dirty="0" smtClean="0"/>
              <a:t>A generative grammar is the specification of the grammatical structure of the sentences that it generates.</a:t>
            </a:r>
            <a:r>
              <a:rPr lang="en-US" dirty="0"/>
              <a:t> </a:t>
            </a:r>
            <a:endParaRPr lang="en-US" dirty="0" smtClean="0"/>
          </a:p>
          <a:p>
            <a:r>
              <a:rPr lang="en-US" dirty="0" smtClean="0"/>
              <a:t>Grammar </a:t>
            </a:r>
            <a:r>
              <a:rPr lang="en-US" dirty="0"/>
              <a:t>of a particular language is a system of rules &amp; principles that link sounds and </a:t>
            </a:r>
            <a:r>
              <a:rPr lang="en-US" dirty="0" smtClean="0"/>
              <a:t>meaning</a:t>
            </a:r>
          </a:p>
          <a:p>
            <a:r>
              <a:rPr lang="en-US" dirty="0"/>
              <a:t>human beings are endowed with a number of special faculties (mind)</a:t>
            </a:r>
          </a:p>
          <a:p>
            <a:endParaRPr lang="en-US" dirty="0" smtClean="0"/>
          </a:p>
          <a:p>
            <a:endParaRPr lang="en-US" dirty="0"/>
          </a:p>
        </p:txBody>
      </p:sp>
    </p:spTree>
    <p:extLst>
      <p:ext uri="{BB962C8B-B14F-4D97-AF65-F5344CB8AC3E}">
        <p14:creationId xmlns:p14="http://schemas.microsoft.com/office/powerpoint/2010/main" xmlns="" val="350177889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lstStyle/>
          <a:p>
            <a:r>
              <a:rPr lang="en-US" dirty="0"/>
              <a:t>Chomsky says that there are certain phonological, syntactic and semantic units that are </a:t>
            </a:r>
            <a:r>
              <a:rPr lang="en-US" dirty="0" smtClean="0"/>
              <a:t>universal.</a:t>
            </a:r>
          </a:p>
          <a:p>
            <a:r>
              <a:rPr lang="en-US" dirty="0" smtClean="0"/>
              <a:t>Human beings are independent of any external stimuli</a:t>
            </a:r>
            <a:r>
              <a:rPr lang="en-US" dirty="0"/>
              <a:t> </a:t>
            </a:r>
            <a:endParaRPr lang="en-US" dirty="0" smtClean="0"/>
          </a:p>
          <a:p>
            <a:r>
              <a:rPr lang="en-US" dirty="0" smtClean="0"/>
              <a:t>All </a:t>
            </a:r>
            <a:r>
              <a:rPr lang="en-US" dirty="0"/>
              <a:t>human languages are similar in structure.</a:t>
            </a:r>
          </a:p>
          <a:p>
            <a:r>
              <a:rPr lang="en-US" dirty="0"/>
              <a:t>All human languages make reference to the properties and objects of the physical world</a:t>
            </a:r>
            <a:endParaRPr lang="en-US" dirty="0" smtClean="0"/>
          </a:p>
          <a:p>
            <a:endParaRPr lang="en-US" dirty="0" smtClean="0"/>
          </a:p>
          <a:p>
            <a:endParaRPr lang="en-US" dirty="0"/>
          </a:p>
          <a:p>
            <a:endParaRPr lang="en-US" dirty="0"/>
          </a:p>
        </p:txBody>
      </p:sp>
    </p:spTree>
    <p:extLst>
      <p:ext uri="{BB962C8B-B14F-4D97-AF65-F5344CB8AC3E}">
        <p14:creationId xmlns:p14="http://schemas.microsoft.com/office/powerpoint/2010/main" xmlns="" val="377294195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lstStyle/>
          <a:p>
            <a:r>
              <a:rPr lang="en-US" dirty="0"/>
              <a:t>grammatical similarities between widely separated and historically unrelated languages are as important as their differences.</a:t>
            </a:r>
          </a:p>
        </p:txBody>
      </p:sp>
    </p:spTree>
    <p:extLst>
      <p:ext uri="{BB962C8B-B14F-4D97-AF65-F5344CB8AC3E}">
        <p14:creationId xmlns:p14="http://schemas.microsoft.com/office/powerpoint/2010/main" xmlns="" val="91971148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tro">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Metro</Template>
  <TotalTime>290</TotalTime>
  <Words>1114</Words>
  <Application>Microsoft Office PowerPoint</Application>
  <PresentationFormat>On-screen Show (4:3)</PresentationFormat>
  <Paragraphs>98</Paragraphs>
  <Slides>25</Slides>
  <Notes>0</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Metro</vt:lpstr>
      <vt:lpstr>Generative Grammar(Part ii)</vt:lpstr>
      <vt:lpstr>Review of lecture 13</vt:lpstr>
      <vt:lpstr>Review of Lecture 13</vt:lpstr>
      <vt:lpstr>Generative Grammar</vt:lpstr>
      <vt:lpstr>Generative  grammar</vt:lpstr>
      <vt:lpstr>Generative grammar</vt:lpstr>
      <vt:lpstr>Generative grammar</vt:lpstr>
      <vt:lpstr>Generative grammar</vt:lpstr>
      <vt:lpstr>Generative grammar</vt:lpstr>
      <vt:lpstr>Generative grammar</vt:lpstr>
      <vt:lpstr>Generative grammar</vt:lpstr>
      <vt:lpstr>Generative grammar</vt:lpstr>
      <vt:lpstr>Generative grammar</vt:lpstr>
      <vt:lpstr>Generative grammar</vt:lpstr>
      <vt:lpstr>Generative grammar</vt:lpstr>
      <vt:lpstr>Generative grammar</vt:lpstr>
      <vt:lpstr>Generative grammar</vt:lpstr>
      <vt:lpstr>Generative grammar</vt:lpstr>
      <vt:lpstr>Generative grammar                                          </vt:lpstr>
      <vt:lpstr>Generative grammar</vt:lpstr>
      <vt:lpstr>Generative grammar</vt:lpstr>
      <vt:lpstr>Summary</vt:lpstr>
      <vt:lpstr>Summary</vt:lpstr>
      <vt:lpstr>Summary</vt:lpstr>
      <vt:lpstr>Summary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Generative Grammar (Part ii)</dc:title>
  <dc:creator>Naveed Ahsan</dc:creator>
  <cp:lastModifiedBy>Administrator</cp:lastModifiedBy>
  <cp:revision>29</cp:revision>
  <dcterms:created xsi:type="dcterms:W3CDTF">2013-12-13T19:52:03Z</dcterms:created>
  <dcterms:modified xsi:type="dcterms:W3CDTF">2013-12-14T15:46:15Z</dcterms:modified>
</cp:coreProperties>
</file>