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5" r:id="rId19"/>
    <p:sldId id="276" r:id="rId20"/>
    <p:sldId id="277" r:id="rId21"/>
    <p:sldId id="273" r:id="rId22"/>
    <p:sldId id="278" r:id="rId23"/>
    <p:sldId id="279" r:id="rId24"/>
    <p:sldId id="280"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422"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8AFF4E72-5155-4048-893D-4784AD68F4EC}" type="datetimeFigureOut">
              <a:rPr lang="en-US" smtClean="0"/>
              <a:pPr/>
              <a:t>12/13/2013</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E9A9BFC-D9AF-4767-9B80-F0C2498A9C7B}"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AFF4E72-5155-4048-893D-4784AD68F4EC}" type="datetimeFigureOut">
              <a:rPr lang="en-US" smtClean="0"/>
              <a:pPr/>
              <a:t>12/13/2013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5E9A9BFC-D9AF-4767-9B80-F0C2498A9C7B}"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8AFF4E72-5155-4048-893D-4784AD68F4EC}" type="datetimeFigureOut">
              <a:rPr lang="en-US" smtClean="0"/>
              <a:pPr/>
              <a:t>12/13/2013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E9A9BFC-D9AF-4767-9B80-F0C2498A9C7B}"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8AFF4E72-5155-4048-893D-4784AD68F4EC}" type="datetimeFigureOut">
              <a:rPr lang="en-US" smtClean="0"/>
              <a:pPr/>
              <a:t>12/13/2013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A9BFC-D9AF-4767-9B80-F0C2498A9C7B}"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AFF4E72-5155-4048-893D-4784AD68F4EC}" type="datetimeFigureOut">
              <a:rPr lang="en-US" smtClean="0"/>
              <a:pPr/>
              <a:t>12/13/2013</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5E9A9BFC-D9AF-4767-9B80-F0C2498A9C7B}"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AFF4E72-5155-4048-893D-4784AD68F4EC}" type="datetimeFigureOut">
              <a:rPr lang="en-US" smtClean="0"/>
              <a:pPr/>
              <a:t>12/13/2013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5E9A9BFC-D9AF-4767-9B80-F0C2498A9C7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8AFF4E72-5155-4048-893D-4784AD68F4EC}" type="datetimeFigureOut">
              <a:rPr lang="en-US" smtClean="0"/>
              <a:pPr/>
              <a:t>12/13/2013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5E9A9BFC-D9AF-4767-9B80-F0C2498A9C7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5E9A9BFC-D9AF-4767-9B80-F0C2498A9C7B}"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8AFF4E72-5155-4048-893D-4784AD68F4EC}" type="datetimeFigureOut">
              <a:rPr lang="en-US" smtClean="0"/>
              <a:pPr/>
              <a:t>12/13/2013</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5E9A9BFC-D9AF-4767-9B80-F0C2498A9C7B}"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8AFF4E72-5155-4048-893D-4784AD68F4EC}" type="datetimeFigureOut">
              <a:rPr lang="en-US" smtClean="0"/>
              <a:pPr/>
              <a:t>12/13/2013</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AFF4E72-5155-4048-893D-4784AD68F4EC}" type="datetimeFigureOut">
              <a:rPr lang="en-US" smtClean="0"/>
              <a:pPr/>
              <a:t>12/13/2013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A9BFC-D9AF-4767-9B80-F0C2498A9C7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5E9A9BFC-D9AF-4767-9B80-F0C2498A9C7B}"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AFF4E72-5155-4048-893D-4784AD68F4EC}" type="datetimeFigureOut">
              <a:rPr lang="en-US" smtClean="0"/>
              <a:pPr/>
              <a:t>12/13/2013</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8AFF4E72-5155-4048-893D-4784AD68F4EC}" type="datetimeFigureOut">
              <a:rPr lang="en-US" smtClean="0"/>
              <a:pPr/>
              <a:t>12/13/2013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5E9A9BFC-D9AF-4767-9B80-F0C2498A9C7B}"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sz="2800" dirty="0" smtClean="0"/>
              <a:t>Lecture # 13 </a:t>
            </a:r>
            <a:endParaRPr lang="en-US" sz="2800" dirty="0"/>
          </a:p>
        </p:txBody>
      </p:sp>
      <p:sp>
        <p:nvSpPr>
          <p:cNvPr id="2" name="Title 1"/>
          <p:cNvSpPr>
            <a:spLocks noGrp="1"/>
          </p:cNvSpPr>
          <p:nvPr>
            <p:ph type="ctrTitle"/>
          </p:nvPr>
        </p:nvSpPr>
        <p:spPr/>
        <p:txBody>
          <a:bodyPr>
            <a:normAutofit/>
          </a:bodyPr>
          <a:lstStyle/>
          <a:p>
            <a:r>
              <a:rPr lang="en-US" sz="4800" dirty="0" err="1" smtClean="0"/>
              <a:t>Generativism</a:t>
            </a:r>
            <a:endParaRPr lang="en-US" sz="4800" dirty="0"/>
          </a:p>
        </p:txBody>
      </p:sp>
    </p:spTree>
    <p:extLst>
      <p:ext uri="{BB962C8B-B14F-4D97-AF65-F5344CB8AC3E}">
        <p14:creationId xmlns:p14="http://schemas.microsoft.com/office/powerpoint/2010/main" xmlns="" val="6446260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Lecture 12</a:t>
            </a:r>
            <a:endParaRPr lang="en-US" dirty="0"/>
          </a:p>
        </p:txBody>
      </p:sp>
      <p:sp>
        <p:nvSpPr>
          <p:cNvPr id="3" name="Content Placeholder 2"/>
          <p:cNvSpPr>
            <a:spLocks noGrp="1"/>
          </p:cNvSpPr>
          <p:nvPr>
            <p:ph sz="quarter" idx="1"/>
          </p:nvPr>
        </p:nvSpPr>
        <p:spPr/>
        <p:txBody>
          <a:bodyPr/>
          <a:lstStyle/>
          <a:p>
            <a:r>
              <a:rPr lang="en-US" dirty="0" smtClean="0"/>
              <a:t>Structure and form</a:t>
            </a:r>
          </a:p>
          <a:p>
            <a:r>
              <a:rPr lang="en-US" dirty="0" smtClean="0"/>
              <a:t>Structure – raw material, has no specific meaning</a:t>
            </a:r>
          </a:p>
          <a:p>
            <a:r>
              <a:rPr lang="en-US" dirty="0" smtClean="0"/>
              <a:t>Form – Organized, has a meaning, finished product</a:t>
            </a:r>
          </a:p>
          <a:p>
            <a:r>
              <a:rPr lang="en-US" dirty="0" smtClean="0"/>
              <a:t>Synchronic &amp; Diachronic approaches</a:t>
            </a:r>
            <a:endParaRPr lang="en-US" dirty="0"/>
          </a:p>
        </p:txBody>
      </p:sp>
    </p:spTree>
    <p:extLst>
      <p:ext uri="{BB962C8B-B14F-4D97-AF65-F5344CB8AC3E}">
        <p14:creationId xmlns:p14="http://schemas.microsoft.com/office/powerpoint/2010/main" xmlns="" val="29469326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Generativism</a:t>
            </a:r>
            <a:endParaRPr lang="en-US" dirty="0"/>
          </a:p>
        </p:txBody>
      </p:sp>
      <p:sp>
        <p:nvSpPr>
          <p:cNvPr id="3" name="Content Placeholder 2"/>
          <p:cNvSpPr>
            <a:spLocks noGrp="1"/>
          </p:cNvSpPr>
          <p:nvPr>
            <p:ph sz="quarter" idx="1"/>
          </p:nvPr>
        </p:nvSpPr>
        <p:spPr/>
        <p:txBody>
          <a:bodyPr/>
          <a:lstStyle/>
          <a:p>
            <a:r>
              <a:rPr lang="en-US" dirty="0" smtClean="0"/>
              <a:t>Developed by Noam Chomsky &amp; followers in 1950s.</a:t>
            </a:r>
          </a:p>
          <a:p>
            <a:r>
              <a:rPr lang="en-US" dirty="0" smtClean="0"/>
              <a:t>Came as a reaction to </a:t>
            </a:r>
            <a:r>
              <a:rPr lang="en-US" dirty="0" err="1" smtClean="0"/>
              <a:t>behaviourism</a:t>
            </a:r>
            <a:endParaRPr lang="en-US" dirty="0" smtClean="0"/>
          </a:p>
          <a:p>
            <a:r>
              <a:rPr lang="en-US" dirty="0" smtClean="0"/>
              <a:t>Chomsky asserted that language is free from stimulus control</a:t>
            </a:r>
          </a:p>
          <a:p>
            <a:r>
              <a:rPr lang="en-US" dirty="0" smtClean="0"/>
              <a:t>Creativity is a human attribute which distinguishes men from machines</a:t>
            </a:r>
            <a:endParaRPr lang="en-US" dirty="0"/>
          </a:p>
        </p:txBody>
      </p:sp>
    </p:spTree>
    <p:extLst>
      <p:ext uri="{BB962C8B-B14F-4D97-AF65-F5344CB8AC3E}">
        <p14:creationId xmlns:p14="http://schemas.microsoft.com/office/powerpoint/2010/main" xmlns="" val="26690635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Generativism</a:t>
            </a:r>
            <a:endParaRPr lang="en-US" dirty="0"/>
          </a:p>
        </p:txBody>
      </p:sp>
      <p:sp>
        <p:nvSpPr>
          <p:cNvPr id="3" name="Content Placeholder 2"/>
          <p:cNvSpPr>
            <a:spLocks noGrp="1"/>
          </p:cNvSpPr>
          <p:nvPr>
            <p:ph sz="quarter" idx="1"/>
          </p:nvPr>
        </p:nvSpPr>
        <p:spPr/>
        <p:txBody>
          <a:bodyPr/>
          <a:lstStyle/>
          <a:p>
            <a:r>
              <a:rPr lang="en-US" dirty="0" smtClean="0"/>
              <a:t>Humans are capable of producing varieties of utterances.</a:t>
            </a:r>
          </a:p>
          <a:p>
            <a:r>
              <a:rPr lang="en-US" dirty="0" smtClean="0"/>
              <a:t>But it is a ‘rule-governed creativity’</a:t>
            </a:r>
          </a:p>
          <a:p>
            <a:r>
              <a:rPr lang="en-US" dirty="0" smtClean="0"/>
              <a:t>Our utterances have a certain grammatical structure.</a:t>
            </a:r>
          </a:p>
          <a:p>
            <a:r>
              <a:rPr lang="en-US" dirty="0" smtClean="0"/>
              <a:t>They conform to identifiable rules of well-</a:t>
            </a:r>
            <a:r>
              <a:rPr lang="en-US" dirty="0" err="1" smtClean="0"/>
              <a:t>formedness</a:t>
            </a:r>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38748758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Generativism</a:t>
            </a:r>
            <a:endParaRPr lang="en-US" dirty="0"/>
          </a:p>
        </p:txBody>
      </p:sp>
      <p:sp>
        <p:nvSpPr>
          <p:cNvPr id="3" name="Content Placeholder 2"/>
          <p:cNvSpPr>
            <a:spLocks noGrp="1"/>
          </p:cNvSpPr>
          <p:nvPr>
            <p:ph sz="quarter" idx="1"/>
          </p:nvPr>
        </p:nvSpPr>
        <p:spPr/>
        <p:txBody>
          <a:bodyPr/>
          <a:lstStyle/>
          <a:p>
            <a:r>
              <a:rPr lang="en-US" dirty="0" smtClean="0"/>
              <a:t>Productivity cannot be identified with creativity but the have an intrinsic connection between them.</a:t>
            </a:r>
          </a:p>
          <a:p>
            <a:r>
              <a:rPr lang="en-US" dirty="0" smtClean="0"/>
              <a:t>Central component of </a:t>
            </a:r>
            <a:r>
              <a:rPr lang="en-US" dirty="0" err="1" smtClean="0"/>
              <a:t>Chomskyan</a:t>
            </a:r>
            <a:r>
              <a:rPr lang="en-US" dirty="0" smtClean="0"/>
              <a:t> </a:t>
            </a:r>
            <a:r>
              <a:rPr lang="en-US" dirty="0" err="1" smtClean="0"/>
              <a:t>generativism</a:t>
            </a:r>
            <a:r>
              <a:rPr lang="en-US" dirty="0" smtClean="0"/>
              <a:t> – rules that determine productivity of human language have formal properties of the structure of  human mind (</a:t>
            </a:r>
            <a:r>
              <a:rPr lang="en-US" dirty="0" err="1" smtClean="0"/>
              <a:t>Mentalism</a:t>
            </a:r>
            <a:r>
              <a:rPr lang="en-US" dirty="0" smtClean="0"/>
              <a:t>)</a:t>
            </a:r>
            <a:endParaRPr lang="en-US" dirty="0"/>
          </a:p>
        </p:txBody>
      </p:sp>
    </p:spTree>
    <p:extLst>
      <p:ext uri="{BB962C8B-B14F-4D97-AF65-F5344CB8AC3E}">
        <p14:creationId xmlns:p14="http://schemas.microsoft.com/office/powerpoint/2010/main" xmlns="" val="31259143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Generativism</a:t>
            </a:r>
            <a:endParaRPr lang="en-US" dirty="0"/>
          </a:p>
        </p:txBody>
      </p:sp>
      <p:sp>
        <p:nvSpPr>
          <p:cNvPr id="3" name="Content Placeholder 2"/>
          <p:cNvSpPr>
            <a:spLocks noGrp="1"/>
          </p:cNvSpPr>
          <p:nvPr>
            <p:ph sz="quarter" idx="1"/>
          </p:nvPr>
        </p:nvSpPr>
        <p:spPr/>
        <p:txBody>
          <a:bodyPr/>
          <a:lstStyle/>
          <a:p>
            <a:r>
              <a:rPr lang="en-US" dirty="0" smtClean="0"/>
              <a:t>There are significant differences between </a:t>
            </a:r>
            <a:r>
              <a:rPr lang="en-US" dirty="0" err="1" smtClean="0"/>
              <a:t>Chomskyan</a:t>
            </a:r>
            <a:r>
              <a:rPr lang="en-US" dirty="0" smtClean="0"/>
              <a:t> </a:t>
            </a:r>
            <a:r>
              <a:rPr lang="en-US" dirty="0" err="1" smtClean="0"/>
              <a:t>generativism</a:t>
            </a:r>
            <a:r>
              <a:rPr lang="en-US" dirty="0" smtClean="0"/>
              <a:t> and </a:t>
            </a:r>
            <a:r>
              <a:rPr lang="en-US" dirty="0" err="1" smtClean="0"/>
              <a:t>Bloomfieldian</a:t>
            </a:r>
            <a:r>
              <a:rPr lang="en-US" dirty="0" smtClean="0"/>
              <a:t> and post </a:t>
            </a:r>
            <a:r>
              <a:rPr lang="en-US" dirty="0" err="1" smtClean="0"/>
              <a:t>Bloomfieldian</a:t>
            </a:r>
            <a:r>
              <a:rPr lang="en-US" dirty="0" smtClean="0"/>
              <a:t> structuralism.</a:t>
            </a:r>
          </a:p>
          <a:p>
            <a:r>
              <a:rPr lang="en-US" dirty="0" smtClean="0"/>
              <a:t>Bloomfield and his followers emphasized on the structural diversity of languages.</a:t>
            </a:r>
          </a:p>
          <a:p>
            <a:r>
              <a:rPr lang="en-US" smtClean="0"/>
              <a:t>Generativists</a:t>
            </a:r>
            <a:r>
              <a:rPr lang="en-US" dirty="0" smtClean="0"/>
              <a:t>, in contrast, are more interested in what languages have in common </a:t>
            </a:r>
            <a:endParaRPr lang="en-US" dirty="0"/>
          </a:p>
        </p:txBody>
      </p:sp>
    </p:spTree>
    <p:extLst>
      <p:ext uri="{BB962C8B-B14F-4D97-AF65-F5344CB8AC3E}">
        <p14:creationId xmlns:p14="http://schemas.microsoft.com/office/powerpoint/2010/main" xmlns="" val="42051478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Generativism</a:t>
            </a:r>
            <a:endParaRPr lang="en-US" dirty="0"/>
          </a:p>
        </p:txBody>
      </p:sp>
      <p:sp>
        <p:nvSpPr>
          <p:cNvPr id="3" name="Content Placeholder 2"/>
          <p:cNvSpPr>
            <a:spLocks noGrp="1"/>
          </p:cNvSpPr>
          <p:nvPr>
            <p:ph sz="quarter" idx="1"/>
          </p:nvPr>
        </p:nvSpPr>
        <p:spPr/>
        <p:txBody>
          <a:bodyPr/>
          <a:lstStyle/>
          <a:p>
            <a:r>
              <a:rPr lang="en-US" dirty="0" smtClean="0"/>
              <a:t>Another difference – he attaches more importance to formal properties of languages</a:t>
            </a:r>
          </a:p>
          <a:p>
            <a:pPr marL="0" indent="0">
              <a:buNone/>
            </a:pPr>
            <a:r>
              <a:rPr lang="en-US" dirty="0"/>
              <a:t> </a:t>
            </a:r>
            <a:r>
              <a:rPr lang="en-US" dirty="0" smtClean="0"/>
              <a:t>   to the nature of rules that their description</a:t>
            </a:r>
          </a:p>
          <a:p>
            <a:pPr marL="0" indent="0">
              <a:buNone/>
            </a:pPr>
            <a:r>
              <a:rPr lang="en-US" dirty="0"/>
              <a:t> </a:t>
            </a:r>
            <a:r>
              <a:rPr lang="en-US" dirty="0" smtClean="0"/>
              <a:t>   requires.</a:t>
            </a:r>
          </a:p>
          <a:p>
            <a:r>
              <a:rPr lang="en-US" dirty="0" smtClean="0"/>
              <a:t>Chomsky says that human language faculty is innate and species - specific</a:t>
            </a:r>
            <a:endParaRPr lang="en-US" dirty="0"/>
          </a:p>
        </p:txBody>
      </p:sp>
    </p:spTree>
    <p:extLst>
      <p:ext uri="{BB962C8B-B14F-4D97-AF65-F5344CB8AC3E}">
        <p14:creationId xmlns:p14="http://schemas.microsoft.com/office/powerpoint/2010/main" xmlns="" val="25331887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Generativism</a:t>
            </a:r>
            <a:endParaRPr lang="en-US" dirty="0"/>
          </a:p>
        </p:txBody>
      </p:sp>
      <p:sp>
        <p:nvSpPr>
          <p:cNvPr id="3" name="Content Placeholder 2"/>
          <p:cNvSpPr>
            <a:spLocks noGrp="1"/>
          </p:cNvSpPr>
          <p:nvPr>
            <p:ph sz="quarter" idx="1"/>
          </p:nvPr>
        </p:nvSpPr>
        <p:spPr/>
        <p:txBody>
          <a:bodyPr/>
          <a:lstStyle/>
          <a:p>
            <a:r>
              <a:rPr lang="en-US" dirty="0" smtClean="0"/>
              <a:t>Innate &amp; species- specific means genetically transmitted and unique to species.</a:t>
            </a:r>
          </a:p>
          <a:p>
            <a:r>
              <a:rPr lang="en-US" dirty="0" smtClean="0"/>
              <a:t>Several complex formal properties are found in all languages.</a:t>
            </a:r>
          </a:p>
          <a:p>
            <a:r>
              <a:rPr lang="en-US" dirty="0" smtClean="0"/>
              <a:t>They are arbitrary and serve no known purpose.</a:t>
            </a:r>
          </a:p>
          <a:p>
            <a:r>
              <a:rPr lang="en-US" dirty="0" smtClean="0"/>
              <a:t>They cannot be deduced from anything else that we know of human beings.</a:t>
            </a:r>
          </a:p>
          <a:p>
            <a:endParaRPr lang="en-US" dirty="0" smtClean="0"/>
          </a:p>
          <a:p>
            <a:endParaRPr lang="en-US" dirty="0"/>
          </a:p>
        </p:txBody>
      </p:sp>
    </p:spTree>
    <p:extLst>
      <p:ext uri="{BB962C8B-B14F-4D97-AF65-F5344CB8AC3E}">
        <p14:creationId xmlns:p14="http://schemas.microsoft.com/office/powerpoint/2010/main" xmlns="" val="27889578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Generativism</a:t>
            </a:r>
            <a:endParaRPr lang="en-US" dirty="0"/>
          </a:p>
        </p:txBody>
      </p:sp>
      <p:sp>
        <p:nvSpPr>
          <p:cNvPr id="3" name="Content Placeholder 2"/>
          <p:cNvSpPr>
            <a:spLocks noGrp="1"/>
          </p:cNvSpPr>
          <p:nvPr>
            <p:ph sz="quarter" idx="1"/>
          </p:nvPr>
        </p:nvSpPr>
        <p:spPr/>
        <p:txBody>
          <a:bodyPr/>
          <a:lstStyle/>
          <a:p>
            <a:r>
              <a:rPr lang="en-US" dirty="0" smtClean="0"/>
              <a:t>In recent years, in between theoretical and descriptive linguistics the universal formal properties in language help to construct a general theory of language structure.</a:t>
            </a:r>
          </a:p>
          <a:p>
            <a:r>
              <a:rPr lang="en-US" dirty="0" smtClean="0"/>
              <a:t>A further difference between </a:t>
            </a:r>
            <a:r>
              <a:rPr lang="en-US" dirty="0" err="1" smtClean="0"/>
              <a:t>Bloomfieldian</a:t>
            </a:r>
            <a:r>
              <a:rPr lang="en-US" dirty="0" smtClean="0"/>
              <a:t> and Post- </a:t>
            </a:r>
            <a:r>
              <a:rPr lang="en-US" dirty="0" err="1" smtClean="0"/>
              <a:t>Bloomfieldian</a:t>
            </a:r>
            <a:r>
              <a:rPr lang="en-US" dirty="0" smtClean="0"/>
              <a:t> structuralism is </a:t>
            </a:r>
            <a:r>
              <a:rPr lang="en-US" dirty="0" err="1" smtClean="0"/>
              <a:t>Chomskyan</a:t>
            </a:r>
            <a:r>
              <a:rPr lang="en-US" dirty="0" smtClean="0"/>
              <a:t> distinction between competence and performance</a:t>
            </a:r>
            <a:endParaRPr lang="en-US" dirty="0"/>
          </a:p>
        </p:txBody>
      </p:sp>
    </p:spTree>
    <p:extLst>
      <p:ext uri="{BB962C8B-B14F-4D97-AF65-F5344CB8AC3E}">
        <p14:creationId xmlns:p14="http://schemas.microsoft.com/office/powerpoint/2010/main" xmlns="" val="20478721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Generativism</a:t>
            </a:r>
            <a:endParaRPr lang="en-US" dirty="0"/>
          </a:p>
        </p:txBody>
      </p:sp>
      <p:sp>
        <p:nvSpPr>
          <p:cNvPr id="3" name="Content Placeholder 2"/>
          <p:cNvSpPr>
            <a:spLocks noGrp="1"/>
          </p:cNvSpPr>
          <p:nvPr>
            <p:ph sz="quarter" idx="1"/>
          </p:nvPr>
        </p:nvSpPr>
        <p:spPr/>
        <p:txBody>
          <a:bodyPr/>
          <a:lstStyle/>
          <a:p>
            <a:r>
              <a:rPr lang="en-US" dirty="0" smtClean="0"/>
              <a:t>A speaker’s linguistic competence is that part of his knowledge of language system which makes him produce indefinitely large set of sentences that make up his language</a:t>
            </a:r>
          </a:p>
          <a:p>
            <a:r>
              <a:rPr lang="en-US" dirty="0" smtClean="0"/>
              <a:t>Performance is language- </a:t>
            </a:r>
            <a:r>
              <a:rPr lang="en-US" dirty="0" err="1" smtClean="0"/>
              <a:t>behaviour</a:t>
            </a:r>
            <a:r>
              <a:rPr lang="en-US" dirty="0" smtClean="0"/>
              <a:t> – it is determined not only by linguistic competence but by some other factors as well.</a:t>
            </a:r>
            <a:endParaRPr lang="en-US" dirty="0"/>
          </a:p>
        </p:txBody>
      </p:sp>
    </p:spTree>
    <p:extLst>
      <p:ext uri="{BB962C8B-B14F-4D97-AF65-F5344CB8AC3E}">
        <p14:creationId xmlns:p14="http://schemas.microsoft.com/office/powerpoint/2010/main" xmlns="" val="2754180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Generativism</a:t>
            </a:r>
            <a:endParaRPr lang="en-US" dirty="0"/>
          </a:p>
        </p:txBody>
      </p:sp>
      <p:sp>
        <p:nvSpPr>
          <p:cNvPr id="3" name="Content Placeholder 2"/>
          <p:cNvSpPr>
            <a:spLocks noGrp="1"/>
          </p:cNvSpPr>
          <p:nvPr>
            <p:ph sz="quarter" idx="1"/>
          </p:nvPr>
        </p:nvSpPr>
        <p:spPr/>
        <p:txBody>
          <a:bodyPr/>
          <a:lstStyle/>
          <a:p>
            <a:r>
              <a:rPr lang="en-US" dirty="0" smtClean="0"/>
              <a:t>The factors can be social conventional beliefs about the world, the speaker’s emotional attitudes towards what he is saying, his assumptions about his interlocutor’s attitudes etc.</a:t>
            </a:r>
          </a:p>
          <a:p>
            <a:r>
              <a:rPr lang="en-US" dirty="0" smtClean="0"/>
              <a:t>The physiological and psychological mechanisms are involved in the production of utterances</a:t>
            </a:r>
            <a:endParaRPr lang="en-US" dirty="0"/>
          </a:p>
        </p:txBody>
      </p:sp>
    </p:spTree>
    <p:extLst>
      <p:ext uri="{BB962C8B-B14F-4D97-AF65-F5344CB8AC3E}">
        <p14:creationId xmlns:p14="http://schemas.microsoft.com/office/powerpoint/2010/main" xmlns="" val="3045125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Generativism</a:t>
            </a:r>
            <a:endParaRPr lang="en-US" dirty="0"/>
          </a:p>
        </p:txBody>
      </p:sp>
      <p:sp>
        <p:nvSpPr>
          <p:cNvPr id="3" name="Content Placeholder 2"/>
          <p:cNvSpPr>
            <a:spLocks noGrp="1"/>
          </p:cNvSpPr>
          <p:nvPr>
            <p:ph sz="quarter" idx="1"/>
          </p:nvPr>
        </p:nvSpPr>
        <p:spPr/>
        <p:txBody>
          <a:bodyPr/>
          <a:lstStyle/>
          <a:p>
            <a:r>
              <a:rPr lang="en-US" dirty="0" smtClean="0"/>
              <a:t>The competence-performance distinction is at the heart of </a:t>
            </a:r>
            <a:r>
              <a:rPr lang="en-US" dirty="0" err="1" smtClean="0"/>
              <a:t>generativism</a:t>
            </a:r>
            <a:r>
              <a:rPr lang="en-US" dirty="0" smtClean="0"/>
              <a:t>.</a:t>
            </a:r>
          </a:p>
          <a:p>
            <a:r>
              <a:rPr lang="en-US" dirty="0" smtClean="0"/>
              <a:t>A speaker’s linguistic competence is a set of rules which he has constructed because of his application of his innate capacity for language acquisition to the language data that he has heard around him in his childhood</a:t>
            </a:r>
          </a:p>
          <a:p>
            <a:endParaRPr lang="en-US" dirty="0"/>
          </a:p>
        </p:txBody>
      </p:sp>
    </p:spTree>
    <p:extLst>
      <p:ext uri="{BB962C8B-B14F-4D97-AF65-F5344CB8AC3E}">
        <p14:creationId xmlns:p14="http://schemas.microsoft.com/office/powerpoint/2010/main" xmlns="" val="3571967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Generativism</a:t>
            </a:r>
            <a:endParaRPr lang="en-US" dirty="0"/>
          </a:p>
        </p:txBody>
      </p:sp>
      <p:sp>
        <p:nvSpPr>
          <p:cNvPr id="3" name="Content Placeholder 2"/>
          <p:cNvSpPr>
            <a:spLocks noGrp="1"/>
          </p:cNvSpPr>
          <p:nvPr>
            <p:ph sz="quarter" idx="1"/>
          </p:nvPr>
        </p:nvSpPr>
        <p:spPr/>
        <p:txBody>
          <a:bodyPr>
            <a:normAutofit/>
          </a:bodyPr>
          <a:lstStyle/>
          <a:p>
            <a:r>
              <a:rPr lang="en-US" dirty="0" smtClean="0"/>
              <a:t>The grammar that the linguist constructs can be seen as a model of the native speaker’s competence.</a:t>
            </a:r>
          </a:p>
          <a:p>
            <a:r>
              <a:rPr lang="en-US" dirty="0" smtClean="0"/>
              <a:t>This gives him the ability to produce indefinitely large number of sentences.</a:t>
            </a:r>
          </a:p>
          <a:p>
            <a:r>
              <a:rPr lang="en-US" dirty="0" smtClean="0"/>
              <a:t>This aspect with its reinterpretation and revitalization of the traditional notion of universal grammar has attracted philosophers and psychologists </a:t>
            </a:r>
            <a:endParaRPr lang="en-US" dirty="0"/>
          </a:p>
        </p:txBody>
      </p:sp>
    </p:spTree>
    <p:extLst>
      <p:ext uri="{BB962C8B-B14F-4D97-AF65-F5344CB8AC3E}">
        <p14:creationId xmlns:p14="http://schemas.microsoft.com/office/powerpoint/2010/main" xmlns="" val="1162942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Generativism</a:t>
            </a:r>
            <a:endParaRPr lang="en-US" dirty="0"/>
          </a:p>
        </p:txBody>
      </p:sp>
      <p:sp>
        <p:nvSpPr>
          <p:cNvPr id="3" name="Content Placeholder 2"/>
          <p:cNvSpPr>
            <a:spLocks noGrp="1"/>
          </p:cNvSpPr>
          <p:nvPr>
            <p:ph sz="quarter" idx="1"/>
          </p:nvPr>
        </p:nvSpPr>
        <p:spPr/>
        <p:txBody>
          <a:bodyPr/>
          <a:lstStyle/>
          <a:p>
            <a:r>
              <a:rPr lang="en-US" dirty="0" smtClean="0"/>
              <a:t>Distinction between competence &amp; performance similar to Saussure’s distinction between langue and parole</a:t>
            </a:r>
          </a:p>
          <a:p>
            <a:r>
              <a:rPr lang="en-US" dirty="0" smtClean="0"/>
              <a:t>Both of them rest upon the feasibility of separating what is linguistic from what is non-linguistic</a:t>
            </a:r>
          </a:p>
          <a:p>
            <a:r>
              <a:rPr lang="en-US" dirty="0" smtClean="0"/>
              <a:t>More identifiable difference is on the rules of syntax</a:t>
            </a:r>
            <a:endParaRPr lang="en-US" dirty="0"/>
          </a:p>
        </p:txBody>
      </p:sp>
    </p:spTree>
    <p:extLst>
      <p:ext uri="{BB962C8B-B14F-4D97-AF65-F5344CB8AC3E}">
        <p14:creationId xmlns:p14="http://schemas.microsoft.com/office/powerpoint/2010/main" xmlns="" val="42121819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Generativism</a:t>
            </a:r>
            <a:endParaRPr lang="en-US" dirty="0"/>
          </a:p>
        </p:txBody>
      </p:sp>
      <p:sp>
        <p:nvSpPr>
          <p:cNvPr id="3" name="Content Placeholder 2"/>
          <p:cNvSpPr>
            <a:spLocks noGrp="1"/>
          </p:cNvSpPr>
          <p:nvPr>
            <p:ph sz="quarter" idx="1"/>
          </p:nvPr>
        </p:nvSpPr>
        <p:spPr/>
        <p:txBody>
          <a:bodyPr/>
          <a:lstStyle/>
          <a:p>
            <a:r>
              <a:rPr lang="en-US" dirty="0" smtClean="0"/>
              <a:t>Saussure states langue as the system of rules and parole as the actual sentences</a:t>
            </a:r>
          </a:p>
          <a:p>
            <a:r>
              <a:rPr lang="en-US" dirty="0" smtClean="0"/>
              <a:t>Chomsky commented on the capacity to produce and understand syntactically well-formed sentences – that is the central part of speaker’s linguistic competence</a:t>
            </a:r>
          </a:p>
          <a:p>
            <a:r>
              <a:rPr lang="en-US" dirty="0" smtClean="0"/>
              <a:t>Competence – performance distinction has been criticized.</a:t>
            </a:r>
            <a:endParaRPr lang="en-US" dirty="0"/>
          </a:p>
        </p:txBody>
      </p:sp>
    </p:spTree>
    <p:extLst>
      <p:ext uri="{BB962C8B-B14F-4D97-AF65-F5344CB8AC3E}">
        <p14:creationId xmlns:p14="http://schemas.microsoft.com/office/powerpoint/2010/main" xmlns="" val="14596398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Generativism</a:t>
            </a:r>
            <a:endParaRPr lang="en-US" dirty="0"/>
          </a:p>
        </p:txBody>
      </p:sp>
      <p:sp>
        <p:nvSpPr>
          <p:cNvPr id="3" name="Content Placeholder 2"/>
          <p:cNvSpPr>
            <a:spLocks noGrp="1"/>
          </p:cNvSpPr>
          <p:nvPr>
            <p:ph sz="quarter" idx="1"/>
          </p:nvPr>
        </p:nvSpPr>
        <p:spPr/>
        <p:txBody>
          <a:bodyPr/>
          <a:lstStyle/>
          <a:p>
            <a:r>
              <a:rPr lang="en-US" dirty="0" smtClean="0"/>
              <a:t>Chomsky himself gave it the title of grammatical competence and pragmatic competence (Performance does not give the real clue)</a:t>
            </a:r>
          </a:p>
          <a:p>
            <a:pPr marL="0" indent="0">
              <a:buNone/>
            </a:pPr>
            <a:endParaRPr lang="en-US" dirty="0" smtClean="0"/>
          </a:p>
          <a:p>
            <a:r>
              <a:rPr lang="en-US" dirty="0" err="1" smtClean="0"/>
              <a:t>Chomskyan</a:t>
            </a:r>
            <a:r>
              <a:rPr lang="en-US" dirty="0" smtClean="0"/>
              <a:t> </a:t>
            </a:r>
            <a:r>
              <a:rPr lang="en-US" dirty="0" err="1" smtClean="0"/>
              <a:t>generativism</a:t>
            </a:r>
            <a:r>
              <a:rPr lang="en-US" dirty="0" smtClean="0"/>
              <a:t> closer to </a:t>
            </a:r>
            <a:r>
              <a:rPr lang="en-US" dirty="0" err="1" smtClean="0"/>
              <a:t>Saussurean</a:t>
            </a:r>
            <a:r>
              <a:rPr lang="en-US" dirty="0" smtClean="0"/>
              <a:t> and Post- </a:t>
            </a:r>
            <a:r>
              <a:rPr lang="en-US" dirty="0" err="1" smtClean="0"/>
              <a:t>Saussurean</a:t>
            </a:r>
            <a:r>
              <a:rPr lang="en-US" dirty="0" smtClean="0"/>
              <a:t> </a:t>
            </a:r>
            <a:r>
              <a:rPr lang="en-US" dirty="0" err="1" smtClean="0"/>
              <a:t>structuralim</a:t>
            </a:r>
            <a:endParaRPr lang="en-US" dirty="0" smtClean="0"/>
          </a:p>
          <a:p>
            <a:pPr marL="0" indent="0">
              <a:buNone/>
            </a:pPr>
            <a:endParaRPr lang="en-US" dirty="0" smtClean="0"/>
          </a:p>
          <a:p>
            <a:endParaRPr lang="en-US" dirty="0"/>
          </a:p>
        </p:txBody>
      </p:sp>
    </p:spTree>
    <p:extLst>
      <p:ext uri="{BB962C8B-B14F-4D97-AF65-F5344CB8AC3E}">
        <p14:creationId xmlns:p14="http://schemas.microsoft.com/office/powerpoint/2010/main" xmlns="" val="4043302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Generativism</a:t>
            </a:r>
            <a:r>
              <a:rPr lang="en-US" dirty="0" smtClean="0"/>
              <a:t> </a:t>
            </a:r>
            <a:endParaRPr lang="en-US" dirty="0"/>
          </a:p>
        </p:txBody>
      </p:sp>
      <p:sp>
        <p:nvSpPr>
          <p:cNvPr id="3" name="Content Placeholder 2"/>
          <p:cNvSpPr>
            <a:spLocks noGrp="1"/>
          </p:cNvSpPr>
          <p:nvPr>
            <p:ph sz="quarter" idx="1"/>
          </p:nvPr>
        </p:nvSpPr>
        <p:spPr/>
        <p:txBody>
          <a:bodyPr/>
          <a:lstStyle/>
          <a:p>
            <a:r>
              <a:rPr lang="en-US" dirty="0" smtClean="0"/>
              <a:t>This close relationship is on the necessity of drawing a distinction between the language system and the use of that system in particular contexts of utterance.</a:t>
            </a:r>
          </a:p>
          <a:p>
            <a:r>
              <a:rPr lang="en-US" dirty="0" smtClean="0"/>
              <a:t>It does not accept the principles of functionalism but accepts the phonological notions of Prague school.</a:t>
            </a:r>
            <a:endParaRPr lang="en-US" dirty="0"/>
          </a:p>
        </p:txBody>
      </p:sp>
    </p:spTree>
    <p:extLst>
      <p:ext uri="{BB962C8B-B14F-4D97-AF65-F5344CB8AC3E}">
        <p14:creationId xmlns:p14="http://schemas.microsoft.com/office/powerpoint/2010/main" xmlns="" val="37260448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Generativism</a:t>
            </a:r>
            <a:endParaRPr lang="en-US" dirty="0"/>
          </a:p>
        </p:txBody>
      </p:sp>
      <p:sp>
        <p:nvSpPr>
          <p:cNvPr id="3" name="Content Placeholder 2"/>
          <p:cNvSpPr>
            <a:spLocks noGrp="1"/>
          </p:cNvSpPr>
          <p:nvPr>
            <p:ph sz="quarter" idx="1"/>
          </p:nvPr>
        </p:nvSpPr>
        <p:spPr/>
        <p:txBody>
          <a:bodyPr/>
          <a:lstStyle/>
          <a:p>
            <a:pPr marL="0" indent="0">
              <a:buNone/>
            </a:pPr>
            <a:r>
              <a:rPr lang="en-US" dirty="0" smtClean="0"/>
              <a:t>  Chomsky’s Universal grammar</a:t>
            </a:r>
          </a:p>
          <a:p>
            <a:r>
              <a:rPr lang="en-US" dirty="0" smtClean="0"/>
              <a:t>Chomsky was against stimulus – response theory.</a:t>
            </a:r>
          </a:p>
          <a:p>
            <a:r>
              <a:rPr lang="en-US" dirty="0" smtClean="0"/>
              <a:t>He asserted that language is free from their control</a:t>
            </a:r>
          </a:p>
          <a:p>
            <a:r>
              <a:rPr lang="en-US" dirty="0" smtClean="0"/>
              <a:t>Generate does not relate to any process of sentence production in real time by speakers</a:t>
            </a:r>
            <a:endParaRPr lang="en-US" dirty="0"/>
          </a:p>
        </p:txBody>
      </p:sp>
    </p:spTree>
    <p:extLst>
      <p:ext uri="{BB962C8B-B14F-4D97-AF65-F5344CB8AC3E}">
        <p14:creationId xmlns:p14="http://schemas.microsoft.com/office/powerpoint/2010/main" xmlns="" val="9045370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Generativism</a:t>
            </a:r>
            <a:endParaRPr lang="en-US" dirty="0"/>
          </a:p>
        </p:txBody>
      </p:sp>
      <p:sp>
        <p:nvSpPr>
          <p:cNvPr id="3" name="Content Placeholder 2"/>
          <p:cNvSpPr>
            <a:spLocks noGrp="1"/>
          </p:cNvSpPr>
          <p:nvPr>
            <p:ph sz="quarter" idx="1"/>
          </p:nvPr>
        </p:nvSpPr>
        <p:spPr/>
        <p:txBody>
          <a:bodyPr>
            <a:normAutofit/>
          </a:bodyPr>
          <a:lstStyle/>
          <a:p>
            <a:r>
              <a:rPr lang="en-US" dirty="0" smtClean="0"/>
              <a:t>Generative grammar is a set of rules which, operating upon a finite vocabulary of units, generates a set of strings or sequence or </a:t>
            </a:r>
            <a:r>
              <a:rPr lang="en-US" dirty="0" err="1" smtClean="0"/>
              <a:t>syntagms</a:t>
            </a:r>
            <a:r>
              <a:rPr lang="en-US" dirty="0" smtClean="0"/>
              <a:t> </a:t>
            </a:r>
            <a:r>
              <a:rPr lang="en-US" dirty="0" err="1" smtClean="0"/>
              <a:t>i.e</a:t>
            </a:r>
            <a:r>
              <a:rPr lang="en-US" dirty="0" smtClean="0"/>
              <a:t> as sets of units brought together in a particular construction.</a:t>
            </a:r>
            <a:r>
              <a:rPr lang="en-US" dirty="0"/>
              <a:t> </a:t>
            </a:r>
            <a:endParaRPr lang="en-US" dirty="0" smtClean="0"/>
          </a:p>
          <a:p>
            <a:r>
              <a:rPr lang="en-US" dirty="0" smtClean="0"/>
              <a:t>To </a:t>
            </a:r>
            <a:r>
              <a:rPr lang="en-US" dirty="0"/>
              <a:t>say that a grammar generates a sentence means that the grammar "assigns a structural description" to the </a:t>
            </a:r>
            <a:r>
              <a:rPr lang="en-US" dirty="0" smtClean="0"/>
              <a:t>sentence.</a:t>
            </a:r>
            <a:endParaRPr lang="en-US" dirty="0"/>
          </a:p>
          <a:p>
            <a:endParaRPr lang="en-US" dirty="0" smtClean="0"/>
          </a:p>
          <a:p>
            <a:endParaRPr lang="en-US" dirty="0" smtClean="0"/>
          </a:p>
        </p:txBody>
      </p:sp>
    </p:spTree>
    <p:extLst>
      <p:ext uri="{BB962C8B-B14F-4D97-AF65-F5344CB8AC3E}">
        <p14:creationId xmlns:p14="http://schemas.microsoft.com/office/powerpoint/2010/main" xmlns="" val="18779911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Generativism</a:t>
            </a:r>
            <a:endParaRPr lang="en-US" dirty="0"/>
          </a:p>
        </p:txBody>
      </p:sp>
      <p:sp>
        <p:nvSpPr>
          <p:cNvPr id="3" name="Content Placeholder 2"/>
          <p:cNvSpPr>
            <a:spLocks noGrp="1"/>
          </p:cNvSpPr>
          <p:nvPr>
            <p:ph sz="quarter" idx="1"/>
          </p:nvPr>
        </p:nvSpPr>
        <p:spPr/>
        <p:txBody>
          <a:bodyPr>
            <a:normAutofit/>
          </a:bodyPr>
          <a:lstStyle/>
          <a:p>
            <a:r>
              <a:rPr lang="en-US" dirty="0"/>
              <a:t>Formally, a generative grammar is defined as one that is fully explicit. </a:t>
            </a:r>
            <a:endParaRPr lang="en-US" dirty="0" smtClean="0"/>
          </a:p>
          <a:p>
            <a:r>
              <a:rPr lang="en-US" dirty="0" smtClean="0"/>
              <a:t>It </a:t>
            </a:r>
            <a:r>
              <a:rPr lang="en-US" dirty="0"/>
              <a:t>is a finite set of rules </a:t>
            </a:r>
            <a:r>
              <a:rPr lang="en-US" dirty="0" smtClean="0"/>
              <a:t>based </a:t>
            </a:r>
            <a:r>
              <a:rPr lang="en-US" dirty="0"/>
              <a:t>on a subconscious set of procedures that can be applied to </a:t>
            </a:r>
            <a:r>
              <a:rPr lang="en-US" i="1" dirty="0"/>
              <a:t>generate</a:t>
            </a:r>
            <a:r>
              <a:rPr lang="en-US" dirty="0"/>
              <a:t> all those and only those sentences (often, but not necessarily, infinite in number) that are grammatical in a given language. </a:t>
            </a:r>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xmlns="" val="6457656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sz="quarter" idx="1"/>
          </p:nvPr>
        </p:nvSpPr>
        <p:spPr/>
        <p:txBody>
          <a:bodyPr/>
          <a:lstStyle/>
          <a:p>
            <a:r>
              <a:rPr lang="en-US" dirty="0" err="1" smtClean="0"/>
              <a:t>Generativism</a:t>
            </a:r>
            <a:r>
              <a:rPr lang="en-US" dirty="0" smtClean="0"/>
              <a:t> is an integrated whole in which the technical details of formalization are on a par with a number of logically unconnected ideas about language and the philosophy of science.</a:t>
            </a:r>
          </a:p>
          <a:p>
            <a:r>
              <a:rPr lang="en-US" dirty="0" smtClean="0"/>
              <a:t>Language free from stimulus control</a:t>
            </a:r>
          </a:p>
          <a:p>
            <a:r>
              <a:rPr lang="en-US" dirty="0" smtClean="0"/>
              <a:t>Human can produce variety of utterances</a:t>
            </a:r>
          </a:p>
          <a:p>
            <a:endParaRPr lang="en-US" dirty="0"/>
          </a:p>
        </p:txBody>
      </p:sp>
    </p:spTree>
    <p:extLst>
      <p:ext uri="{BB962C8B-B14F-4D97-AF65-F5344CB8AC3E}">
        <p14:creationId xmlns:p14="http://schemas.microsoft.com/office/powerpoint/2010/main" xmlns="" val="2951653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sz="quarter" idx="1"/>
          </p:nvPr>
        </p:nvSpPr>
        <p:spPr/>
        <p:txBody>
          <a:bodyPr/>
          <a:lstStyle/>
          <a:p>
            <a:r>
              <a:rPr lang="en-US" dirty="0" smtClean="0"/>
              <a:t>It’s a rule governed creativity.</a:t>
            </a:r>
          </a:p>
          <a:p>
            <a:r>
              <a:rPr lang="en-US" dirty="0" smtClean="0"/>
              <a:t>We produce utterances with a certain grammatical structure.</a:t>
            </a:r>
          </a:p>
          <a:p>
            <a:r>
              <a:rPr lang="en-US" dirty="0" err="1" smtClean="0"/>
              <a:t>Generativism</a:t>
            </a:r>
            <a:r>
              <a:rPr lang="en-US" dirty="0" smtClean="0"/>
              <a:t> different from </a:t>
            </a:r>
            <a:r>
              <a:rPr lang="en-US" dirty="0" err="1" smtClean="0"/>
              <a:t>Bloomfieldian</a:t>
            </a:r>
            <a:r>
              <a:rPr lang="en-US" dirty="0" smtClean="0"/>
              <a:t> and Post-</a:t>
            </a:r>
            <a:r>
              <a:rPr lang="en-US" dirty="0" err="1" smtClean="0"/>
              <a:t>Bloomfieldian</a:t>
            </a:r>
            <a:r>
              <a:rPr lang="en-US" dirty="0" smtClean="0"/>
              <a:t> structuralism.</a:t>
            </a:r>
          </a:p>
          <a:p>
            <a:r>
              <a:rPr lang="en-US" dirty="0" smtClean="0"/>
              <a:t>They emphasized on the structural diversity </a:t>
            </a:r>
          </a:p>
          <a:p>
            <a:r>
              <a:rPr lang="en-US" dirty="0" smtClean="0"/>
              <a:t>Generativists interested in similarities in languages</a:t>
            </a:r>
          </a:p>
          <a:p>
            <a:endParaRPr lang="en-US" dirty="0"/>
          </a:p>
        </p:txBody>
      </p:sp>
    </p:spTree>
    <p:extLst>
      <p:ext uri="{BB962C8B-B14F-4D97-AF65-F5344CB8AC3E}">
        <p14:creationId xmlns:p14="http://schemas.microsoft.com/office/powerpoint/2010/main" xmlns="" val="23721409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sz="quarter" idx="1"/>
          </p:nvPr>
        </p:nvSpPr>
        <p:spPr/>
        <p:txBody>
          <a:bodyPr/>
          <a:lstStyle/>
          <a:p>
            <a:r>
              <a:rPr lang="en-US" dirty="0" smtClean="0"/>
              <a:t>Chomsky gives importance to the formal properties of languages &amp; to the nature of the rules that their description requires.</a:t>
            </a:r>
          </a:p>
          <a:p>
            <a:r>
              <a:rPr lang="en-US" dirty="0" smtClean="0"/>
              <a:t>Human language faculty is innate and species –specific</a:t>
            </a:r>
          </a:p>
          <a:p>
            <a:r>
              <a:rPr lang="en-US" dirty="0" smtClean="0"/>
              <a:t>Another difference – </a:t>
            </a:r>
            <a:r>
              <a:rPr lang="en-US" dirty="0" err="1" smtClean="0"/>
              <a:t>Competance</a:t>
            </a:r>
            <a:r>
              <a:rPr lang="en-US" dirty="0" smtClean="0"/>
              <a:t> and performance.</a:t>
            </a:r>
            <a:endParaRPr lang="en-US" dirty="0"/>
          </a:p>
        </p:txBody>
      </p:sp>
    </p:spTree>
    <p:extLst>
      <p:ext uri="{BB962C8B-B14F-4D97-AF65-F5344CB8AC3E}">
        <p14:creationId xmlns:p14="http://schemas.microsoft.com/office/powerpoint/2010/main" xmlns="" val="29272064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sz="quarter" idx="1"/>
          </p:nvPr>
        </p:nvSpPr>
        <p:spPr/>
        <p:txBody>
          <a:bodyPr/>
          <a:lstStyle/>
          <a:p>
            <a:r>
              <a:rPr lang="en-US" dirty="0" smtClean="0"/>
              <a:t>Performance – language </a:t>
            </a:r>
            <a:r>
              <a:rPr lang="en-US" dirty="0" err="1" smtClean="0"/>
              <a:t>behaviour</a:t>
            </a:r>
            <a:r>
              <a:rPr lang="en-US" dirty="0" smtClean="0"/>
              <a:t> determined not only by competence but also other factors</a:t>
            </a:r>
          </a:p>
          <a:p>
            <a:r>
              <a:rPr lang="en-US" dirty="0" smtClean="0"/>
              <a:t>Competence-performance distinction at the heart of </a:t>
            </a:r>
            <a:r>
              <a:rPr lang="en-US" dirty="0" err="1" smtClean="0"/>
              <a:t>genertivism</a:t>
            </a:r>
            <a:endParaRPr lang="en-US" dirty="0" smtClean="0"/>
          </a:p>
          <a:p>
            <a:r>
              <a:rPr lang="en-US" dirty="0" smtClean="0"/>
              <a:t>The distinction similar to langue-parole</a:t>
            </a:r>
          </a:p>
          <a:p>
            <a:r>
              <a:rPr lang="en-US" dirty="0" smtClean="0"/>
              <a:t>Identifiable difference on the basis of syntax</a:t>
            </a:r>
            <a:endParaRPr lang="en-US" dirty="0"/>
          </a:p>
        </p:txBody>
      </p:sp>
    </p:spTree>
    <p:extLst>
      <p:ext uri="{BB962C8B-B14F-4D97-AF65-F5344CB8AC3E}">
        <p14:creationId xmlns:p14="http://schemas.microsoft.com/office/powerpoint/2010/main" xmlns="" val="162505079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204</TotalTime>
  <Words>968</Words>
  <Application>Microsoft Office PowerPoint</Application>
  <PresentationFormat>On-screen Show (4:3)</PresentationFormat>
  <Paragraphs>98</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Civic</vt:lpstr>
      <vt:lpstr>Generativism</vt:lpstr>
      <vt:lpstr>Review of Lecture 12</vt:lpstr>
      <vt:lpstr>Generativism</vt:lpstr>
      <vt:lpstr>Generativism</vt:lpstr>
      <vt:lpstr>Generativism</vt:lpstr>
      <vt:lpstr>Generativism</vt:lpstr>
      <vt:lpstr>Generativism</vt:lpstr>
      <vt:lpstr>Generativism</vt:lpstr>
      <vt:lpstr>Generativism</vt:lpstr>
      <vt:lpstr>Generativism</vt:lpstr>
      <vt:lpstr>Generativism</vt:lpstr>
      <vt:lpstr>Generativism</vt:lpstr>
      <vt:lpstr>Generativism</vt:lpstr>
      <vt:lpstr>Generativism</vt:lpstr>
      <vt:lpstr>Generativism</vt:lpstr>
      <vt:lpstr>Generativism</vt:lpstr>
      <vt:lpstr>Generativism </vt:lpstr>
      <vt:lpstr>Generativism</vt:lpstr>
      <vt:lpstr>Generativism</vt:lpstr>
      <vt:lpstr>Generativism</vt:lpstr>
      <vt:lpstr>Summary</vt:lpstr>
      <vt:lpstr>Summary</vt:lpstr>
      <vt:lpstr>Summary</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Generativism</dc:title>
  <dc:creator>Naveed Ahsan</dc:creator>
  <cp:lastModifiedBy>Administrator</cp:lastModifiedBy>
  <cp:revision>29</cp:revision>
  <dcterms:created xsi:type="dcterms:W3CDTF">2013-12-12T19:25:39Z</dcterms:created>
  <dcterms:modified xsi:type="dcterms:W3CDTF">2013-12-13T15:26:17Z</dcterms:modified>
</cp:coreProperties>
</file>