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B30E1-5605-4918-9A27-90FB59A30FF1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E7C2A-1D85-4340-971B-641AFFCB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0194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E7C2A-1D85-4340-971B-641AFFCB128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24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4605960-CF8E-4677-A02A-05514F63D3A7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AC73E52-FE5F-4DE0-B3EE-61E39A063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17716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structure/ System distinction, Syntagmatic &amp; Paradigmatic relationship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#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047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 made of signs</a:t>
            </a:r>
          </a:p>
          <a:p>
            <a:r>
              <a:rPr lang="en-US" dirty="0"/>
              <a:t>Linguistic sign has two parts – Signifier &amp; Signified</a:t>
            </a:r>
          </a:p>
          <a:p>
            <a:r>
              <a:rPr lang="en-US" dirty="0"/>
              <a:t>That which signifies (the word) – Signifier</a:t>
            </a:r>
          </a:p>
          <a:p>
            <a:r>
              <a:rPr lang="en-US" dirty="0"/>
              <a:t>That which is signified (the concept) – Signified</a:t>
            </a:r>
          </a:p>
          <a:p>
            <a:r>
              <a:rPr lang="en-US" dirty="0"/>
              <a:t>Sign – composite of both, it consists of the relationship between signifier &amp; </a:t>
            </a:r>
            <a:r>
              <a:rPr lang="en-US" dirty="0" smtClean="0"/>
              <a:t>signified</a:t>
            </a:r>
          </a:p>
          <a:p>
            <a:r>
              <a:rPr lang="en-US" smtClean="0"/>
              <a:t>Saussure’s contribution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# 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58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now we can say that language is structured</a:t>
            </a:r>
          </a:p>
          <a:p>
            <a:r>
              <a:rPr lang="en-US" dirty="0" smtClean="0"/>
              <a:t>It’s a system of system</a:t>
            </a:r>
          </a:p>
          <a:p>
            <a:r>
              <a:rPr lang="en-US" dirty="0" smtClean="0"/>
              <a:t>It is structured in such a way that it’s elements are inter-related to form a system at each level of it’s structure i.e.</a:t>
            </a:r>
          </a:p>
          <a:p>
            <a:r>
              <a:rPr lang="en-US" dirty="0" smtClean="0"/>
              <a:t> sounds inter-related to form the phonological system</a:t>
            </a:r>
          </a:p>
          <a:p>
            <a:r>
              <a:rPr lang="en-US" dirty="0" smtClean="0"/>
              <a:t> words inter-related to form the morphological system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34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Word-classes inter-related to form syntactic system</a:t>
            </a:r>
          </a:p>
          <a:p>
            <a:r>
              <a:rPr lang="en-US" dirty="0" smtClean="0"/>
              <a:t>Robins compares the structure to that of an orchestra</a:t>
            </a:r>
          </a:p>
          <a:p>
            <a:r>
              <a:rPr lang="en-US" dirty="0" smtClean="0"/>
              <a:t>The members of an orchestra related to each other by their specific roles as orchestra players in the orchestra as a whole and as smaller groups within the orchestra (e.g. group of violinists, group of bass players)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 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53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player performs his function by virtue of his place in relation to others.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Players can’t be added to or taken away from an orchestra without changing its quality.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Meaning of structure: An ordered composition of many parts, each part being related to the whole, and also related to other elements within it.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652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part, by inter-relationship of elements in it, constitutes a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Within each system elements are selected and combined in building up the structure</a:t>
            </a:r>
          </a:p>
          <a:p>
            <a:r>
              <a:rPr lang="en-US" dirty="0" smtClean="0"/>
              <a:t>Example: We wish to build up a word such as 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‘take’</a:t>
            </a:r>
          </a:p>
          <a:p>
            <a:pPr marL="109728" indent="0">
              <a:buNone/>
            </a:pPr>
            <a:r>
              <a:rPr lang="en-US" dirty="0" smtClean="0"/>
              <a:t>We will take some sounds – out of several sounds possible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011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We select /t/, /</a:t>
            </a:r>
            <a:r>
              <a:rPr lang="en-US" dirty="0" err="1" smtClean="0"/>
              <a:t>ei</a:t>
            </a:r>
            <a:r>
              <a:rPr lang="en-US" dirty="0" smtClean="0"/>
              <a:t>//k/ &amp; combine them in particular order</a:t>
            </a:r>
          </a:p>
          <a:p>
            <a:r>
              <a:rPr lang="en-US" dirty="0" smtClean="0"/>
              <a:t>We decide which one is to occur first &amp; which later</a:t>
            </a:r>
          </a:p>
          <a:p>
            <a:r>
              <a:rPr lang="en-US" dirty="0" smtClean="0"/>
              <a:t>Selection based on certain rules: We can select one element at a time from among a class of similar elements, e.g. a particular consonant from a class of similar </a:t>
            </a:r>
            <a:r>
              <a:rPr lang="en-US" dirty="0" err="1" smtClean="0"/>
              <a:t>consonents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490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We choose a noun from a class of nouns, a verb from a class of verbs etc.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Taking the above example, we choose the consonant /t/ instead of /k/ or /b/, and so on, which we could have chosen because they are all similar- they are plosives (they belong to the same category of sounds)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86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relationship between the similar elements (because they belong to the same class/category) is called a </a:t>
            </a:r>
            <a:r>
              <a:rPr lang="en-US" b="1" dirty="0"/>
              <a:t>Paradigmatic </a:t>
            </a:r>
            <a:r>
              <a:rPr lang="en-US" b="1" dirty="0" smtClean="0"/>
              <a:t>relationship</a:t>
            </a:r>
          </a:p>
          <a:p>
            <a:r>
              <a:rPr lang="en-US" dirty="0" smtClean="0"/>
              <a:t>The relationship holds between elements that belong to the same class within a system e.g. the relationship between plosive consonants</a:t>
            </a:r>
          </a:p>
          <a:p>
            <a:pPr marL="109728" indent="0">
              <a:buNone/>
            </a:pPr>
            <a:r>
              <a:rPr lang="en-US" dirty="0" smtClean="0"/>
              <a:t>  in phonological system, or between nouns in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syntactic system   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Structure/system distinction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61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process of combination of these elements, we combine chosen elements in a particular order or sequence.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There are certain rules.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We can combine /t/ + /</a:t>
            </a:r>
            <a:r>
              <a:rPr lang="en-US" dirty="0" err="1" smtClean="0"/>
              <a:t>ei</a:t>
            </a:r>
            <a:r>
              <a:rPr lang="en-US" dirty="0" smtClean="0"/>
              <a:t>/ + /k/ in this order, but not in the order /</a:t>
            </a:r>
            <a:r>
              <a:rPr lang="en-US" dirty="0" err="1" smtClean="0"/>
              <a:t>ei</a:t>
            </a:r>
            <a:r>
              <a:rPr lang="en-US" dirty="0" smtClean="0"/>
              <a:t>/ + /t/ + /k/.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There is a particular order or sequence</a:t>
            </a:r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040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three elements that follow one another in a particular sequence are related in relationship called </a:t>
            </a:r>
            <a:r>
              <a:rPr lang="en-US" b="1" dirty="0" smtClean="0"/>
              <a:t>Syntagmatic relationship.</a:t>
            </a:r>
          </a:p>
          <a:p>
            <a:r>
              <a:rPr lang="en-US" dirty="0" smtClean="0"/>
              <a:t>One follows the other in a linear order.</a:t>
            </a:r>
          </a:p>
          <a:p>
            <a:r>
              <a:rPr lang="en-US" dirty="0" smtClean="0"/>
              <a:t>By following this order , the structure of a word or sentence is built up.</a:t>
            </a:r>
          </a:p>
          <a:p>
            <a:r>
              <a:rPr lang="en-US" dirty="0" smtClean="0"/>
              <a:t>Paradigmatic relationship = between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elements in a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class or system,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only one can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operate at a time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69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Syntagmatic relationship = between elements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in a linear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sequence</a:t>
            </a:r>
          </a:p>
          <a:p>
            <a:pPr marL="109728" indent="0">
              <a:buNone/>
            </a:pPr>
            <a:r>
              <a:rPr lang="en-US" dirty="0" smtClean="0"/>
              <a:t>To illustrate with an example: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l  t         </a:t>
            </a:r>
            <a:r>
              <a:rPr lang="en-US" dirty="0" err="1" smtClean="0"/>
              <a:t>ei</a:t>
            </a:r>
            <a:r>
              <a:rPr lang="en-US" dirty="0" smtClean="0"/>
              <a:t>            k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l  b        </a:t>
            </a:r>
            <a:r>
              <a:rPr lang="en-US" dirty="0" err="1" smtClean="0"/>
              <a:t>ei</a:t>
            </a:r>
            <a:r>
              <a:rPr lang="en-US" dirty="0" smtClean="0"/>
              <a:t>            k             Syntagmatic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l  t         u             k             (horizontal or          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l  b        </a:t>
            </a:r>
            <a:r>
              <a:rPr lang="en-US" dirty="0" err="1" smtClean="0"/>
              <a:t>ei</a:t>
            </a:r>
            <a:r>
              <a:rPr lang="en-US" dirty="0" smtClean="0"/>
              <a:t>            t                linear)</a:t>
            </a:r>
          </a:p>
          <a:p>
            <a:pPr marL="109728" indent="0">
              <a:buNone/>
            </a:pPr>
            <a:r>
              <a:rPr lang="en-US" dirty="0" smtClean="0"/>
              <a:t>Paradigmatic (</a:t>
            </a:r>
            <a:r>
              <a:rPr lang="en-US" dirty="0" err="1" smtClean="0"/>
              <a:t>verical</a:t>
            </a:r>
            <a:r>
              <a:rPr lang="en-US" dirty="0" smtClean="0"/>
              <a:t>)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447800" y="3733800"/>
            <a:ext cx="3962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600200" y="41910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447800" y="4191000"/>
            <a:ext cx="3962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47800" y="4648200"/>
            <a:ext cx="3962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447800" y="5181600"/>
            <a:ext cx="3962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219200" y="3429000"/>
            <a:ext cx="0" cy="1752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9571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paradigmatic relationship , /t/ /b/, /</a:t>
            </a:r>
            <a:r>
              <a:rPr lang="en-US" dirty="0" err="1" smtClean="0"/>
              <a:t>ei</a:t>
            </a:r>
            <a:r>
              <a:rPr lang="en-US" dirty="0" smtClean="0"/>
              <a:t>/ can be replaced by /u/, /k/ can be replaced by /t/.</a:t>
            </a:r>
          </a:p>
          <a:p>
            <a:r>
              <a:rPr lang="en-US" dirty="0" smtClean="0"/>
              <a:t>Each can be replaced by another element from within the same system and class.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In the above example, we cannot put a consonant in place of vowel but we can replace one vowel by another.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94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syntagmatic relationship, the elements have to be combined in the proper sequence.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We cannot violate sequential order.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On the basis of paradigmatic &amp; syntagmatic  relationships, rules of selection and combination operate, and taken together – they constitute the structure of language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904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intersecting threads build up fabric of </a:t>
            </a:r>
            <a:r>
              <a:rPr lang="en-US" dirty="0" smtClean="0"/>
              <a:t>language.</a:t>
            </a:r>
          </a:p>
          <a:p>
            <a:r>
              <a:rPr lang="en-US" dirty="0" smtClean="0"/>
              <a:t>Language has duality of structure.</a:t>
            </a:r>
          </a:p>
          <a:p>
            <a:r>
              <a:rPr lang="en-US" dirty="0" smtClean="0"/>
              <a:t>At one level we select the elements out of many, at another level, we combine these elements to form a structural unit</a:t>
            </a:r>
          </a:p>
          <a:p>
            <a:r>
              <a:rPr lang="en-US" dirty="0" smtClean="0"/>
              <a:t>With a limited number of elements, we can construct a large number of combinations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279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Selection (Paradigmatic) &amp; Combination (Syntagmatic) processes enable us to construct different sentences: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The     boy    went        to school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A        boy    went        to school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The     boy     went         home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The     boy     ran            home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The     girl     went        to school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A        girl      ran            home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51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variation possible depending on choice of elements from each category at paradigmatic level.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Elements in each category are discrete and separable from elements in another category.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This gives us a lot of flexibility or choice of the elements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94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Variations possible also at syntagmatic level but there are rules.</a:t>
            </a:r>
          </a:p>
          <a:p>
            <a:r>
              <a:rPr lang="en-US" dirty="0" smtClean="0"/>
              <a:t>In the above example: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We can substitute ‘home’ for ‘to school’ because both can function in adjunct position at the end of the sentence; but we can’t have</a:t>
            </a:r>
          </a:p>
          <a:p>
            <a:pPr marL="109728" indent="0">
              <a:buNone/>
            </a:pPr>
            <a:r>
              <a:rPr lang="en-US" dirty="0" smtClean="0"/>
              <a:t>‘to school the boy went’ or ‘went home the girl’- they violate syntagmatic relationship      </a:t>
            </a:r>
          </a:p>
          <a:p>
            <a:endParaRPr lang="en-US" dirty="0" smtClean="0"/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95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violate this relationship: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e.g. ‘Home is the sailor, home from the sea/And the hunter Home from the hill’ – done for emphasis and a particular rhythm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9400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– set of paradigmatic relationships between elements</a:t>
            </a:r>
          </a:p>
          <a:p>
            <a:r>
              <a:rPr lang="en-US" dirty="0" smtClean="0"/>
              <a:t>Structure – set of syntagmatic relationships between elements at each level in the language</a:t>
            </a:r>
          </a:p>
          <a:p>
            <a:r>
              <a:rPr lang="en-US" dirty="0" smtClean="0"/>
              <a:t>At level of sounds – phonological system (vowels &amp; consonants) &amp; phonological structure ( determining combination of vowels &amp; consonants)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Structure/system distinction (Summary)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73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level of sentence- formation, we have syntactic system (word classes such as noun, verb, adjective, adverb) &amp; syntactic structure (determining combination of these word classes) to enable formation of sentences 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Structure/system distinction (Summary)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802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258</TotalTime>
  <Words>1138</Words>
  <Application>Microsoft Office PowerPoint</Application>
  <PresentationFormat>On-screen Show (4:3)</PresentationFormat>
  <Paragraphs>124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The structure/ System distinction, Syntagmatic &amp; Paradigmatic relationship</vt:lpstr>
      <vt:lpstr>Review of Lecture # 10</vt:lpstr>
      <vt:lpstr>Structure/system distinction</vt:lpstr>
      <vt:lpstr>Structure/ system distinction</vt:lpstr>
      <vt:lpstr>The 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</vt:lpstr>
      <vt:lpstr>Structure/system distinction (Summary)</vt:lpstr>
      <vt:lpstr>Structure/system distinction (Summary)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structure/ System distinction, Syntagmatic &amp; Paradigmatic relationship</dc:title>
  <dc:creator>Naveed Ahsan</dc:creator>
  <cp:lastModifiedBy>NTS</cp:lastModifiedBy>
  <cp:revision>33</cp:revision>
  <dcterms:created xsi:type="dcterms:W3CDTF">2013-12-07T10:07:51Z</dcterms:created>
  <dcterms:modified xsi:type="dcterms:W3CDTF">2013-12-11T09:39:02Z</dcterms:modified>
</cp:coreProperties>
</file>