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0" r:id="rId17"/>
    <p:sldId id="271" r:id="rId18"/>
    <p:sldId id="274" r:id="rId19"/>
    <p:sldId id="272" r:id="rId20"/>
    <p:sldId id="278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9572BBE-48E5-4C1C-9790-3478AE64FBA4}" type="datetimeFigureOut">
              <a:rPr lang="en-US" smtClean="0"/>
              <a:t>08-Dec-13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32F73AF-32A8-4919-96D7-3593AC6EEB6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572BBE-48E5-4C1C-9790-3478AE64FBA4}" type="datetimeFigureOut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2F73AF-32A8-4919-96D7-3593AC6EEB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9572BBE-48E5-4C1C-9790-3478AE64FBA4}" type="datetimeFigureOut">
              <a:rPr lang="en-US" smtClean="0"/>
              <a:t>08-Dec-13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32F73AF-32A8-4919-96D7-3593AC6EEB6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572BBE-48E5-4C1C-9790-3478AE64FBA4}" type="datetimeFigureOut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32F73AF-32A8-4919-96D7-3593AC6EEB6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572BBE-48E5-4C1C-9790-3478AE64FBA4}" type="datetimeFigureOut">
              <a:rPr lang="en-US" smtClean="0"/>
              <a:t>08-Dec-13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32F73AF-32A8-4919-96D7-3593AC6EEB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572BBE-48E5-4C1C-9790-3478AE64FBA4}" type="datetimeFigureOut">
              <a:rPr lang="en-US" smtClean="0"/>
              <a:t>08-Dec-13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2F73AF-32A8-4919-96D7-3593AC6EEB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572BBE-48E5-4C1C-9790-3478AE64FBA4}" type="datetimeFigureOut">
              <a:rPr lang="en-US" smtClean="0"/>
              <a:t>08-Dec-13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2F73AF-32A8-4919-96D7-3593AC6EEB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9572BBE-48E5-4C1C-9790-3478AE64FBA4}" type="datetimeFigureOut">
              <a:rPr lang="en-US" smtClean="0"/>
              <a:t>08-Dec-13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32F73AF-32A8-4919-96D7-3593AC6EEB6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9572BBE-48E5-4C1C-9790-3478AE64FBA4}" type="datetimeFigureOut">
              <a:rPr lang="en-US" smtClean="0"/>
              <a:t>08-Dec-13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32F73AF-32A8-4919-96D7-3593AC6EEB6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572BBE-48E5-4C1C-9790-3478AE64FBA4}" type="datetimeFigureOut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2F73AF-32A8-4919-96D7-3593AC6EEB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572BBE-48E5-4C1C-9790-3478AE64FBA4}" type="datetimeFigureOut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2F73AF-32A8-4919-96D7-3593AC6EEB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9572BBE-48E5-4C1C-9790-3478AE64FBA4}" type="datetimeFigureOut">
              <a:rPr lang="en-US" smtClean="0"/>
              <a:t>08-Dec-13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32F73AF-32A8-4919-96D7-3593AC6EEB6A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nature of Sign and sign/symbol distinction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Lecture # 10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80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# 9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Langue/ parole distinction &amp; competence versus performance</a:t>
            </a:r>
          </a:p>
          <a:p>
            <a:r>
              <a:rPr lang="en-US" dirty="0" smtClean="0"/>
              <a:t>Ferdinand De Saussure made a distinction between the  two concepts</a:t>
            </a:r>
          </a:p>
          <a:p>
            <a:r>
              <a:rPr lang="en-US" dirty="0" smtClean="0"/>
              <a:t>Langue- social, a set of conventions shared by all the speakers of a language</a:t>
            </a:r>
          </a:p>
          <a:p>
            <a:r>
              <a:rPr lang="en-US" dirty="0" smtClean="0"/>
              <a:t>Parole- belongs to individuals, actual sounds and sentences produced by speakers/ writers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176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#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Language system- Langue</a:t>
            </a:r>
          </a:p>
          <a:p>
            <a:r>
              <a:rPr lang="en-US" dirty="0" smtClean="0"/>
              <a:t>Language </a:t>
            </a:r>
            <a:r>
              <a:rPr lang="en-US" dirty="0" err="1" smtClean="0"/>
              <a:t>behaviour</a:t>
            </a:r>
            <a:r>
              <a:rPr lang="en-US" dirty="0" smtClean="0"/>
              <a:t> – Parole</a:t>
            </a:r>
          </a:p>
          <a:p>
            <a:r>
              <a:rPr lang="en-US" dirty="0" smtClean="0"/>
              <a:t>Noam Chomsky made a similar distinction</a:t>
            </a:r>
          </a:p>
          <a:p>
            <a:r>
              <a:rPr lang="en-US" dirty="0" smtClean="0"/>
              <a:t>Competence versus </a:t>
            </a:r>
            <a:r>
              <a:rPr lang="en-US" dirty="0" err="1" smtClean="0"/>
              <a:t>behaviour</a:t>
            </a:r>
            <a:endParaRPr lang="en-US" dirty="0" smtClean="0"/>
          </a:p>
          <a:p>
            <a:r>
              <a:rPr lang="en-US" dirty="0" smtClean="0"/>
              <a:t>Knowledge of the structure of language- competence</a:t>
            </a:r>
          </a:p>
          <a:p>
            <a:r>
              <a:rPr lang="en-US" dirty="0" smtClean="0"/>
              <a:t>The way a speaker uses knowledge-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425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4228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Linguistic sign and symbol distinction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Language is made up of signs</a:t>
            </a:r>
          </a:p>
          <a:p>
            <a:r>
              <a:rPr lang="en-US" dirty="0" smtClean="0"/>
              <a:t>Saussure says, sign is the central fact of language</a:t>
            </a:r>
          </a:p>
          <a:p>
            <a:r>
              <a:rPr lang="en-US" dirty="0" smtClean="0"/>
              <a:t>Sign- A physical marker which carries some information</a:t>
            </a:r>
          </a:p>
          <a:p>
            <a:r>
              <a:rPr lang="en-US" dirty="0" smtClean="0"/>
              <a:t>The information is direct, brief and precise (only this, no other)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956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1524000"/>
          </a:xfrm>
        </p:spPr>
        <p:txBody>
          <a:bodyPr>
            <a:normAutofit/>
          </a:bodyPr>
          <a:lstStyle/>
          <a:p>
            <a:r>
              <a:rPr lang="en-US" dirty="0" smtClean="0"/>
              <a:t>Sign and symbol distinction(contd..)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 is opposed to symbol which is a mere indication</a:t>
            </a:r>
          </a:p>
          <a:p>
            <a:r>
              <a:rPr lang="en-US" dirty="0" smtClean="0"/>
              <a:t>Sign contains more information &amp; stands in place of something as a means of pointing towards it indirectly</a:t>
            </a:r>
          </a:p>
          <a:p>
            <a:r>
              <a:rPr lang="en-US" dirty="0" smtClean="0"/>
              <a:t>Example: Gesture of waving hand – sign, but can be interpreted variously as symbolic of farewell, dismissal etc.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829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 &amp; symbol distinction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way of eating, dressing up is a sign which signals some social practice or belief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When you apply the concept to </a:t>
            </a:r>
            <a:r>
              <a:rPr lang="en-US" dirty="0" err="1" smtClean="0"/>
              <a:t>behaviour</a:t>
            </a:r>
            <a:r>
              <a:rPr lang="en-US" dirty="0" smtClean="0"/>
              <a:t>, society and culture, it becomes evident that our whole culture is made up of signs which have special significance or meaning in our culture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176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 &amp; symbol distinction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Saussure’s idea of sign has led to the growth of a whole area of the study of operation of signs in culture and society- Semiotics</a:t>
            </a:r>
          </a:p>
          <a:p>
            <a:r>
              <a:rPr lang="en-US" dirty="0" smtClean="0"/>
              <a:t>In language studies, it helps to understand what language is</a:t>
            </a:r>
          </a:p>
          <a:p>
            <a:r>
              <a:rPr lang="en-US" dirty="0" smtClean="0"/>
              <a:t>Linguistic sign has two parts – Signifier &amp; Signified or the word which signifies and the object that is signified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92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 &amp; Symbol distinction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Tree signifies</a:t>
            </a:r>
          </a:p>
          <a:p>
            <a:endParaRPr lang="en-US" dirty="0"/>
          </a:p>
          <a:p>
            <a:r>
              <a:rPr lang="en-US" dirty="0" smtClean="0"/>
              <a:t>But the word tree does not signify the actual object.</a:t>
            </a:r>
          </a:p>
          <a:p>
            <a:r>
              <a:rPr lang="en-US" dirty="0" smtClean="0"/>
              <a:t>In that case the word for this object in all languages would have been the same – tree</a:t>
            </a:r>
          </a:p>
          <a:p>
            <a:r>
              <a:rPr lang="en-US" dirty="0" smtClean="0"/>
              <a:t>So, the word tree does not represent the actual object in life.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1600200"/>
            <a:ext cx="1219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8408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 &amp; symbol distinction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word ‘tree’ represents the concept or the image in our minds.</a:t>
            </a:r>
          </a:p>
          <a:p>
            <a:r>
              <a:rPr lang="en-US" dirty="0" smtClean="0"/>
              <a:t>We invent a word with some sound images which is later used to represent the concept of it in our minds.</a:t>
            </a:r>
          </a:p>
          <a:p>
            <a:r>
              <a:rPr lang="en-US" dirty="0" smtClean="0"/>
              <a:t>No logical reason for choosing a certain combination of words to represent the concept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114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Signs and symbol distinction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6237"/>
            <a:ext cx="8458199" cy="4526280"/>
          </a:xfrm>
        </p:spPr>
        <p:txBody>
          <a:bodyPr>
            <a:normAutofit/>
          </a:bodyPr>
          <a:lstStyle/>
          <a:p>
            <a:r>
              <a:rPr lang="en-US" dirty="0" smtClean="0"/>
              <a:t>Relationship between sounds (and words) &amp; the concept they signify is an arbitrary one</a:t>
            </a:r>
          </a:p>
          <a:p>
            <a:r>
              <a:rPr lang="en-US" dirty="0" smtClean="0"/>
              <a:t>Modified diagram as under: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Tree               signifies       Concept of tree</a:t>
            </a:r>
          </a:p>
          <a:p>
            <a:pPr marL="0" indent="0">
              <a:buNone/>
            </a:pPr>
            <a:r>
              <a:rPr lang="en-US" dirty="0" smtClean="0"/>
              <a:t>(word or sound                      (mental </a:t>
            </a:r>
            <a:r>
              <a:rPr lang="en-US" dirty="0" smtClean="0"/>
              <a:t>image = </a:t>
            </a:r>
            <a:endParaRPr lang="en-US" dirty="0" smtClean="0"/>
          </a:p>
          <a:p>
            <a:pPr marL="0" indent="0">
              <a:buNone/>
            </a:pPr>
            <a:r>
              <a:rPr lang="en-US" smtClean="0"/>
              <a:t>Image </a:t>
            </a:r>
            <a:r>
              <a:rPr lang="en-US" smtClean="0"/>
              <a:t>=  </a:t>
            </a:r>
            <a:r>
              <a:rPr lang="en-US" dirty="0" smtClean="0"/>
              <a:t>signifier</a:t>
            </a:r>
            <a:r>
              <a:rPr lang="en-US" smtClean="0"/>
              <a:t>)                 </a:t>
            </a:r>
            <a:r>
              <a:rPr lang="en-US" smtClean="0"/>
              <a:t>           </a:t>
            </a:r>
            <a:r>
              <a:rPr lang="en-US" dirty="0" smtClean="0"/>
              <a:t>signified)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133600" y="4419600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181600" y="44196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396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 &amp; symbol distinction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That which signifies (the word) is signifier.</a:t>
            </a:r>
          </a:p>
          <a:p>
            <a:r>
              <a:rPr lang="en-US" dirty="0" smtClean="0"/>
              <a:t>That which is signified (the concept) is the signified.</a:t>
            </a:r>
          </a:p>
          <a:p>
            <a:r>
              <a:rPr lang="en-US" dirty="0" smtClean="0"/>
              <a:t>Sign is the composite of both – it consists of the relationship between the signifier and the signified.</a:t>
            </a:r>
          </a:p>
          <a:p>
            <a:r>
              <a:rPr lang="en-US" dirty="0" smtClean="0"/>
              <a:t>This relationship continues over a long period of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471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 &amp; Symbol distinction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relationship is established as a social fact by a society.</a:t>
            </a:r>
          </a:p>
          <a:p>
            <a:r>
              <a:rPr lang="en-US" dirty="0" smtClean="0"/>
              <a:t>It is arbitrary, not a logical relationship.</a:t>
            </a:r>
          </a:p>
          <a:p>
            <a:r>
              <a:rPr lang="en-US" dirty="0" smtClean="0"/>
              <a:t>It is not established by reason (there is no reasonable connection between the object and the sounds used to represent it)</a:t>
            </a:r>
          </a:p>
          <a:p>
            <a:r>
              <a:rPr lang="en-US" dirty="0" smtClean="0"/>
              <a:t>Only social agreement can give it validity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41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 &amp; Symbol distinction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no intrinsic basis to it – linguistic sign is arbitrary</a:t>
            </a:r>
          </a:p>
          <a:p>
            <a:r>
              <a:rPr lang="en-US" dirty="0" smtClean="0"/>
              <a:t>Many such signs make up the system of language</a:t>
            </a:r>
          </a:p>
          <a:p>
            <a:r>
              <a:rPr lang="en-US" dirty="0" smtClean="0"/>
              <a:t>Signs are relational entities, they exist only in terms of relation to each other.</a:t>
            </a:r>
          </a:p>
          <a:p>
            <a:r>
              <a:rPr lang="en-US" dirty="0" smtClean="0"/>
              <a:t>They enter into complex relationship with each other.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442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 &amp; Symbol distinction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relationships make up the whole system of language.</a:t>
            </a:r>
          </a:p>
          <a:p>
            <a:r>
              <a:rPr lang="en-US" dirty="0" smtClean="0"/>
              <a:t>Since arbitrary, the signs differ from one language to another – concepts are different in different languages</a:t>
            </a:r>
          </a:p>
          <a:p>
            <a:r>
              <a:rPr lang="en-US" dirty="0" smtClean="0"/>
              <a:t>Same as concepts are different in different societies and cultures</a:t>
            </a:r>
          </a:p>
        </p:txBody>
      </p:sp>
    </p:spTree>
    <p:extLst>
      <p:ext uri="{BB962C8B-B14F-4D97-AF65-F5344CB8AC3E}">
        <p14:creationId xmlns:p14="http://schemas.microsoft.com/office/powerpoint/2010/main" val="1834398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 &amp; symbol distinction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society constructs its own concepts of real world and links these concepts to certain signifiers and </a:t>
            </a:r>
            <a:r>
              <a:rPr lang="en-US" dirty="0" err="1"/>
              <a:t>signifieds</a:t>
            </a:r>
            <a:r>
              <a:rPr lang="en-US" dirty="0"/>
              <a:t> arbitrarily chosen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signifiers are then used to refer to these concepts and </a:t>
            </a:r>
            <a:r>
              <a:rPr lang="en-US" dirty="0" err="1" smtClean="0"/>
              <a:t>signifieds</a:t>
            </a:r>
            <a:r>
              <a:rPr lang="en-US" dirty="0" smtClean="0"/>
              <a:t> are used to refer to the actual objects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958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 &amp; symbol distinction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Once relationships are made, they are fixed.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People not free to choose any arbitrary signifiers they want to choose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 symbol is any kind of sign that signifies several concepts on the basis of primary relationship between signifier and signified.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153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 &amp; symbol distinction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word ‘tree’ signifies concept of tree – that is primary relationship.</a:t>
            </a:r>
          </a:p>
          <a:p>
            <a:r>
              <a:rPr lang="en-US" dirty="0" smtClean="0"/>
              <a:t>It may also signify ‘life’, ‘growth’, etc.</a:t>
            </a:r>
          </a:p>
          <a:p>
            <a:r>
              <a:rPr lang="en-US" dirty="0" smtClean="0"/>
              <a:t> The word ‘book’ signifies the concept of a book, ‘face’ signifies concept of face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Book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Face              </a:t>
            </a:r>
            <a:endParaRPr lang="en-US" dirty="0"/>
          </a:p>
        </p:txBody>
      </p:sp>
      <p:pic>
        <p:nvPicPr>
          <p:cNvPr id="1026" name="Picture 2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572000"/>
            <a:ext cx="1200150" cy="153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2286000" y="49530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286000" y="57912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691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 &amp; Symbol distinction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word ‘book’ may also mean ‘reserve’ and the word ‘face’ may also mean ‘to involve yourself with a person or situation </a:t>
            </a:r>
          </a:p>
          <a:p>
            <a:r>
              <a:rPr lang="en-US" dirty="0" smtClean="0"/>
              <a:t>Then the words ‘tree’, ‘book’ and ‘face’ are not </a:t>
            </a:r>
            <a:r>
              <a:rPr lang="en-US" dirty="0"/>
              <a:t>only a </a:t>
            </a:r>
            <a:r>
              <a:rPr lang="en-US" dirty="0" smtClean="0"/>
              <a:t>signs, </a:t>
            </a:r>
            <a:r>
              <a:rPr lang="en-US" dirty="0"/>
              <a:t>but also </a:t>
            </a:r>
            <a:r>
              <a:rPr lang="en-US" dirty="0" smtClean="0"/>
              <a:t>symbols.</a:t>
            </a:r>
            <a:endParaRPr lang="en-US" dirty="0"/>
          </a:p>
          <a:p>
            <a:r>
              <a:rPr lang="en-US" dirty="0"/>
              <a:t>A symbol is built up of several associative relationships between the signifiers and the </a:t>
            </a:r>
            <a:r>
              <a:rPr lang="en-US" dirty="0" err="1"/>
              <a:t>signifieds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382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 (Sign &amp; Symbol distinction)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Language made of signs</a:t>
            </a:r>
          </a:p>
          <a:p>
            <a:r>
              <a:rPr lang="en-US" dirty="0" smtClean="0"/>
              <a:t>Linguistic sign has two parts – Signifier &amp; Signified</a:t>
            </a:r>
          </a:p>
          <a:p>
            <a:r>
              <a:rPr lang="en-US" dirty="0" smtClean="0"/>
              <a:t>That which signifies (the word) – Signifier</a:t>
            </a:r>
          </a:p>
          <a:p>
            <a:r>
              <a:rPr lang="en-US" dirty="0" smtClean="0"/>
              <a:t>That which is signified (the concept) – Signified</a:t>
            </a:r>
          </a:p>
          <a:p>
            <a:r>
              <a:rPr lang="en-US" dirty="0" smtClean="0"/>
              <a:t>Sign – composite of both, it consists of the relationship between signifier &amp; signified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5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is why we say that language is a system of symbolic signs since there are often very complex associative relationships between the signifiers and the </a:t>
            </a:r>
            <a:r>
              <a:rPr lang="en-US" dirty="0" err="1"/>
              <a:t>signifieds</a:t>
            </a:r>
            <a:r>
              <a:rPr lang="en-US" dirty="0"/>
              <a:t> in a language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Signifiers and signified operate in their relationship with each other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621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b="1" dirty="0" smtClean="0"/>
              <a:t>Saussure’s contributions</a:t>
            </a:r>
          </a:p>
          <a:p>
            <a:r>
              <a:rPr lang="en-GB" dirty="0" smtClean="0"/>
              <a:t>Saussure </a:t>
            </a:r>
            <a:r>
              <a:rPr lang="en-GB" dirty="0"/>
              <a:t>exerted two kinds of influence on modern </a:t>
            </a:r>
            <a:r>
              <a:rPr lang="en-GB" dirty="0" smtClean="0"/>
              <a:t>linguistics: </a:t>
            </a:r>
            <a:r>
              <a:rPr lang="en-GB" b="1" dirty="0"/>
              <a:t>First</a:t>
            </a:r>
            <a:r>
              <a:rPr lang="en-GB" dirty="0"/>
              <a:t>, he provided a general orientation, a sense of the task of linguistics which has seldom been questioned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r>
              <a:rPr lang="en-GB" b="1" dirty="0" smtClean="0"/>
              <a:t>Second</a:t>
            </a:r>
            <a:r>
              <a:rPr lang="en-GB" dirty="0"/>
              <a:t>, he influenced modern linguistics in the specific concepts.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82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b="1" dirty="0" smtClean="0"/>
              <a:t>Saussure’s contributions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Many </a:t>
            </a:r>
            <a:r>
              <a:rPr lang="en-GB" dirty="0"/>
              <a:t>of the developments of modern linguistics can be described as his concept, i.e. his idea of the arbitrary nature of the sign, </a:t>
            </a:r>
            <a:r>
              <a:rPr lang="en-GB" i="1" dirty="0"/>
              <a:t>langue</a:t>
            </a:r>
            <a:r>
              <a:rPr lang="en-GB" dirty="0"/>
              <a:t> vs. </a:t>
            </a:r>
            <a:r>
              <a:rPr lang="en-GB" i="1" dirty="0"/>
              <a:t>parole</a:t>
            </a:r>
            <a:r>
              <a:rPr lang="en-GB" dirty="0"/>
              <a:t>, synchrony vs. </a:t>
            </a:r>
            <a:r>
              <a:rPr lang="en-GB" dirty="0" err="1"/>
              <a:t>diachrony</a:t>
            </a:r>
            <a:r>
              <a:rPr lang="en-GB" dirty="0"/>
              <a:t>, syntagmatic and paradigmatic relations,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777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/>
              <a:t>Saussure’s contributions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 smtClean="0"/>
              <a:t>Saussure’s contribution regarding the concepts of sign &amp; symbol distinction brought a new revolution and enjoys a prime importance in the domain of modern linguistics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7232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288</TotalTime>
  <Words>1136</Words>
  <Application>Microsoft Office PowerPoint</Application>
  <PresentationFormat>On-screen Show (4:3)</PresentationFormat>
  <Paragraphs>111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Foundry</vt:lpstr>
      <vt:lpstr>The nature of Sign and sign/symbol distinction</vt:lpstr>
      <vt:lpstr>Review of lecture # 9   </vt:lpstr>
      <vt:lpstr>Review of lecture # 9</vt:lpstr>
      <vt:lpstr>Linguistic sign and symbol distinction</vt:lpstr>
      <vt:lpstr>Sign and symbol distinction(contd..)</vt:lpstr>
      <vt:lpstr>Sign &amp; symbol distinction (contd..)</vt:lpstr>
      <vt:lpstr>Sign &amp; symbol distinction (contd..)</vt:lpstr>
      <vt:lpstr>Sign &amp; Symbol distinction (contd..)</vt:lpstr>
      <vt:lpstr>Sign &amp; symbol distinction (contd..)</vt:lpstr>
      <vt:lpstr>Signs and symbol distinction (contd..)</vt:lpstr>
      <vt:lpstr>Sign &amp; symbol distinction (contd..)</vt:lpstr>
      <vt:lpstr>Sign &amp; Symbol distinction (contd..)</vt:lpstr>
      <vt:lpstr>Sign &amp; Symbol distinction (contd..)</vt:lpstr>
      <vt:lpstr>Sign &amp; Symbol distinction (contd..)</vt:lpstr>
      <vt:lpstr>Sign &amp; symbol distinction (contd..)</vt:lpstr>
      <vt:lpstr>Sign &amp; symbol distinction (contd..)</vt:lpstr>
      <vt:lpstr>Sign &amp; symbol distinction (contd..)</vt:lpstr>
      <vt:lpstr>Sign &amp; Symbol distinction (contd..)</vt:lpstr>
      <vt:lpstr>Summary (Sign &amp; Symbol distinction) </vt:lpstr>
      <vt:lpstr>Summary </vt:lpstr>
      <vt:lpstr>Summary</vt:lpstr>
      <vt:lpstr>Summary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nature of Sign and sign/symbol distinction</dc:title>
  <dc:creator>Naveed Ahsan</dc:creator>
  <cp:lastModifiedBy>Naveed Ahsan</cp:lastModifiedBy>
  <cp:revision>46</cp:revision>
  <dcterms:created xsi:type="dcterms:W3CDTF">2013-12-06T12:34:59Z</dcterms:created>
  <dcterms:modified xsi:type="dcterms:W3CDTF">2013-12-07T20:00:22Z</dcterms:modified>
</cp:coreProperties>
</file>