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D41D0E-F0F4-4453-802B-72AA29E5555C}" type="datetimeFigureOut">
              <a:rPr lang="en-US" smtClean="0"/>
              <a:pPr/>
              <a:t>11/23/2013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F0C18C-B375-4743-946D-90B4EE1B16D4}" type="slidenum">
              <a:rPr lang="en-US" smtClean="0"/>
              <a:pPr/>
              <a:t>‹#›</a:t>
            </a:fld>
            <a:endParaRPr lang="en-US"/>
          </a:p>
        </p:txBody>
      </p:sp>
    </p:spTree>
    <p:extLst>
      <p:ext uri="{BB962C8B-B14F-4D97-AF65-F5344CB8AC3E}">
        <p14:creationId xmlns:p14="http://schemas.microsoft.com/office/powerpoint/2010/main" xmlns="" val="2568149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F0C18C-B375-4743-946D-90B4EE1B16D4}" type="slidenum">
              <a:rPr lang="en-US" smtClean="0"/>
              <a:pPr/>
              <a:t>12</a:t>
            </a:fld>
            <a:endParaRPr lang="en-US"/>
          </a:p>
        </p:txBody>
      </p:sp>
    </p:spTree>
    <p:extLst>
      <p:ext uri="{BB962C8B-B14F-4D97-AF65-F5344CB8AC3E}">
        <p14:creationId xmlns:p14="http://schemas.microsoft.com/office/powerpoint/2010/main" xmlns="" val="2946010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6BAFB68-CABF-4490-BB47-B4D04A4EA9A1}" type="datetimeFigureOut">
              <a:rPr lang="en-US" smtClean="0"/>
              <a:pPr/>
              <a:t>11/23/2013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89365A7-A549-458F-A7A3-90F5BC447C42}"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6BAFB68-CABF-4490-BB47-B4D04A4EA9A1}"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389365A7-A549-458F-A7A3-90F5BC447C42}"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6BAFB68-CABF-4490-BB47-B4D04A4EA9A1}" type="datetimeFigureOut">
              <a:rPr lang="en-US" smtClean="0"/>
              <a:pPr/>
              <a:t>11/23/2013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89365A7-A549-458F-A7A3-90F5BC447C42}"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6BAFB68-CABF-4490-BB47-B4D04A4EA9A1}" type="datetimeFigureOut">
              <a:rPr lang="en-US" smtClean="0"/>
              <a:pPr/>
              <a:t>11/23/2013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365A7-A549-458F-A7A3-90F5BC447C42}"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6BAFB68-CABF-4490-BB47-B4D04A4EA9A1}" type="datetimeFigureOut">
              <a:rPr lang="en-US" smtClean="0"/>
              <a:pPr/>
              <a:t>11/23/2013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89365A7-A549-458F-A7A3-90F5BC447C42}"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6BAFB68-CABF-4490-BB47-B4D04A4EA9A1}" type="datetimeFigureOut">
              <a:rPr lang="en-US" smtClean="0"/>
              <a:pPr/>
              <a:t>11/23/2013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389365A7-A549-458F-A7A3-90F5BC447C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36BAFB68-CABF-4490-BB47-B4D04A4EA9A1}" type="datetimeFigureOut">
              <a:rPr lang="en-US" smtClean="0"/>
              <a:pPr/>
              <a:t>11/23/2013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89365A7-A549-458F-A7A3-90F5BC447C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89365A7-A549-458F-A7A3-90F5BC447C42}"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36BAFB68-CABF-4490-BB47-B4D04A4EA9A1}" type="datetimeFigureOut">
              <a:rPr lang="en-US" smtClean="0"/>
              <a:pPr/>
              <a:t>11/23/2013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389365A7-A549-458F-A7A3-90F5BC447C42}"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36BAFB68-CABF-4490-BB47-B4D04A4EA9A1}" type="datetimeFigureOut">
              <a:rPr lang="en-US" smtClean="0"/>
              <a:pPr/>
              <a:t>11/23/2013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BAFB68-CABF-4490-BB47-B4D04A4EA9A1}"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365A7-A549-458F-A7A3-90F5BC447C4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389365A7-A549-458F-A7A3-90F5BC447C42}"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BAFB68-CABF-4490-BB47-B4D04A4EA9A1}"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6BAFB68-CABF-4490-BB47-B4D04A4EA9A1}" type="datetimeFigureOut">
              <a:rPr lang="en-US" smtClean="0"/>
              <a:pPr/>
              <a:t>11/23/2013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89365A7-A549-458F-A7A3-90F5BC447C42}"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4800" dirty="0" smtClean="0"/>
              <a:t>Introduction</a:t>
            </a:r>
            <a:endParaRPr lang="en-US" sz="4800" dirty="0"/>
          </a:p>
        </p:txBody>
      </p:sp>
      <p:sp>
        <p:nvSpPr>
          <p:cNvPr id="2" name="Title 1"/>
          <p:cNvSpPr>
            <a:spLocks noGrp="1"/>
          </p:cNvSpPr>
          <p:nvPr>
            <p:ph type="ctrTitle"/>
          </p:nvPr>
        </p:nvSpPr>
        <p:spPr/>
        <p:txBody>
          <a:bodyPr>
            <a:normAutofit/>
          </a:bodyPr>
          <a:lstStyle/>
          <a:p>
            <a:r>
              <a:rPr lang="en-US" sz="7200" dirty="0" smtClean="0"/>
              <a:t>Linguistics</a:t>
            </a:r>
            <a:endParaRPr lang="en-US" sz="7200" dirty="0"/>
          </a:p>
        </p:txBody>
      </p:sp>
    </p:spTree>
    <p:extLst>
      <p:ext uri="{BB962C8B-B14F-4D97-AF65-F5344CB8AC3E}">
        <p14:creationId xmlns:p14="http://schemas.microsoft.com/office/powerpoint/2010/main" xmlns="" val="2274127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Word ‘linguistics’ derived from Latin </a:t>
            </a:r>
            <a:r>
              <a:rPr lang="en-US" b="1" dirty="0" smtClean="0"/>
              <a:t>lingua</a:t>
            </a:r>
            <a:r>
              <a:rPr lang="en-US" dirty="0" smtClean="0"/>
              <a:t> (tongue) &amp; </a:t>
            </a:r>
            <a:r>
              <a:rPr lang="en-US" b="1" dirty="0" err="1" smtClean="0"/>
              <a:t>istics</a:t>
            </a:r>
            <a:r>
              <a:rPr lang="en-US" dirty="0" smtClean="0"/>
              <a:t> (knowledge or science)</a:t>
            </a:r>
          </a:p>
          <a:p>
            <a:pPr marL="0" indent="0">
              <a:buNone/>
            </a:pPr>
            <a:r>
              <a:rPr lang="en-US" b="1" dirty="0" smtClean="0"/>
              <a:t>Definition:</a:t>
            </a:r>
            <a:r>
              <a:rPr lang="en-US" dirty="0" smtClean="0"/>
              <a:t> Linguistics is the scientific study of language.</a:t>
            </a:r>
          </a:p>
          <a:p>
            <a:pPr marL="0" indent="0">
              <a:buNone/>
            </a:pPr>
            <a:r>
              <a:rPr lang="en-US" dirty="0" smtClean="0"/>
              <a:t>Linguistics is that science which studies the origin, organization, nature and development of language descriptively, historically, comparatively and explicitly.</a:t>
            </a:r>
            <a:endParaRPr lang="en-US" dirty="0"/>
          </a:p>
        </p:txBody>
      </p:sp>
    </p:spTree>
    <p:extLst>
      <p:ext uri="{BB962C8B-B14F-4D97-AF65-F5344CB8AC3E}">
        <p14:creationId xmlns:p14="http://schemas.microsoft.com/office/powerpoint/2010/main" xmlns="" val="3290147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a:bodyPr>
          <a:lstStyle/>
          <a:p>
            <a:r>
              <a:rPr lang="en-US" dirty="0" smtClean="0"/>
              <a:t>Language in general</a:t>
            </a:r>
          </a:p>
          <a:p>
            <a:r>
              <a:rPr lang="en-US" dirty="0" smtClean="0"/>
              <a:t> Robins (1985) says: Linguistics is concerned with human language as a universal and </a:t>
            </a:r>
            <a:r>
              <a:rPr lang="en-US" dirty="0" smtClean="0"/>
              <a:t>recognizable </a:t>
            </a:r>
            <a:r>
              <a:rPr lang="en-US" dirty="0" smtClean="0"/>
              <a:t>part of the human </a:t>
            </a:r>
            <a:r>
              <a:rPr lang="en-US" dirty="0" err="1" smtClean="0"/>
              <a:t>behaviour</a:t>
            </a:r>
            <a:r>
              <a:rPr lang="en-US" dirty="0" smtClean="0"/>
              <a:t> and of the human faculties perhaps one of the most essential to human life as we know it, and of the most far-reaching of human capabilities in relation to the whole span of mankind achievements.</a:t>
            </a:r>
            <a:endParaRPr lang="en-US" dirty="0"/>
          </a:p>
        </p:txBody>
      </p:sp>
    </p:spTree>
    <p:extLst>
      <p:ext uri="{BB962C8B-B14F-4D97-AF65-F5344CB8AC3E}">
        <p14:creationId xmlns:p14="http://schemas.microsoft.com/office/powerpoint/2010/main" xmlns="" val="2302581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smtClean="0"/>
              <a:t>Sounds abstract – references necessary</a:t>
            </a:r>
          </a:p>
          <a:p>
            <a:r>
              <a:rPr lang="en-US" dirty="0" smtClean="0"/>
              <a:t>Emphasis still different – linguistics does not emphasize practical knowledge or mastery of a particular knowledge</a:t>
            </a:r>
          </a:p>
          <a:p>
            <a:r>
              <a:rPr lang="en-US" dirty="0" smtClean="0"/>
              <a:t>Linguists study ways of organization of a language</a:t>
            </a:r>
          </a:p>
          <a:p>
            <a:r>
              <a:rPr lang="en-US" dirty="0" smtClean="0"/>
              <a:t>Difference between a Polyglot &amp; a linguist</a:t>
            </a:r>
          </a:p>
          <a:p>
            <a:endParaRPr lang="en-US" dirty="0"/>
          </a:p>
        </p:txBody>
      </p:sp>
    </p:spTree>
    <p:extLst>
      <p:ext uri="{BB962C8B-B14F-4D97-AF65-F5344CB8AC3E}">
        <p14:creationId xmlns:p14="http://schemas.microsoft.com/office/powerpoint/2010/main" xmlns="" val="6813489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a:xfrm>
            <a:off x="609600" y="2006455"/>
            <a:ext cx="8229600" cy="4525963"/>
          </a:xfrm>
        </p:spPr>
        <p:txBody>
          <a:bodyPr>
            <a:normAutofit/>
          </a:bodyPr>
          <a:lstStyle/>
          <a:p>
            <a:r>
              <a:rPr lang="en-US" dirty="0" smtClean="0"/>
              <a:t>Linguistics study general principles of language organization and </a:t>
            </a:r>
            <a:r>
              <a:rPr lang="en-US" dirty="0" err="1" smtClean="0"/>
              <a:t>behaviour</a:t>
            </a:r>
            <a:r>
              <a:rPr lang="en-US" dirty="0" smtClean="0"/>
              <a:t> with reference to some actual language or languages – any language can be taken</a:t>
            </a:r>
          </a:p>
          <a:p>
            <a:r>
              <a:rPr lang="en-US" dirty="0" smtClean="0"/>
              <a:t>Linguistics is learning about a language rather than learning a language</a:t>
            </a:r>
          </a:p>
        </p:txBody>
      </p:sp>
    </p:spTree>
    <p:extLst>
      <p:ext uri="{BB962C8B-B14F-4D97-AF65-F5344CB8AC3E}">
        <p14:creationId xmlns:p14="http://schemas.microsoft.com/office/powerpoint/2010/main" xmlns="" val="1290253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b="1" dirty="0" smtClean="0"/>
              <a:t>Example of a car</a:t>
            </a:r>
            <a:endParaRPr lang="en-US" dirty="0" smtClean="0"/>
          </a:p>
          <a:p>
            <a:r>
              <a:rPr lang="en-US" dirty="0" smtClean="0"/>
              <a:t>Learning how to drive             Learning how to</a:t>
            </a:r>
          </a:p>
          <a:p>
            <a:pPr marL="0" indent="0">
              <a:buNone/>
            </a:pPr>
            <a:r>
              <a:rPr lang="en-US" dirty="0"/>
              <a:t> </a:t>
            </a:r>
            <a:r>
              <a:rPr lang="en-US" dirty="0" smtClean="0"/>
              <a:t>                                                       speak a language</a:t>
            </a:r>
          </a:p>
          <a:p>
            <a:pPr marL="0" indent="0">
              <a:buNone/>
            </a:pPr>
            <a:r>
              <a:rPr lang="en-US" dirty="0" smtClean="0"/>
              <a:t>    Learning how a car works        Learning the</a:t>
            </a:r>
          </a:p>
          <a:p>
            <a:pPr marL="0" indent="0">
              <a:buNone/>
            </a:pPr>
            <a:r>
              <a:rPr lang="en-US" dirty="0"/>
              <a:t> </a:t>
            </a:r>
            <a:r>
              <a:rPr lang="en-US" dirty="0" smtClean="0"/>
              <a:t>                                                        organization of</a:t>
            </a:r>
          </a:p>
          <a:p>
            <a:pPr marL="0" indent="0">
              <a:buNone/>
            </a:pPr>
            <a:r>
              <a:rPr lang="en-US" dirty="0" smtClean="0"/>
              <a:t>                                                         language</a:t>
            </a:r>
            <a:endParaRPr lang="en-US" dirty="0"/>
          </a:p>
          <a:p>
            <a:pPr marL="0" indent="0">
              <a:buNone/>
            </a:pPr>
            <a:endParaRPr lang="en-US" dirty="0"/>
          </a:p>
        </p:txBody>
      </p:sp>
      <p:cxnSp>
        <p:nvCxnSpPr>
          <p:cNvPr id="5" name="Straight Arrow Connector 4"/>
          <p:cNvCxnSpPr/>
          <p:nvPr/>
        </p:nvCxnSpPr>
        <p:spPr>
          <a:xfrm>
            <a:off x="4648200" y="2514600"/>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257800" y="3733800"/>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03943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smtClean="0"/>
              <a:t>In scientific study of language we investigate the mechanism of language – its parts, how they fit together, why they are organized or arranged in a certain manner</a:t>
            </a:r>
          </a:p>
          <a:p>
            <a:r>
              <a:rPr lang="en-US" dirty="0" smtClean="0"/>
              <a:t>While driving a car, we use its parts – while speaking a language, we use sounds, words etc.</a:t>
            </a:r>
            <a:endParaRPr lang="en-US" dirty="0"/>
          </a:p>
        </p:txBody>
      </p:sp>
    </p:spTree>
    <p:extLst>
      <p:ext uri="{BB962C8B-B14F-4D97-AF65-F5344CB8AC3E}">
        <p14:creationId xmlns:p14="http://schemas.microsoft.com/office/powerpoint/2010/main" xmlns="" val="898694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pPr marL="0" indent="0">
              <a:buNone/>
            </a:pPr>
            <a:r>
              <a:rPr lang="en-US" dirty="0" smtClean="0"/>
              <a:t>Present </a:t>
            </a:r>
            <a:r>
              <a:rPr lang="en-US" dirty="0" err="1" smtClean="0"/>
              <a:t>vs</a:t>
            </a:r>
            <a:r>
              <a:rPr lang="en-US" dirty="0" smtClean="0"/>
              <a:t> Past</a:t>
            </a:r>
          </a:p>
          <a:p>
            <a:r>
              <a:rPr lang="en-US" dirty="0" smtClean="0"/>
              <a:t>     In earlier times study of language  </a:t>
            </a:r>
          </a:p>
          <a:p>
            <a:pPr marL="0" indent="0">
              <a:buNone/>
            </a:pPr>
            <a:r>
              <a:rPr lang="en-US" dirty="0" smtClean="0"/>
              <a:t>        considered to be the study of grammar of a</a:t>
            </a:r>
          </a:p>
          <a:p>
            <a:pPr marL="0" indent="0">
              <a:buNone/>
            </a:pPr>
            <a:r>
              <a:rPr lang="en-US" dirty="0"/>
              <a:t> </a:t>
            </a:r>
            <a:r>
              <a:rPr lang="en-US" dirty="0" smtClean="0"/>
              <a:t>       prestigious language such as Latin, </a:t>
            </a:r>
            <a:r>
              <a:rPr lang="en-US" dirty="0" err="1" smtClean="0"/>
              <a:t>Sunskrit</a:t>
            </a:r>
            <a:endParaRPr lang="en-US" dirty="0" smtClean="0"/>
          </a:p>
          <a:p>
            <a:pPr marL="0" indent="0">
              <a:buNone/>
            </a:pPr>
            <a:r>
              <a:rPr lang="en-US" dirty="0"/>
              <a:t> </a:t>
            </a:r>
            <a:r>
              <a:rPr lang="en-US" dirty="0" smtClean="0"/>
              <a:t>       or Greek</a:t>
            </a:r>
          </a:p>
          <a:p>
            <a:r>
              <a:rPr lang="en-US" dirty="0" smtClean="0"/>
              <a:t>    Today we consider all languages as fit</a:t>
            </a:r>
          </a:p>
          <a:p>
            <a:pPr marL="0" indent="0">
              <a:buNone/>
            </a:pPr>
            <a:r>
              <a:rPr lang="en-US" dirty="0"/>
              <a:t> </a:t>
            </a:r>
            <a:r>
              <a:rPr lang="en-US" dirty="0" smtClean="0"/>
              <a:t>       objects of language study</a:t>
            </a:r>
            <a:endParaRPr lang="en-US" dirty="0"/>
          </a:p>
        </p:txBody>
      </p:sp>
    </p:spTree>
    <p:extLst>
      <p:ext uri="{BB962C8B-B14F-4D97-AF65-F5344CB8AC3E}">
        <p14:creationId xmlns:p14="http://schemas.microsoft.com/office/powerpoint/2010/main" xmlns="" val="34928842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that linguists answer</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 </a:t>
            </a:r>
            <a:r>
              <a:rPr lang="en-US" dirty="0"/>
              <a:t>Linguists study the languages of the world </a:t>
            </a:r>
            <a:r>
              <a:rPr lang="en-US" dirty="0" smtClean="0"/>
              <a:t>in</a:t>
            </a:r>
          </a:p>
          <a:p>
            <a:pPr marL="0" indent="0">
              <a:buNone/>
            </a:pPr>
            <a:r>
              <a:rPr lang="en-US" dirty="0"/>
              <a:t> </a:t>
            </a:r>
            <a:r>
              <a:rPr lang="en-US" dirty="0" smtClean="0"/>
              <a:t> </a:t>
            </a:r>
            <a:r>
              <a:rPr lang="en-US" dirty="0"/>
              <a:t>order to answer questions like:</a:t>
            </a:r>
          </a:p>
          <a:p>
            <a:r>
              <a:rPr lang="en-US" dirty="0"/>
              <a:t>What are the building blocks of languages?</a:t>
            </a:r>
          </a:p>
          <a:p>
            <a:pPr marL="0" indent="0">
              <a:buNone/>
            </a:pPr>
            <a:r>
              <a:rPr lang="en-US" dirty="0" smtClean="0"/>
              <a:t>  - Sounds   (combine to make words) </a:t>
            </a:r>
          </a:p>
          <a:p>
            <a:pPr marL="0" indent="0">
              <a:buNone/>
            </a:pPr>
            <a:r>
              <a:rPr lang="en-US" dirty="0"/>
              <a:t> </a:t>
            </a:r>
            <a:r>
              <a:rPr lang="en-US" dirty="0" smtClean="0"/>
              <a:t> - words (combine </a:t>
            </a:r>
            <a:r>
              <a:rPr lang="en-US" dirty="0"/>
              <a:t>into phrases </a:t>
            </a:r>
            <a:r>
              <a:rPr lang="en-US" dirty="0" smtClean="0"/>
              <a:t>and sentences)</a:t>
            </a:r>
          </a:p>
          <a:p>
            <a:pPr marL="0" indent="0">
              <a:buNone/>
            </a:pPr>
            <a:r>
              <a:rPr lang="en-US" dirty="0" smtClean="0"/>
              <a:t>  - sentences (combine </a:t>
            </a:r>
            <a:r>
              <a:rPr lang="en-US" dirty="0"/>
              <a:t>into </a:t>
            </a:r>
            <a:r>
              <a:rPr lang="en-US" dirty="0" smtClean="0"/>
              <a:t>discourses)</a:t>
            </a:r>
            <a:endParaRPr lang="en-US" dirty="0"/>
          </a:p>
          <a:p>
            <a:endParaRPr lang="en-US" dirty="0"/>
          </a:p>
        </p:txBody>
      </p:sp>
    </p:spTree>
    <p:extLst>
      <p:ext uri="{BB962C8B-B14F-4D97-AF65-F5344CB8AC3E}">
        <p14:creationId xmlns:p14="http://schemas.microsoft.com/office/powerpoint/2010/main" xmlns="" val="271850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pPr marL="0" indent="0">
              <a:buNone/>
            </a:pPr>
            <a:r>
              <a:rPr lang="en-US" dirty="0" smtClean="0"/>
              <a:t>  </a:t>
            </a:r>
            <a:r>
              <a:rPr lang="en-US" b="1" dirty="0" smtClean="0"/>
              <a:t>Linguistics as Science</a:t>
            </a:r>
          </a:p>
          <a:p>
            <a:pPr marL="0" indent="0">
              <a:buNone/>
            </a:pPr>
            <a:r>
              <a:rPr lang="en-US" b="1" dirty="0"/>
              <a:t> </a:t>
            </a:r>
            <a:r>
              <a:rPr lang="en-US" dirty="0" smtClean="0"/>
              <a:t>It is a science in general &amp; specific</a:t>
            </a:r>
          </a:p>
          <a:p>
            <a:pPr marL="0" indent="0">
              <a:buNone/>
            </a:pPr>
            <a:r>
              <a:rPr lang="en-US" dirty="0"/>
              <a:t> </a:t>
            </a:r>
            <a:r>
              <a:rPr lang="en-US" dirty="0" smtClean="0"/>
              <a:t>Generally – Science is any knowledge based on</a:t>
            </a:r>
          </a:p>
          <a:p>
            <a:pPr marL="0" indent="0">
              <a:buNone/>
            </a:pPr>
            <a:r>
              <a:rPr lang="en-US" dirty="0"/>
              <a:t> </a:t>
            </a:r>
            <a:r>
              <a:rPr lang="en-US" dirty="0" smtClean="0"/>
              <a:t> clear, systematic &amp; rational understanding </a:t>
            </a:r>
            <a:r>
              <a:rPr lang="en-US" dirty="0" err="1" smtClean="0"/>
              <a:t>e.g</a:t>
            </a:r>
            <a:endParaRPr lang="en-US" dirty="0" smtClean="0"/>
          </a:p>
          <a:p>
            <a:pPr marL="0" indent="0">
              <a:buNone/>
            </a:pPr>
            <a:r>
              <a:rPr lang="en-US" dirty="0"/>
              <a:t> </a:t>
            </a:r>
            <a:r>
              <a:rPr lang="en-US" dirty="0" smtClean="0"/>
              <a:t> Science of politics, science of cooking etc.</a:t>
            </a:r>
          </a:p>
          <a:p>
            <a:pPr marL="0" indent="0">
              <a:buNone/>
            </a:pPr>
            <a:r>
              <a:rPr lang="en-US" dirty="0" smtClean="0"/>
              <a:t> Science – also systematic study of phenomenon enabling us to state some theories or principles about the phenomenon </a:t>
            </a:r>
            <a:endParaRPr lang="en-US" dirty="0"/>
          </a:p>
        </p:txBody>
      </p:sp>
    </p:spTree>
    <p:extLst>
      <p:ext uri="{BB962C8B-B14F-4D97-AF65-F5344CB8AC3E}">
        <p14:creationId xmlns:p14="http://schemas.microsoft.com/office/powerpoint/2010/main" xmlns="" val="32042553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of phenomenon</a:t>
            </a:r>
            <a:endParaRPr lang="en-US" dirty="0"/>
          </a:p>
        </p:txBody>
      </p:sp>
      <p:sp>
        <p:nvSpPr>
          <p:cNvPr id="3" name="Content Placeholder 2"/>
          <p:cNvSpPr>
            <a:spLocks noGrp="1"/>
          </p:cNvSpPr>
          <p:nvPr>
            <p:ph sz="quarter" idx="1"/>
          </p:nvPr>
        </p:nvSpPr>
        <p:spPr/>
        <p:txBody>
          <a:bodyPr/>
          <a:lstStyle/>
          <a:p>
            <a:r>
              <a:rPr lang="en-US" dirty="0" smtClean="0"/>
              <a:t>Study proceeds by examination of publicly verifiable data obtained through observation &amp; experimentation – empirical &amp; objective</a:t>
            </a:r>
          </a:p>
          <a:p>
            <a:pPr marL="0" indent="0">
              <a:buNone/>
            </a:pPr>
            <a:endParaRPr lang="en-US" dirty="0" smtClean="0"/>
          </a:p>
          <a:p>
            <a:r>
              <a:rPr lang="en-US" dirty="0" smtClean="0"/>
              <a:t>Science must also provide explanation after adequate observation of data – should be consistent and economical </a:t>
            </a:r>
            <a:endParaRPr lang="en-US" dirty="0"/>
          </a:p>
        </p:txBody>
      </p:sp>
    </p:spTree>
    <p:extLst>
      <p:ext uri="{BB962C8B-B14F-4D97-AF65-F5344CB8AC3E}">
        <p14:creationId xmlns:p14="http://schemas.microsoft.com/office/powerpoint/2010/main" xmlns="" val="3568284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of criteria to ling.</a:t>
            </a:r>
            <a:endParaRPr lang="en-US" dirty="0"/>
          </a:p>
        </p:txBody>
      </p:sp>
      <p:sp>
        <p:nvSpPr>
          <p:cNvPr id="3" name="Content Placeholder 2"/>
          <p:cNvSpPr>
            <a:spLocks noGrp="1"/>
          </p:cNvSpPr>
          <p:nvPr>
            <p:ph sz="quarter" idx="1"/>
          </p:nvPr>
        </p:nvSpPr>
        <p:spPr/>
        <p:txBody>
          <a:bodyPr>
            <a:normAutofit/>
          </a:bodyPr>
          <a:lstStyle/>
          <a:p>
            <a:r>
              <a:rPr lang="en-US" dirty="0" smtClean="0"/>
              <a:t>Linguistics studies language which is objective and variable</a:t>
            </a:r>
          </a:p>
          <a:p>
            <a:r>
              <a:rPr lang="en-US" dirty="0" smtClean="0"/>
              <a:t>It has a concrete shape and occurrence like natural phenomena in physical world or like organisms in the living world</a:t>
            </a:r>
          </a:p>
          <a:p>
            <a:r>
              <a:rPr lang="en-US" dirty="0" smtClean="0"/>
              <a:t>Like a physicist or chemist (who analyses materials) or biologist (who studies specimens), linguists study components of lang.</a:t>
            </a:r>
            <a:endParaRPr lang="en-US" dirty="0"/>
          </a:p>
        </p:txBody>
      </p:sp>
    </p:spTree>
    <p:extLst>
      <p:ext uri="{BB962C8B-B14F-4D97-AF65-F5344CB8AC3E}">
        <p14:creationId xmlns:p14="http://schemas.microsoft.com/office/powerpoint/2010/main" xmlns="" val="2227408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smtClean="0"/>
              <a:t>Language is objective because it is observable by senses – can be heard with ears or seen when vocal organs are in movement or when reading words on a page</a:t>
            </a:r>
          </a:p>
          <a:p>
            <a:r>
              <a:rPr lang="en-US" dirty="0" smtClean="0"/>
              <a:t>Observation leads to classification and definition – chemist classifies into metals &amp; non- metals, biologist classifies into plants &amp; animals</a:t>
            </a:r>
            <a:endParaRPr lang="en-US" dirty="0"/>
          </a:p>
        </p:txBody>
      </p:sp>
    </p:spTree>
    <p:extLst>
      <p:ext uri="{BB962C8B-B14F-4D97-AF65-F5344CB8AC3E}">
        <p14:creationId xmlns:p14="http://schemas.microsoft.com/office/powerpoint/2010/main" xmlns="" val="16517238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smtClean="0"/>
              <a:t>Linguists also observe features of language and classify them as sound features of particular types, or words belonging to particular classes on the basis of similarity or difference with other sounds and words</a:t>
            </a:r>
          </a:p>
          <a:p>
            <a:r>
              <a:rPr lang="en-US" dirty="0" smtClean="0"/>
              <a:t>Linguistics also social sciences – studies lang. which is a form of social </a:t>
            </a:r>
            <a:r>
              <a:rPr lang="en-US" dirty="0" err="1" smtClean="0"/>
              <a:t>behaviour</a:t>
            </a:r>
            <a:r>
              <a:rPr lang="en-US" dirty="0" smtClean="0"/>
              <a:t> &amp; exists in interaction between human beings in society</a:t>
            </a:r>
            <a:endParaRPr lang="en-US" dirty="0"/>
          </a:p>
        </p:txBody>
      </p:sp>
    </p:spTree>
    <p:extLst>
      <p:ext uri="{BB962C8B-B14F-4D97-AF65-F5344CB8AC3E}">
        <p14:creationId xmlns:p14="http://schemas.microsoft.com/office/powerpoint/2010/main" xmlns="" val="39724017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Inductive and Deductive procedures</a:t>
            </a:r>
            <a:endParaRPr lang="en-US" dirty="0"/>
          </a:p>
        </p:txBody>
      </p:sp>
      <p:sp>
        <p:nvSpPr>
          <p:cNvPr id="3" name="Content Placeholder 2"/>
          <p:cNvSpPr>
            <a:spLocks noGrp="1"/>
          </p:cNvSpPr>
          <p:nvPr>
            <p:ph sz="quarter" idx="1"/>
          </p:nvPr>
        </p:nvSpPr>
        <p:spPr/>
        <p:txBody>
          <a:bodyPr/>
          <a:lstStyle/>
          <a:p>
            <a:r>
              <a:rPr lang="en-US" dirty="0" smtClean="0"/>
              <a:t>In empirical sciences methods of observation &amp; experimentation known as Inductive procedures – phenomena observed and data collected without pre-conceived idea or theory. Data analyzed and then theory formulated</a:t>
            </a:r>
          </a:p>
          <a:p>
            <a:r>
              <a:rPr lang="en-US" dirty="0" smtClean="0"/>
              <a:t>Rational tradition is deductive procedure – preliminary hypothesis or theory in our minds</a:t>
            </a:r>
            <a:endParaRPr lang="en-US" dirty="0"/>
          </a:p>
        </p:txBody>
      </p:sp>
    </p:spTree>
    <p:extLst>
      <p:ext uri="{BB962C8B-B14F-4D97-AF65-F5344CB8AC3E}">
        <p14:creationId xmlns:p14="http://schemas.microsoft.com/office/powerpoint/2010/main" xmlns="" val="2610904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Inductive &amp; deductive (contd..)</a:t>
            </a:r>
            <a:endParaRPr lang="en-US" dirty="0"/>
          </a:p>
        </p:txBody>
      </p:sp>
      <p:sp>
        <p:nvSpPr>
          <p:cNvPr id="3" name="Content Placeholder 2"/>
          <p:cNvSpPr>
            <a:spLocks noGrp="1"/>
          </p:cNvSpPr>
          <p:nvPr>
            <p:ph sz="quarter" idx="1"/>
          </p:nvPr>
        </p:nvSpPr>
        <p:spPr/>
        <p:txBody>
          <a:bodyPr/>
          <a:lstStyle/>
          <a:p>
            <a:r>
              <a:rPr lang="en-US" dirty="0" smtClean="0"/>
              <a:t>Attempt to prove hypothesis by applying it to data</a:t>
            </a:r>
          </a:p>
          <a:p>
            <a:r>
              <a:rPr lang="en-US" dirty="0" smtClean="0"/>
              <a:t>Empirical Scientists criticize it – not an objective method</a:t>
            </a:r>
          </a:p>
          <a:p>
            <a:r>
              <a:rPr lang="en-US" dirty="0" smtClean="0"/>
              <a:t>Some thinkers (Karl Popper) observe that no observation can be free of some theory – can’t be totally neutral</a:t>
            </a:r>
            <a:endParaRPr lang="en-US" dirty="0"/>
          </a:p>
        </p:txBody>
      </p:sp>
    </p:spTree>
    <p:extLst>
      <p:ext uri="{BB962C8B-B14F-4D97-AF65-F5344CB8AC3E}">
        <p14:creationId xmlns:p14="http://schemas.microsoft.com/office/powerpoint/2010/main" xmlns="" val="11135049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Inductive &amp; deductive (contd..)</a:t>
            </a:r>
            <a:endParaRPr lang="en-US" dirty="0"/>
          </a:p>
        </p:txBody>
      </p:sp>
      <p:sp>
        <p:nvSpPr>
          <p:cNvPr id="3" name="Content Placeholder 2"/>
          <p:cNvSpPr>
            <a:spLocks noGrp="1"/>
          </p:cNvSpPr>
          <p:nvPr>
            <p:ph sz="quarter" idx="1"/>
          </p:nvPr>
        </p:nvSpPr>
        <p:spPr/>
        <p:txBody>
          <a:bodyPr/>
          <a:lstStyle/>
          <a:p>
            <a:r>
              <a:rPr lang="en-US" dirty="0" smtClean="0"/>
              <a:t>Two procedures reconciled</a:t>
            </a:r>
          </a:p>
          <a:p>
            <a:r>
              <a:rPr lang="en-US" dirty="0" smtClean="0"/>
              <a:t>Some aspects of language can be observed easily &amp; they offer concrete instances of objective &amp; verifiable data</a:t>
            </a:r>
          </a:p>
          <a:p>
            <a:r>
              <a:rPr lang="en-US" dirty="0" smtClean="0"/>
              <a:t>At the same time a tentative &amp; working hypothesis needed to explain data – we may accept, reject or modify it</a:t>
            </a:r>
            <a:endParaRPr lang="en-US" dirty="0"/>
          </a:p>
        </p:txBody>
      </p:sp>
    </p:spTree>
    <p:extLst>
      <p:ext uri="{BB962C8B-B14F-4D97-AF65-F5344CB8AC3E}">
        <p14:creationId xmlns:p14="http://schemas.microsoft.com/office/powerpoint/2010/main" xmlns="" val="38630845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This alternation of two procedures gives us explanations which are exhaustive, consistent and concise – requirements of Science</a:t>
            </a:r>
            <a:endParaRPr lang="en-US" dirty="0"/>
          </a:p>
        </p:txBody>
      </p:sp>
    </p:spTree>
    <p:extLst>
      <p:ext uri="{BB962C8B-B14F-4D97-AF65-F5344CB8AC3E}">
        <p14:creationId xmlns:p14="http://schemas.microsoft.com/office/powerpoint/2010/main" xmlns="" val="28671489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r>
              <a:rPr lang="en-US" dirty="0" smtClean="0"/>
              <a:t>Linguistics is both empirical science &amp; social science</a:t>
            </a:r>
          </a:p>
          <a:p>
            <a:r>
              <a:rPr lang="en-US" dirty="0" smtClean="0"/>
              <a:t>Linguistics is a human discipline since it is concerned with human language so…</a:t>
            </a:r>
          </a:p>
          <a:p>
            <a:r>
              <a:rPr lang="en-US" dirty="0" smtClean="0"/>
              <a:t>It is a part or the study of humanities – study of literature, appreciation of beauty &amp; music of poetry</a:t>
            </a:r>
            <a:endParaRPr lang="en-US" dirty="0"/>
          </a:p>
        </p:txBody>
      </p:sp>
    </p:spTree>
    <p:extLst>
      <p:ext uri="{BB962C8B-B14F-4D97-AF65-F5344CB8AC3E}">
        <p14:creationId xmlns:p14="http://schemas.microsoft.com/office/powerpoint/2010/main" xmlns="" val="1853209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(contd..)</a:t>
            </a:r>
            <a:endParaRPr lang="en-US" dirty="0"/>
          </a:p>
        </p:txBody>
      </p:sp>
      <p:sp>
        <p:nvSpPr>
          <p:cNvPr id="3" name="Content Placeholder 2"/>
          <p:cNvSpPr>
            <a:spLocks noGrp="1"/>
          </p:cNvSpPr>
          <p:nvPr>
            <p:ph sz="quarter" idx="1"/>
          </p:nvPr>
        </p:nvSpPr>
        <p:spPr/>
        <p:txBody>
          <a:bodyPr>
            <a:normAutofit/>
          </a:bodyPr>
          <a:lstStyle/>
          <a:p>
            <a:r>
              <a:rPr lang="en-US" dirty="0" smtClean="0"/>
              <a:t>In understanding language, human kind can understand itself</a:t>
            </a:r>
          </a:p>
          <a:p>
            <a:r>
              <a:rPr lang="en-US" dirty="0" smtClean="0"/>
              <a:t>Since every branch of Knowledge uses language, linguistics is central to all areas of knowledge</a:t>
            </a:r>
          </a:p>
          <a:p>
            <a:r>
              <a:rPr lang="en-US" dirty="0" smtClean="0"/>
              <a:t>Lyons says:</a:t>
            </a:r>
          </a:p>
          <a:p>
            <a:pPr marL="0" indent="0">
              <a:buNone/>
            </a:pPr>
            <a:r>
              <a:rPr lang="en-US" dirty="0" smtClean="0"/>
              <a:t> </a:t>
            </a:r>
            <a:r>
              <a:rPr lang="en-US" b="1" dirty="0" smtClean="0"/>
              <a:t>Linguistics has natural links with a </a:t>
            </a:r>
            <a:r>
              <a:rPr lang="en-US" b="1" smtClean="0"/>
              <a:t>wide range</a:t>
            </a:r>
          </a:p>
          <a:p>
            <a:pPr marL="0" indent="0">
              <a:buNone/>
            </a:pPr>
            <a:r>
              <a:rPr lang="en-US" b="1" smtClean="0"/>
              <a:t> of </a:t>
            </a:r>
            <a:r>
              <a:rPr lang="en-US" b="1" dirty="0" smtClean="0"/>
              <a:t>academic disciplines </a:t>
            </a:r>
            <a:endParaRPr lang="en-US" b="1" dirty="0"/>
          </a:p>
        </p:txBody>
      </p:sp>
    </p:spTree>
    <p:extLst>
      <p:ext uri="{BB962C8B-B14F-4D97-AF65-F5344CB8AC3E}">
        <p14:creationId xmlns:p14="http://schemas.microsoft.com/office/powerpoint/2010/main" xmlns="" val="523009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428</TotalTime>
  <Words>885</Words>
  <Application>Microsoft Office PowerPoint</Application>
  <PresentationFormat>On-screen Show (4:3)</PresentationFormat>
  <Paragraphs>84</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Civic</vt:lpstr>
      <vt:lpstr>Linguistics</vt:lpstr>
      <vt:lpstr>Introduction</vt:lpstr>
      <vt:lpstr>Introduction</vt:lpstr>
      <vt:lpstr>Introduction</vt:lpstr>
      <vt:lpstr>Introduction</vt:lpstr>
      <vt:lpstr>Introduction</vt:lpstr>
      <vt:lpstr>Introduction</vt:lpstr>
      <vt:lpstr>Introduction</vt:lpstr>
      <vt:lpstr>Questions that linguists answer</vt:lpstr>
      <vt:lpstr>Introduction</vt:lpstr>
      <vt:lpstr>Study of phenomenon</vt:lpstr>
      <vt:lpstr>Application of criteria to ling.</vt:lpstr>
      <vt:lpstr>Slide 13</vt:lpstr>
      <vt:lpstr>Slide 14</vt:lpstr>
      <vt:lpstr>Inductive and Deductive procedures</vt:lpstr>
      <vt:lpstr>Inductive &amp; deductive (contd..)</vt:lpstr>
      <vt:lpstr>Inductive &amp; deductive (contd..)</vt:lpstr>
      <vt:lpstr>Slide 18</vt:lpstr>
      <vt:lpstr>Conclusion</vt:lpstr>
      <vt:lpstr>Conclusion (contd..)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Linguistics</dc:title>
  <dc:creator>Naveed Ahsan</dc:creator>
  <cp:lastModifiedBy>Administrator</cp:lastModifiedBy>
  <cp:revision>33</cp:revision>
  <dcterms:created xsi:type="dcterms:W3CDTF">2013-11-17T11:04:40Z</dcterms:created>
  <dcterms:modified xsi:type="dcterms:W3CDTF">2013-11-23T05:31:18Z</dcterms:modified>
</cp:coreProperties>
</file>