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1" r:id="rId4"/>
    <p:sldId id="282" r:id="rId5"/>
    <p:sldId id="277" r:id="rId6"/>
    <p:sldId id="270" r:id="rId7"/>
    <p:sldId id="271" r:id="rId8"/>
    <p:sldId id="272" r:id="rId9"/>
    <p:sldId id="290" r:id="rId10"/>
    <p:sldId id="289" r:id="rId11"/>
    <p:sldId id="287" r:id="rId12"/>
    <p:sldId id="288" r:id="rId13"/>
    <p:sldId id="273" r:id="rId14"/>
    <p:sldId id="300" r:id="rId15"/>
    <p:sldId id="301" r:id="rId16"/>
    <p:sldId id="302" r:id="rId17"/>
    <p:sldId id="299" r:id="rId18"/>
    <p:sldId id="284" r:id="rId19"/>
    <p:sldId id="285" r:id="rId20"/>
    <p:sldId id="283" r:id="rId21"/>
    <p:sldId id="286" r:id="rId22"/>
    <p:sldId id="274"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3" d="100"/>
          <a:sy n="83" d="100"/>
        </p:scale>
        <p:origin x="-936"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32261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694612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4167976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002582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1004483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663268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998632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96844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15721540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1291969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AAF66D-D64E-41EE-8935-78D0B238B7E5}" type="datetimeFigureOut">
              <a:rPr lang="en-US" smtClean="0"/>
              <a:pPr/>
              <a:t>12/24/2013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2353731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AF66D-D64E-41EE-8935-78D0B238B7E5}" type="datetimeFigureOut">
              <a:rPr lang="en-US" smtClean="0"/>
              <a:pPr/>
              <a:t>12/24/2013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2DF27A-DC75-49C4-8876-1A48FAF155AA}" type="slidenum">
              <a:rPr lang="en-US" smtClean="0"/>
              <a:pPr/>
              <a:t>‹#›</a:t>
            </a:fld>
            <a:endParaRPr lang="en-US"/>
          </a:p>
        </p:txBody>
      </p:sp>
    </p:spTree>
    <p:extLst>
      <p:ext uri="{BB962C8B-B14F-4D97-AF65-F5344CB8AC3E}">
        <p14:creationId xmlns:p14="http://schemas.microsoft.com/office/powerpoint/2010/main" xmlns="" val="970358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vuw.ac.nz/lals/div1/aw1"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87132"/>
            <a:ext cx="7772400" cy="1914905"/>
          </a:xfrm>
        </p:spPr>
        <p:txBody>
          <a:bodyPr>
            <a:normAutofit fontScale="90000"/>
          </a:bodyPr>
          <a:lstStyle/>
          <a:p>
            <a:r>
              <a:rPr lang="en-US" sz="2800" b="1" dirty="0" smtClean="0">
                <a:latin typeface="Arial" panose="020B0604020202020204" pitchFamily="34" charset="0"/>
                <a:cs typeface="Arial" panose="020B0604020202020204" pitchFamily="34" charset="0"/>
              </a:rPr>
              <a:t>Exploring Language:</a:t>
            </a:r>
            <a:br>
              <a:rPr lang="en-US" sz="2800" b="1" dirty="0" smtClean="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
            </a:r>
            <a:br>
              <a:rPr lang="en-US" sz="2800" b="1" dirty="0" smtClean="0">
                <a:latin typeface="Arial" panose="020B0604020202020204" pitchFamily="34" charset="0"/>
                <a:cs typeface="Arial" panose="020B0604020202020204" pitchFamily="34" charset="0"/>
              </a:rPr>
            </a:br>
            <a:r>
              <a:rPr lang="en-US" sz="2800" b="1" dirty="0">
                <a:latin typeface="Arial" panose="020B0604020202020204" pitchFamily="34" charset="0"/>
                <a:cs typeface="Arial" panose="020B0604020202020204" pitchFamily="34" charset="0"/>
              </a:rPr>
              <a:t>Lecture # </a:t>
            </a:r>
            <a:r>
              <a:rPr lang="en-US" sz="2800" b="1" dirty="0" smtClean="0">
                <a:latin typeface="Arial" panose="020B0604020202020204" pitchFamily="34" charset="0"/>
                <a:cs typeface="Arial" panose="020B0604020202020204" pitchFamily="34" charset="0"/>
              </a:rPr>
              <a:t>30</a:t>
            </a:r>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r>
              <a:rPr lang="en-US" sz="2800" b="1" dirty="0" smtClean="0">
                <a:latin typeface="Arial" panose="020B0604020202020204" pitchFamily="34" charset="0"/>
                <a:cs typeface="Arial" panose="020B0604020202020204" pitchFamily="34" charset="0"/>
              </a:rPr>
              <a:t/>
            </a:r>
            <a:br>
              <a:rPr lang="en-US" sz="2800" b="1" dirty="0" smtClean="0">
                <a:latin typeface="Arial" panose="020B0604020202020204" pitchFamily="34" charset="0"/>
                <a:cs typeface="Arial" panose="020B0604020202020204" pitchFamily="34" charset="0"/>
              </a:rPr>
            </a:b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1143000" y="3614916"/>
            <a:ext cx="6858000" cy="2180577"/>
          </a:xfrm>
        </p:spPr>
        <p:txBody>
          <a:bodyPr>
            <a:normAutofit/>
          </a:bodyPr>
          <a:lstStyle/>
          <a:p>
            <a:pPr algn="l"/>
            <a:r>
              <a:rPr lang="en-US" dirty="0" smtClean="0"/>
              <a:t>To discuss four different features of language.</a:t>
            </a:r>
            <a:br>
              <a:rPr lang="en-US" dirty="0" smtClean="0"/>
            </a:br>
            <a:r>
              <a:rPr lang="en-US" dirty="0" smtClean="0"/>
              <a:t>    </a:t>
            </a:r>
            <a:r>
              <a:rPr lang="en-US" dirty="0" err="1" smtClean="0"/>
              <a:t>i</a:t>
            </a:r>
            <a:r>
              <a:rPr lang="en-US" dirty="0" smtClean="0"/>
              <a:t>) The sound system,( ii) </a:t>
            </a:r>
            <a:r>
              <a:rPr lang="en-US" sz="2800" b="1" dirty="0" smtClean="0"/>
              <a:t>the vocabulary </a:t>
            </a:r>
            <a:r>
              <a:rPr lang="en-US" dirty="0" smtClean="0"/>
              <a:t>(lexical),</a:t>
            </a:r>
          </a:p>
          <a:p>
            <a:pPr algn="l"/>
            <a:r>
              <a:rPr lang="en-US" dirty="0"/>
              <a:t> </a:t>
            </a:r>
            <a:r>
              <a:rPr lang="en-US" dirty="0" smtClean="0"/>
              <a:t>   (iii) the grammatical system, (iv) the discourse system</a:t>
            </a:r>
          </a:p>
          <a:p>
            <a:pPr algn="l"/>
            <a:r>
              <a:rPr lang="en-US" dirty="0" smtClean="0"/>
              <a:t>To learn how to teach these features of language.</a:t>
            </a:r>
          </a:p>
        </p:txBody>
      </p:sp>
    </p:spTree>
    <p:extLst>
      <p:ext uri="{BB962C8B-B14F-4D97-AF65-F5344CB8AC3E}">
        <p14:creationId xmlns:p14="http://schemas.microsoft.com/office/powerpoint/2010/main" xmlns="" val="4025237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51550"/>
          </a:xfrm>
        </p:spPr>
        <p:txBody>
          <a:bodyPr>
            <a:normAutofit/>
          </a:bodyPr>
          <a:lstStyle/>
          <a:p>
            <a:pPr algn="ctr"/>
            <a:r>
              <a:rPr lang="en-US" sz="2800" b="1" dirty="0" smtClean="0">
                <a:latin typeface="Arial" panose="020B0604020202020204" pitchFamily="34" charset="0"/>
                <a:cs typeface="Arial" panose="020B0604020202020204" pitchFamily="34" charset="0"/>
              </a:rPr>
              <a:t>Review of the last lectures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545465"/>
            <a:ext cx="7886700" cy="4631498"/>
          </a:xfrm>
        </p:spPr>
        <p:txBody>
          <a:bodyPr>
            <a:normAutofit fontScale="92500" lnSpcReduction="20000"/>
          </a:bodyPr>
          <a:lstStyle/>
          <a:p>
            <a:pPr marL="0" indent="0">
              <a:buNone/>
            </a:pPr>
            <a:r>
              <a:rPr lang="en-US" sz="1800" dirty="0" smtClean="0">
                <a:latin typeface="Arial" panose="020B0604020202020204" pitchFamily="34" charset="0"/>
                <a:cs typeface="Arial" panose="020B0604020202020204" pitchFamily="34" charset="0"/>
              </a:rPr>
              <a:t>What is pronunciation?</a:t>
            </a:r>
          </a:p>
          <a:p>
            <a:pPr marL="0" indent="0">
              <a:buNone/>
            </a:pPr>
            <a:r>
              <a:rPr lang="en-US" sz="1800" dirty="0" smtClean="0">
                <a:latin typeface="Arial" panose="020B0604020202020204" pitchFamily="34" charset="0"/>
                <a:cs typeface="Arial" panose="020B0604020202020204" pitchFamily="34" charset="0"/>
              </a:rPr>
              <a:t>People </a:t>
            </a:r>
            <a:r>
              <a:rPr lang="en-US" sz="1800" dirty="0">
                <a:latin typeface="Arial" panose="020B0604020202020204" pitchFamily="34" charset="0"/>
                <a:cs typeface="Arial" panose="020B0604020202020204" pitchFamily="34" charset="0"/>
              </a:rPr>
              <a:t>think of pronunciation as the sounds we make while speaking.</a:t>
            </a:r>
          </a:p>
          <a:p>
            <a:pPr marL="0" indent="0">
              <a:buNone/>
            </a:pPr>
            <a:r>
              <a:rPr lang="en-US" sz="1800" dirty="0">
                <a:latin typeface="Arial" panose="020B0604020202020204" pitchFamily="34" charset="0"/>
                <a:cs typeface="Arial" panose="020B0604020202020204" pitchFamily="34" charset="0"/>
              </a:rPr>
              <a:t>As speakers of language, we need to be able to understand each other with relative ease.</a:t>
            </a:r>
          </a:p>
          <a:p>
            <a:pPr marL="0" indent="0">
              <a:buNone/>
            </a:pPr>
            <a:r>
              <a:rPr lang="en-US" sz="1800" dirty="0">
                <a:latin typeface="Arial" panose="020B0604020202020204" pitchFamily="34" charset="0"/>
                <a:cs typeface="Arial" panose="020B0604020202020204" pitchFamily="34" charset="0"/>
              </a:rPr>
              <a:t>Native speakers’ pronunciation patterns reflect commonly accepted speech communities.</a:t>
            </a:r>
          </a:p>
          <a:p>
            <a:pPr marL="0" indent="0">
              <a:buNone/>
            </a:pPr>
            <a:r>
              <a:rPr lang="en-US" sz="1800" dirty="0">
                <a:latin typeface="Arial" panose="020B0604020202020204" pitchFamily="34" charset="0"/>
                <a:cs typeface="Arial" panose="020B0604020202020204" pitchFamily="34" charset="0"/>
              </a:rPr>
              <a:t>We consider seeing pronunciation in terms of speech production</a:t>
            </a:r>
            <a:r>
              <a:rPr lang="en-US" sz="1600" dirty="0">
                <a:latin typeface="Arial" panose="020B0604020202020204" pitchFamily="34" charset="0"/>
                <a:cs typeface="Arial" panose="020B0604020202020204" pitchFamily="34" charset="0"/>
              </a:rPr>
              <a:t>.</a:t>
            </a:r>
          </a:p>
          <a:p>
            <a:pPr marL="0" indent="0" algn="just">
              <a:buNone/>
            </a:pPr>
            <a:r>
              <a:rPr lang="en-US" sz="1800" dirty="0">
                <a:latin typeface="Arial" panose="020B0604020202020204" pitchFamily="34" charset="0"/>
                <a:cs typeface="Arial" panose="020B0604020202020204" pitchFamily="34" charset="0"/>
              </a:rPr>
              <a:t>The Longman Dictionary of Applied Linguistics emphasizes “ </a:t>
            </a:r>
            <a:r>
              <a:rPr lang="en-US" sz="1800" dirty="0">
                <a:solidFill>
                  <a:srgbClr val="FF0000"/>
                </a:solidFill>
                <a:latin typeface="Arial" panose="020B0604020202020204" pitchFamily="34" charset="0"/>
                <a:cs typeface="Arial" panose="020B0604020202020204" pitchFamily="34" charset="0"/>
              </a:rPr>
              <a:t>the way sounds are perceived by the hearers</a:t>
            </a:r>
            <a:r>
              <a:rPr lang="en-US" sz="1800" dirty="0">
                <a:latin typeface="Arial" panose="020B0604020202020204" pitchFamily="34" charset="0"/>
                <a:cs typeface="Arial" panose="020B0604020202020204" pitchFamily="34" charset="0"/>
              </a:rPr>
              <a:t>” to define pronunciation. (Richards Platt, Weber, 1992)</a:t>
            </a:r>
          </a:p>
          <a:p>
            <a:pPr marL="0" indent="0">
              <a:buNone/>
            </a:pPr>
            <a:r>
              <a:rPr lang="en-US" sz="1800" dirty="0">
                <a:latin typeface="Arial" panose="020B0604020202020204" pitchFamily="34" charset="0"/>
                <a:cs typeface="Arial" panose="020B0604020202020204" pitchFamily="34" charset="0"/>
              </a:rPr>
              <a:t>An emphasis on hearers’ perception is especially relevant.</a:t>
            </a:r>
          </a:p>
          <a:p>
            <a:pPr marL="0" indent="0">
              <a:buNone/>
            </a:pPr>
            <a:r>
              <a:rPr lang="en-US" sz="1800" dirty="0">
                <a:latin typeface="Arial" panose="020B0604020202020204" pitchFamily="34" charset="0"/>
                <a:cs typeface="Arial" panose="020B0604020202020204" pitchFamily="34" charset="0"/>
              </a:rPr>
              <a:t>The way we pronounce words, phrases and sentences communicates considerable information about:</a:t>
            </a:r>
          </a:p>
          <a:p>
            <a:pPr marL="0" indent="0">
              <a:buNone/>
            </a:pPr>
            <a:r>
              <a:rPr lang="en-US" sz="1800" dirty="0">
                <a:latin typeface="Arial" panose="020B0604020202020204" pitchFamily="34" charset="0"/>
                <a:cs typeface="Arial" panose="020B0604020202020204" pitchFamily="34" charset="0"/>
              </a:rPr>
              <a:t>Who we are, how do we talk?  etc.</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As Language teachers, we need to know that Variation is a central feature of English Pronunciation.</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798034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Review of the last lecture</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lgn="just">
              <a:buNone/>
            </a:pPr>
            <a:r>
              <a:rPr lang="en-US" sz="1800" dirty="0">
                <a:latin typeface="Arial" panose="020B0604020202020204" pitchFamily="34" charset="0"/>
                <a:cs typeface="Arial" panose="020B0604020202020204" pitchFamily="34" charset="0"/>
              </a:rPr>
              <a:t>The place of pronunciation teaching in the ESL/EFL classroom has gone through periods of dramatic change.</a:t>
            </a:r>
          </a:p>
          <a:p>
            <a:pPr marL="0" indent="0" algn="ctr">
              <a:buNone/>
            </a:pPr>
            <a:r>
              <a:rPr lang="en-US" sz="1800" dirty="0">
                <a:solidFill>
                  <a:srgbClr val="00B050"/>
                </a:solidFill>
                <a:latin typeface="Arial" panose="020B0604020202020204" pitchFamily="34" charset="0"/>
                <a:cs typeface="Arial" panose="020B0604020202020204" pitchFamily="34" charset="0"/>
              </a:rPr>
              <a:t>Difference Between Accent and Dialect</a:t>
            </a:r>
          </a:p>
          <a:p>
            <a:pPr marL="0" indent="0" algn="just">
              <a:buNone/>
            </a:pPr>
            <a:r>
              <a:rPr lang="en-US" sz="1800" dirty="0">
                <a:latin typeface="Arial" panose="020B0604020202020204" pitchFamily="34" charset="0"/>
                <a:cs typeface="Arial" panose="020B0604020202020204" pitchFamily="34" charset="0"/>
              </a:rPr>
              <a:t>In linguistics, an accent depends mostly on pronunciation of specific words or phrases. An accent is the manner in which different people pronounce words differently from each other. A dialect is a variation in the language itself and not only in the pronunciation. Dialect is a type of language that is derived from a primary language</a:t>
            </a:r>
            <a:r>
              <a:rPr lang="en-US" sz="1800" dirty="0"/>
              <a:t>.</a:t>
            </a:r>
          </a:p>
          <a:p>
            <a:pPr marL="0" indent="0" algn="just">
              <a:buNone/>
            </a:pPr>
            <a:r>
              <a:rPr lang="en-US" sz="1800" dirty="0">
                <a:latin typeface="Arial" panose="020B0604020202020204" pitchFamily="34" charset="0"/>
                <a:cs typeface="Arial" panose="020B0604020202020204" pitchFamily="34" charset="0"/>
              </a:rPr>
              <a:t>Let’s talk about the three primary orientations</a:t>
            </a:r>
            <a:r>
              <a:rPr lang="en-US" sz="2400" dirty="0">
                <a:latin typeface="Arial" panose="020B0604020202020204" pitchFamily="34" charset="0"/>
                <a:cs typeface="Arial" panose="020B0604020202020204" pitchFamily="34" charset="0"/>
              </a:rPr>
              <a:t>.</a:t>
            </a:r>
          </a:p>
          <a:p>
            <a:pPr marL="0" indent="0" algn="just">
              <a:buNone/>
            </a:pPr>
            <a:r>
              <a:rPr lang="en-US" sz="2400" dirty="0">
                <a:latin typeface="Arial" panose="020B0604020202020204" pitchFamily="34" charset="0"/>
                <a:cs typeface="Arial" panose="020B0604020202020204" pitchFamily="34" charset="0"/>
              </a:rPr>
              <a:t>First Orientation: 1940s-1950s- “Listen carefully and repeat what I say”</a:t>
            </a:r>
          </a:p>
          <a:p>
            <a:pPr marL="0" indent="0" algn="just">
              <a:buNone/>
            </a:pPr>
            <a:r>
              <a:rPr lang="en-US" sz="1800" dirty="0">
                <a:latin typeface="Arial" panose="020B0604020202020204" pitchFamily="34" charset="0"/>
                <a:cs typeface="Arial" panose="020B0604020202020204" pitchFamily="34" charset="0"/>
              </a:rPr>
              <a:t>The first orientation depends on the learners’ abilities to imitate the sounds they hear.</a:t>
            </a:r>
            <a:r>
              <a:rPr lang="en-US" sz="24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Grounded in theories of Behaviorism, </a:t>
            </a:r>
          </a:p>
          <a:p>
            <a:pPr marL="0" indent="0" algn="just">
              <a:buNone/>
            </a:pPr>
            <a:r>
              <a:rPr lang="en-US" sz="1800" dirty="0">
                <a:solidFill>
                  <a:srgbClr val="FF0000"/>
                </a:solidFill>
                <a:latin typeface="Arial" panose="020B0604020202020204" pitchFamily="34" charset="0"/>
                <a:cs typeface="Arial" panose="020B0604020202020204" pitchFamily="34" charset="0"/>
              </a:rPr>
              <a:t>“Listen carefully and repeat”</a:t>
            </a:r>
          </a:p>
          <a:p>
            <a:pPr marL="0" indent="0" algn="just">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570173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500062"/>
            <a:ext cx="7886700" cy="1325563"/>
          </a:xfrm>
        </p:spPr>
        <p:txBody>
          <a:bodyPr>
            <a:normAutofit/>
          </a:bodyPr>
          <a:lstStyle/>
          <a:p>
            <a:pPr algn="ctr"/>
            <a:r>
              <a:rPr lang="en-US" sz="2800" dirty="0" smtClean="0">
                <a:latin typeface="Arial" panose="020B0604020202020204" pitchFamily="34" charset="0"/>
                <a:cs typeface="Arial" panose="020B0604020202020204" pitchFamily="34" charset="0"/>
              </a:rPr>
              <a:t>Vocabulary by I.S.P. Nation, Victoria University of </a:t>
            </a:r>
            <a:r>
              <a:rPr lang="en-US" sz="2800" dirty="0" err="1" smtClean="0">
                <a:latin typeface="Arial" panose="020B0604020202020204" pitchFamily="34" charset="0"/>
                <a:cs typeface="Arial" panose="020B0604020202020204" pitchFamily="34" charset="0"/>
              </a:rPr>
              <a:t>Welligton</a:t>
            </a:r>
            <a:r>
              <a:rPr lang="en-US" sz="2800" dirty="0" smtClean="0">
                <a:latin typeface="Arial" panose="020B0604020202020204" pitchFamily="34" charset="0"/>
                <a:cs typeface="Arial" panose="020B0604020202020204" pitchFamily="34" charset="0"/>
              </a:rPr>
              <a:t> (New Zealand)</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400" dirty="0" smtClean="0">
                <a:latin typeface="Arial" panose="020B0604020202020204" pitchFamily="34" charset="0"/>
                <a:cs typeface="Arial" panose="020B0604020202020204" pitchFamily="34" charset="0"/>
              </a:rPr>
              <a:t>What is Vocabulary?</a:t>
            </a:r>
          </a:p>
          <a:p>
            <a:pPr marL="0" indent="0" algn="just">
              <a:buNone/>
            </a:pPr>
            <a:r>
              <a:rPr lang="en-US" sz="1800" dirty="0" smtClean="0">
                <a:latin typeface="Arial" panose="020B0604020202020204" pitchFamily="34" charset="0"/>
                <a:cs typeface="Arial" panose="020B0604020202020204" pitchFamily="34" charset="0"/>
              </a:rPr>
              <a:t>Words are clearly vocabulary but what about groups of words like absolutely fantastic, absolutely free, absolutely good, at once, in a minute, in a jiffy, portable </a:t>
            </a:r>
            <a:r>
              <a:rPr lang="en-US" sz="1800" dirty="0" err="1" smtClean="0">
                <a:latin typeface="Arial" panose="020B0604020202020204" pitchFamily="34" charset="0"/>
                <a:cs typeface="Arial" panose="020B0604020202020204" pitchFamily="34" charset="0"/>
              </a:rPr>
              <a:t>tv</a:t>
            </a:r>
            <a:r>
              <a:rPr lang="en-US" sz="1800" dirty="0" smtClean="0">
                <a:latin typeface="Arial" panose="020B0604020202020204" pitchFamily="34" charset="0"/>
                <a:cs typeface="Arial" panose="020B0604020202020204" pitchFamily="34" charset="0"/>
              </a:rPr>
              <a:t> etc</a:t>
            </a:r>
            <a:r>
              <a:rPr lang="en-US" sz="2400" dirty="0" smtClean="0">
                <a:latin typeface="Arial" panose="020B0604020202020204" pitchFamily="34" charset="0"/>
                <a:cs typeface="Arial" panose="020B0604020202020204" pitchFamily="34" charset="0"/>
              </a:rPr>
              <a:t>.</a:t>
            </a:r>
          </a:p>
          <a:p>
            <a:pPr marL="0" indent="0">
              <a:buNone/>
            </a:pPr>
            <a:r>
              <a:rPr lang="en-US" sz="2400" dirty="0" smtClean="0">
                <a:latin typeface="Arial" panose="020B0604020202020204" pitchFamily="34" charset="0"/>
                <a:cs typeface="Arial" panose="020B0604020202020204" pitchFamily="34" charset="0"/>
              </a:rPr>
              <a:t>How to learn these multiword units?</a:t>
            </a:r>
            <a:br>
              <a:rPr lang="en-US" sz="2400" dirty="0" smtClean="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Deliberately learning them as units.</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Searching for these units in texts.</a:t>
            </a:r>
          </a:p>
          <a:p>
            <a:pPr marL="0" indent="0">
              <a:buNone/>
            </a:pPr>
            <a:r>
              <a:rPr lang="en-US" sz="1800" dirty="0" smtClean="0">
                <a:latin typeface="Arial" panose="020B0604020202020204" pitchFamily="34" charset="0"/>
                <a:cs typeface="Arial" panose="020B0604020202020204" pitchFamily="34" charset="0"/>
              </a:rPr>
              <a:t>Palmer(2005) says that the most important fundamental guiding principle for those who are anxious to be proficient in foreign conversation….is to </a:t>
            </a:r>
            <a:r>
              <a:rPr lang="en-US" sz="1800" dirty="0" smtClean="0">
                <a:solidFill>
                  <a:srgbClr val="FF0000"/>
                </a:solidFill>
                <a:latin typeface="Arial" panose="020B0604020202020204" pitchFamily="34" charset="0"/>
                <a:cs typeface="Arial" panose="020B0604020202020204" pitchFamily="34" charset="0"/>
              </a:rPr>
              <a:t>Memorize perfectly the largest number of common and useful word groups</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3081626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Arial" panose="020B0604020202020204" pitchFamily="34" charset="0"/>
                <a:cs typeface="Arial" panose="020B0604020202020204" pitchFamily="34" charset="0"/>
              </a:rPr>
              <a:t>Vocabulary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dirty="0" smtClean="0"/>
              <a:t>Word Families:</a:t>
            </a:r>
            <a:br>
              <a:rPr lang="en-US" dirty="0" smtClean="0"/>
            </a:br>
            <a:r>
              <a:rPr lang="en-US" sz="1800" dirty="0" err="1" smtClean="0">
                <a:latin typeface="Arial" panose="020B0604020202020204" pitchFamily="34" charset="0"/>
                <a:cs typeface="Arial" panose="020B0604020202020204" pitchFamily="34" charset="0"/>
              </a:rPr>
              <a:t>e.g</a:t>
            </a:r>
            <a:r>
              <a:rPr lang="en-US" sz="1800" dirty="0" smtClean="0">
                <a:latin typeface="Arial" panose="020B0604020202020204" pitchFamily="34" charset="0"/>
                <a:cs typeface="Arial" panose="020B0604020202020204" pitchFamily="34" charset="0"/>
              </a:rPr>
              <a:t> Walk, walks, walked, walking</a:t>
            </a:r>
          </a:p>
          <a:p>
            <a:pPr marL="0" indent="0">
              <a:buNone/>
            </a:pPr>
            <a:endParaRPr lang="en-US" sz="1800" dirty="0" smtClean="0">
              <a:latin typeface="Arial" panose="020B0604020202020204" pitchFamily="34" charset="0"/>
              <a:cs typeface="Arial" panose="020B0604020202020204" pitchFamily="34" charset="0"/>
            </a:endParaRPr>
          </a:p>
          <a:p>
            <a:pPr marL="0" indent="0">
              <a:buNone/>
            </a:pPr>
            <a:r>
              <a:rPr lang="en-US" sz="1800" dirty="0" smtClean="0">
                <a:latin typeface="Arial" panose="020B0604020202020204" pitchFamily="34" charset="0"/>
                <a:cs typeface="Arial" panose="020B0604020202020204" pitchFamily="34" charset="0"/>
              </a:rPr>
              <a:t>Core Meanings:</a:t>
            </a:r>
          </a:p>
          <a:p>
            <a:pPr marL="0" indent="0">
              <a:buNone/>
            </a:pPr>
            <a:endParaRPr lang="en-US" sz="18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print"/>
          <a:stretch>
            <a:fillRect/>
          </a:stretch>
        </p:blipFill>
        <p:spPr>
          <a:xfrm>
            <a:off x="965915" y="3361385"/>
            <a:ext cx="7006108" cy="3052293"/>
          </a:xfrm>
          <a:prstGeom prst="rect">
            <a:avLst/>
          </a:prstGeom>
        </p:spPr>
      </p:pic>
    </p:spTree>
    <p:extLst>
      <p:ext uri="{BB962C8B-B14F-4D97-AF65-F5344CB8AC3E}">
        <p14:creationId xmlns:p14="http://schemas.microsoft.com/office/powerpoint/2010/main" xmlns="" val="2048373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Background to the Teaching of Vocabulary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lgn="just">
              <a:buNone/>
            </a:pPr>
            <a:r>
              <a:rPr lang="en-US" sz="1800" dirty="0" smtClean="0">
                <a:latin typeface="Arial" panose="020B0604020202020204" pitchFamily="34" charset="0"/>
                <a:cs typeface="Arial" panose="020B0604020202020204" pitchFamily="34" charset="0"/>
              </a:rPr>
              <a:t>Vocabulary teaching and learning fit into the broader framework of a language course</a:t>
            </a:r>
            <a:r>
              <a:rPr lang="en-US" sz="24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One way to make sure that there  is a balanced range of learning opportunities is to see a language course as consisting of four strands</a:t>
            </a:r>
            <a:r>
              <a:rPr lang="en-US" sz="2400" dirty="0" smtClean="0">
                <a:latin typeface="Arial" panose="020B0604020202020204" pitchFamily="34" charset="0"/>
                <a:cs typeface="Arial" panose="020B0604020202020204" pitchFamily="34" charset="0"/>
              </a:rPr>
              <a:t>:</a:t>
            </a:r>
          </a:p>
          <a:p>
            <a:pPr marL="0" indent="0" algn="just">
              <a:buNone/>
            </a:pPr>
            <a:r>
              <a:rPr lang="en-US" sz="2400" dirty="0" smtClean="0">
                <a:latin typeface="Arial" panose="020B0604020202020204" pitchFamily="34" charset="0"/>
                <a:cs typeface="Arial" panose="020B0604020202020204" pitchFamily="34" charset="0"/>
              </a:rPr>
              <a:t>There four stands are as follows:</a:t>
            </a:r>
          </a:p>
          <a:p>
            <a:pPr marL="0" indent="0">
              <a:buNone/>
            </a:pPr>
            <a:r>
              <a:rPr lang="en-US" sz="24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1) Learning from meaning-focused input- learning through listening and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reading.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2) Deliberate language-focused learning-learning from being taught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sounds, vocabulary, grammar, and discourse.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3) Learning from meaning-focused </a:t>
            </a:r>
            <a:r>
              <a:rPr lang="en-US" sz="1800" dirty="0" smtClean="0">
                <a:latin typeface="Arial" panose="020B0604020202020204" pitchFamily="34" charset="0"/>
                <a:cs typeface="Arial" panose="020B0604020202020204" pitchFamily="34" charset="0"/>
              </a:rPr>
              <a:t>output-learning </a:t>
            </a:r>
            <a:r>
              <a:rPr lang="en-US" sz="1800" dirty="0" smtClean="0">
                <a:latin typeface="Arial" panose="020B0604020202020204" pitchFamily="34" charset="0"/>
                <a:cs typeface="Arial" panose="020B0604020202020204" pitchFamily="34" charset="0"/>
              </a:rPr>
              <a:t>by having to produce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language in speaking and writing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4) Developing fluency –becoming quick and confident at listening,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speaking, reading and writing</a:t>
            </a:r>
            <a:r>
              <a:rPr lang="en-US" sz="2400" dirty="0" smtClean="0">
                <a:latin typeface="Arial" panose="020B0604020202020204" pitchFamily="34" charset="0"/>
                <a:cs typeface="Arial" panose="020B0604020202020204" pitchFamily="34" charset="0"/>
              </a:rPr>
              <a:t/>
            </a:r>
            <a:br>
              <a:rPr lang="en-US" sz="2400" dirty="0" smtClean="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294967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Principles for teaching Vocabulary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690689"/>
            <a:ext cx="7886700" cy="4486274"/>
          </a:xfrm>
        </p:spPr>
        <p:txBody>
          <a:bodyPr>
            <a:normAutofit/>
          </a:bodyPr>
          <a:lstStyle/>
          <a:p>
            <a:pPr marL="0" indent="0" algn="just">
              <a:buNone/>
            </a:pPr>
            <a:r>
              <a:rPr lang="en-US" sz="2600" dirty="0" smtClean="0">
                <a:latin typeface="Arial" panose="020B0604020202020204" pitchFamily="34" charset="0"/>
                <a:cs typeface="Arial" panose="020B0604020202020204" pitchFamily="34" charset="0"/>
              </a:rPr>
              <a:t>1) Focus on the most useful vocabulary first.</a:t>
            </a:r>
          </a:p>
          <a:p>
            <a:pPr marL="0" indent="0" algn="just">
              <a:buNone/>
            </a:pPr>
            <a:r>
              <a:rPr lang="en-US" sz="26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The most useful vocabulary that every English language learner needs whether they use the language for listening, speaking, reading or writing or whether they use the language in formal and informal situations is the most Frequent 1000 word families of English. It covers</a:t>
            </a:r>
          </a:p>
          <a:p>
            <a:pPr marL="0" indent="0" algn="just">
              <a:buNone/>
            </a:pPr>
            <a:r>
              <a:rPr lang="en-US" sz="1800" dirty="0" smtClean="0">
                <a:latin typeface="Arial" panose="020B0604020202020204" pitchFamily="34" charset="0"/>
                <a:cs typeface="Arial" panose="020B0604020202020204" pitchFamily="34" charset="0"/>
              </a:rPr>
              <a:t>75% if running words in academic texts and news papers.</a:t>
            </a:r>
          </a:p>
          <a:p>
            <a:pPr marL="0" indent="0" algn="just">
              <a:buNone/>
            </a:pPr>
            <a:r>
              <a:rPr lang="en-US" sz="1800" dirty="0" smtClean="0">
                <a:latin typeface="Arial" panose="020B0604020202020204" pitchFamily="34" charset="0"/>
                <a:cs typeface="Arial" panose="020B0604020202020204" pitchFamily="34" charset="0"/>
              </a:rPr>
              <a:t>80% of running words in novels.</a:t>
            </a:r>
          </a:p>
          <a:p>
            <a:pPr marL="0" indent="0" algn="just">
              <a:buNone/>
            </a:pPr>
            <a:r>
              <a:rPr lang="en-US" sz="1800" dirty="0" smtClean="0">
                <a:latin typeface="Arial" panose="020B0604020202020204" pitchFamily="34" charset="0"/>
                <a:cs typeface="Arial" panose="020B0604020202020204" pitchFamily="34" charset="0"/>
              </a:rPr>
              <a:t>85%  of words in conversation.</a:t>
            </a:r>
          </a:p>
          <a:p>
            <a:pPr marL="0" indent="0" algn="just">
              <a:buNone/>
            </a:pPr>
            <a:r>
              <a:rPr lang="en-US" sz="1800" dirty="0" smtClean="0">
                <a:latin typeface="Arial" panose="020B0604020202020204" pitchFamily="34" charset="0"/>
                <a:cs typeface="Arial" panose="020B0604020202020204" pitchFamily="34" charset="0"/>
              </a:rPr>
              <a:t>It contains most of the 176 function word families( a, the, of, because, </a:t>
            </a:r>
            <a:r>
              <a:rPr lang="en-US" sz="1800" dirty="0" smtClean="0">
                <a:latin typeface="Arial" panose="020B0604020202020204" pitchFamily="34" charset="0"/>
                <a:cs typeface="Arial" panose="020B0604020202020204" pitchFamily="34" charset="0"/>
              </a:rPr>
              <a:t>could</a:t>
            </a:r>
            <a:r>
              <a:rPr lang="en-US" sz="18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and words like keep, kind, know, lack, and land.</a:t>
            </a:r>
          </a:p>
          <a:p>
            <a:pPr marL="0" indent="0">
              <a:buNone/>
            </a:pP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endParaRPr lang="en-US" sz="1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1171199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teaching Vocabulary</a:t>
            </a:r>
          </a:p>
        </p:txBody>
      </p:sp>
      <p:sp>
        <p:nvSpPr>
          <p:cNvPr id="3" name="Content Placeholder 2"/>
          <p:cNvSpPr>
            <a:spLocks noGrp="1"/>
          </p:cNvSpPr>
          <p:nvPr>
            <p:ph idx="1"/>
          </p:nvPr>
        </p:nvSpPr>
        <p:spPr/>
        <p:txBody>
          <a:bodyPr>
            <a:normAutofit/>
          </a:bodyPr>
          <a:lstStyle/>
          <a:p>
            <a:pPr marL="0" indent="0" algn="just">
              <a:buNone/>
            </a:pPr>
            <a:r>
              <a:rPr lang="en-US" sz="1800" dirty="0">
                <a:latin typeface="Arial" panose="020B0604020202020204" pitchFamily="34" charset="0"/>
                <a:cs typeface="Arial" panose="020B0604020202020204" pitchFamily="34" charset="0"/>
              </a:rPr>
              <a:t>The next most useful list is the second 1000 words of English</a:t>
            </a:r>
            <a:r>
              <a:rPr lang="en-US" sz="1800" dirty="0" smtClean="0">
                <a:latin typeface="Arial" panose="020B0604020202020204" pitchFamily="34" charset="0"/>
                <a:cs typeface="Arial" panose="020B0604020202020204" pitchFamily="34" charset="0"/>
              </a:rPr>
              <a:t>.</a:t>
            </a:r>
          </a:p>
          <a:p>
            <a:pPr marL="0" indent="0" algn="just">
              <a:buNone/>
            </a:pPr>
            <a:endParaRPr lang="en-US" sz="1800" dirty="0">
              <a:latin typeface="Arial" panose="020B0604020202020204" pitchFamily="34" charset="0"/>
              <a:cs typeface="Arial" panose="020B0604020202020204" pitchFamily="34" charset="0"/>
            </a:endParaRPr>
          </a:p>
          <a:p>
            <a:pPr marL="0" indent="0" algn="just">
              <a:buNone/>
            </a:pPr>
            <a:r>
              <a:rPr lang="en-US" sz="1800"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hlinkClick r:id="rId2"/>
              </a:rPr>
              <a:t>http://www.vuw.ac.nz/lals/div1/aw1</a:t>
            </a:r>
            <a:r>
              <a:rPr lang="en-US" sz="1800" dirty="0" smtClean="0">
                <a:latin typeface="Arial" panose="020B0604020202020204" pitchFamily="34" charset="0"/>
                <a:cs typeface="Arial" panose="020B0604020202020204" pitchFamily="34" charset="0"/>
              </a:rPr>
              <a:t>)</a:t>
            </a:r>
          </a:p>
          <a:p>
            <a:pPr marL="0" indent="0" algn="just">
              <a:buNone/>
            </a:pPr>
            <a:r>
              <a:rPr lang="en-US" sz="1800" dirty="0" smtClean="0">
                <a:latin typeface="Arial" panose="020B0604020202020204" pitchFamily="34" charset="0"/>
                <a:cs typeface="Arial" panose="020B0604020202020204" pitchFamily="34" charset="0"/>
              </a:rPr>
              <a:t>Low Frequency Words</a:t>
            </a:r>
          </a:p>
          <a:p>
            <a:pPr marL="0" indent="0" algn="just">
              <a:buNone/>
            </a:pPr>
            <a:r>
              <a:rPr lang="en-US" sz="1800" dirty="0" smtClean="0">
                <a:latin typeface="Arial" panose="020B0604020202020204" pitchFamily="34" charset="0"/>
                <a:cs typeface="Arial" panose="020B0604020202020204" pitchFamily="34" charset="0"/>
              </a:rPr>
              <a:t>High Frequency Words</a:t>
            </a:r>
            <a:endParaRPr lang="en-US" sz="1800" dirty="0">
              <a:latin typeface="Arial" panose="020B0604020202020204" pitchFamily="34" charset="0"/>
              <a:cs typeface="Arial" panose="020B0604020202020204" pitchFamily="34" charset="0"/>
            </a:endParaRPr>
          </a:p>
          <a:p>
            <a:pPr marL="0" indent="0">
              <a:buNone/>
            </a:pPr>
            <a:r>
              <a:rPr lang="en-US" sz="1200" b="1" dirty="0">
                <a:latin typeface="Arial" panose="020B0604020202020204" pitchFamily="34" charset="0"/>
                <a:cs typeface="Arial" panose="020B0604020202020204" pitchFamily="34" charset="0"/>
              </a:rPr>
              <a:t/>
            </a:r>
            <a:br>
              <a:rPr lang="en-US" sz="1200" b="1" dirty="0">
                <a:latin typeface="Arial" panose="020B0604020202020204" pitchFamily="34" charset="0"/>
                <a:cs typeface="Arial" panose="020B0604020202020204" pitchFamily="34" charset="0"/>
              </a:rPr>
            </a:br>
            <a:endParaRPr lang="en-US" sz="1200" b="1" dirty="0"/>
          </a:p>
        </p:txBody>
      </p:sp>
    </p:spTree>
    <p:extLst>
      <p:ext uri="{BB962C8B-B14F-4D97-AF65-F5344CB8AC3E}">
        <p14:creationId xmlns:p14="http://schemas.microsoft.com/office/powerpoint/2010/main" xmlns="" val="4022787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latin typeface="Arial" panose="020B0604020202020204" pitchFamily="34" charset="0"/>
                <a:cs typeface="Arial" panose="020B0604020202020204" pitchFamily="34" charset="0"/>
              </a:rPr>
              <a:t>Principles for teaching Vocabulary</a:t>
            </a:r>
            <a:endParaRPr lang="en-US" sz="2800" dirty="0"/>
          </a:p>
        </p:txBody>
      </p:sp>
      <p:sp>
        <p:nvSpPr>
          <p:cNvPr id="3" name="Content Placeholder 2"/>
          <p:cNvSpPr>
            <a:spLocks noGrp="1"/>
          </p:cNvSpPr>
          <p:nvPr>
            <p:ph idx="1"/>
          </p:nvPr>
        </p:nvSpPr>
        <p:spPr/>
        <p:txBody>
          <a:bodyPr/>
          <a:lstStyle/>
          <a:p>
            <a:pPr marL="0" indent="0">
              <a:buNone/>
            </a:pPr>
            <a:r>
              <a:rPr lang="en-US" dirty="0" smtClean="0"/>
              <a:t>2: Focus on the Vocabulary in the most appropriate way.</a:t>
            </a:r>
            <a:br>
              <a:rPr lang="en-US" dirty="0" smtClean="0"/>
            </a:br>
            <a:r>
              <a:rPr lang="en-US" sz="1800" dirty="0" smtClean="0">
                <a:latin typeface="Arial" panose="020B0604020202020204" pitchFamily="34" charset="0"/>
                <a:cs typeface="Arial" panose="020B0604020202020204" pitchFamily="34" charset="0"/>
              </a:rPr>
              <a:t>The first think to see which words to teach and how.</a:t>
            </a:r>
          </a:p>
          <a:p>
            <a:pPr marL="0" indent="0">
              <a:buNone/>
            </a:pPr>
            <a:r>
              <a:rPr lang="en-US" sz="1800" dirty="0" smtClean="0">
                <a:latin typeface="Arial" panose="020B0604020202020204" pitchFamily="34" charset="0"/>
                <a:cs typeface="Arial" panose="020B0604020202020204" pitchFamily="34" charset="0"/>
              </a:rPr>
              <a:t>   English language is affected by other languages. </a:t>
            </a:r>
            <a:endParaRPr lang="en-US" sz="1800" dirty="0">
              <a:latin typeface="Arial" panose="020B0604020202020204" pitchFamily="34" charset="0"/>
              <a:cs typeface="Arial" panose="020B0604020202020204" pitchFamily="34" charset="0"/>
            </a:endParaRPr>
          </a:p>
          <a:p>
            <a:pPr marL="0" indent="0">
              <a:buNone/>
            </a:pPr>
            <a:r>
              <a:rPr lang="en-US" sz="1800" dirty="0" smtClean="0">
                <a:latin typeface="Arial" panose="020B0604020202020204" pitchFamily="34" charset="0"/>
                <a:cs typeface="Arial" panose="020B0604020202020204" pitchFamily="34" charset="0"/>
              </a:rPr>
              <a:t>The core of the English language is the Germanic Words from Anglo Saxon and Norse which make up most of the function words and well over half of the first 1000 words of English.</a:t>
            </a:r>
          </a:p>
          <a:p>
            <a:pPr marL="0" indent="0">
              <a:buNone/>
            </a:pPr>
            <a:r>
              <a:rPr lang="en-US" sz="1800" dirty="0" smtClean="0">
                <a:latin typeface="Arial" panose="020B0604020202020204" pitchFamily="34" charset="0"/>
                <a:cs typeface="Arial" panose="020B0604020202020204" pitchFamily="34" charset="0"/>
              </a:rPr>
              <a:t>60% words in came from French (through Conquest), Latin (through religion) or Greek.</a:t>
            </a:r>
          </a:p>
          <a:p>
            <a:pPr marL="0" indent="0">
              <a:buNone/>
            </a:pPr>
            <a:r>
              <a:rPr lang="en-US" sz="1800" dirty="0" smtClean="0">
                <a:latin typeface="Arial" panose="020B0604020202020204" pitchFamily="34" charset="0"/>
                <a:cs typeface="Arial" panose="020B0604020202020204" pitchFamily="34" charset="0"/>
              </a:rPr>
              <a:t>High frequency words cover a large proportion of the running words of text, they provide a helpful context to allow learners to guess the meanings of Low frequency words.</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855854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038671"/>
          </a:xfrm>
        </p:spPr>
        <p:txBody>
          <a:bodyPr>
            <a:normAutofit/>
          </a:bodyPr>
          <a:lstStyle/>
          <a:p>
            <a:pPr algn="ctr"/>
            <a:r>
              <a:rPr lang="en-US" sz="2800" b="1" dirty="0">
                <a:latin typeface="Arial" panose="020B0604020202020204" pitchFamily="34" charset="0"/>
                <a:cs typeface="Arial" panose="020B0604020202020204" pitchFamily="34" charset="0"/>
              </a:rPr>
              <a:t>Principles for teaching Vocabulary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smtClean="0"/>
              <a:t>Using word parts to help remember words</a:t>
            </a:r>
          </a:p>
          <a:p>
            <a:r>
              <a:rPr lang="en-US" dirty="0" smtClean="0"/>
              <a:t>Guessing from the context</a:t>
            </a:r>
          </a:p>
          <a:p>
            <a:r>
              <a:rPr lang="en-US" dirty="0" smtClean="0"/>
              <a:t>Word Cards</a:t>
            </a:r>
          </a:p>
          <a:p>
            <a:r>
              <a:rPr lang="en-US" dirty="0" smtClean="0"/>
              <a:t>Dictionary</a:t>
            </a:r>
          </a:p>
          <a:p>
            <a:r>
              <a:rPr lang="en-US" dirty="0" smtClean="0"/>
              <a:t>Helping learners to consult dictionary</a:t>
            </a:r>
            <a:br>
              <a:rPr lang="en-US" dirty="0" smtClean="0"/>
            </a:br>
            <a:endParaRPr lang="en-US" dirty="0"/>
          </a:p>
        </p:txBody>
      </p:sp>
    </p:spTree>
    <p:extLst>
      <p:ext uri="{BB962C8B-B14F-4D97-AF65-F5344CB8AC3E}">
        <p14:creationId xmlns:p14="http://schemas.microsoft.com/office/powerpoint/2010/main" xmlns="" val="489126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teaching Vocabulary</a:t>
            </a:r>
          </a:p>
        </p:txBody>
      </p:sp>
      <p:sp>
        <p:nvSpPr>
          <p:cNvPr id="3" name="Content Placeholder 2"/>
          <p:cNvSpPr>
            <a:spLocks noGrp="1"/>
          </p:cNvSpPr>
          <p:nvPr>
            <p:ph idx="1"/>
          </p:nvPr>
        </p:nvSpPr>
        <p:spPr/>
        <p:txBody>
          <a:bodyPr/>
          <a:lstStyle/>
          <a:p>
            <a:pPr marL="0" indent="0">
              <a:buNone/>
            </a:pPr>
            <a:r>
              <a:rPr lang="en-US" dirty="0" smtClean="0"/>
              <a:t>3: Give Attention to the high frequency words across </a:t>
            </a:r>
            <a:br>
              <a:rPr lang="en-US" dirty="0" smtClean="0"/>
            </a:br>
            <a:r>
              <a:rPr lang="en-US" dirty="0" smtClean="0"/>
              <a:t>    the four strands of a course.</a:t>
            </a:r>
          </a:p>
          <a:p>
            <a:pPr marL="0" indent="0" algn="just">
              <a:buNone/>
            </a:pPr>
            <a:r>
              <a:rPr lang="en-US" sz="1800" dirty="0" smtClean="0">
                <a:latin typeface="Arial" panose="020B0604020202020204" pitchFamily="34" charset="0"/>
                <a:cs typeface="Arial" panose="020B0604020202020204" pitchFamily="34" charset="0"/>
              </a:rPr>
              <a:t>High frequency vocabulary(HFV) needs to occur in all the four strands of a course. </a:t>
            </a:r>
          </a:p>
          <a:p>
            <a:pPr marL="0" indent="0" algn="just">
              <a:buNone/>
            </a:pPr>
            <a:r>
              <a:rPr lang="en-US" sz="1800" dirty="0" smtClean="0">
                <a:latin typeface="Arial" panose="020B0604020202020204" pitchFamily="34" charset="0"/>
                <a:cs typeface="Arial" panose="020B0604020202020204" pitchFamily="34" charset="0"/>
              </a:rPr>
              <a:t>It should get deliberate attention through teaching and study and should be met and used in communicating messages in listening, reading and writing. HFV should also be fluently accessible for receptive and productive use.</a:t>
            </a:r>
          </a:p>
          <a:p>
            <a:pPr marL="0" indent="0" algn="just">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1545097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Principles for teaching Vocabulary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r>
              <a:rPr lang="en-US" sz="2400" dirty="0" smtClean="0"/>
              <a:t>Encourage Learners to reflect on and take responsibility for learning.</a:t>
            </a:r>
          </a:p>
          <a:p>
            <a:endParaRPr lang="en-US" sz="2400" dirty="0"/>
          </a:p>
          <a:p>
            <a:r>
              <a:rPr lang="en-US" sz="2400" dirty="0" smtClean="0"/>
              <a:t>---------------------------------------------------------------------------------------------------------------------------------------------------------------------------------------------------------------------------------------------</a:t>
            </a:r>
          </a:p>
          <a:p>
            <a:r>
              <a:rPr lang="en-US" sz="1800" b="1" dirty="0" smtClean="0">
                <a:latin typeface="Arial" panose="020B0604020202020204" pitchFamily="34" charset="0"/>
                <a:cs typeface="Arial" panose="020B0604020202020204" pitchFamily="34" charset="0"/>
              </a:rPr>
              <a:t>Teacher </a:t>
            </a:r>
            <a:r>
              <a:rPr lang="en-US" sz="1800" b="1" dirty="0" smtClean="0">
                <a:latin typeface="Arial" panose="020B0604020202020204" pitchFamily="34" charset="0"/>
                <a:cs typeface="Arial" panose="020B0604020202020204" pitchFamily="34" charset="0"/>
              </a:rPr>
              <a:t>can help </a:t>
            </a:r>
            <a:r>
              <a:rPr lang="en-US" sz="1800" b="1" dirty="0" smtClean="0">
                <a:latin typeface="Arial" panose="020B0604020202020204" pitchFamily="34" charset="0"/>
                <a:cs typeface="Arial" panose="020B0604020202020204" pitchFamily="34" charset="0"/>
              </a:rPr>
              <a:t>learners in the following ways:</a:t>
            </a: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inform the learners of the different types of vocabulary</a:t>
            </a:r>
          </a:p>
          <a:p>
            <a:pPr marL="0" indent="0">
              <a:buNone/>
            </a:pPr>
            <a:r>
              <a:rPr lang="en-US" sz="1800" dirty="0" smtClean="0">
                <a:latin typeface="Arial" panose="020B0604020202020204" pitchFamily="34" charset="0"/>
                <a:cs typeface="Arial" panose="020B0604020202020204" pitchFamily="34" charset="0"/>
              </a:rPr>
              <a:t>  Train the learners in the various ways of learning so that </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they are very familiar with the range of learning options for them.</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Provide genuine opportunities for learners</a:t>
            </a:r>
          </a:p>
          <a:p>
            <a:pPr marL="0" indent="0">
              <a:buNone/>
            </a:pPr>
            <a:r>
              <a:rPr lang="en-US" sz="1800" dirty="0" smtClean="0">
                <a:latin typeface="Arial" panose="020B0604020202020204" pitchFamily="34" charset="0"/>
                <a:cs typeface="Arial" panose="020B0604020202020204" pitchFamily="34" charset="0"/>
              </a:rPr>
              <a:t>   Provide encouragement……</a:t>
            </a:r>
          </a:p>
        </p:txBody>
      </p:sp>
    </p:spTree>
    <p:extLst>
      <p:ext uri="{BB962C8B-B14F-4D97-AF65-F5344CB8AC3E}">
        <p14:creationId xmlns:p14="http://schemas.microsoft.com/office/powerpoint/2010/main" xmlns="" val="9203815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Classroom techniques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20000"/>
          </a:bodyPr>
          <a:lstStyle/>
          <a:p>
            <a:pPr marL="0" indent="0">
              <a:buNone/>
            </a:pPr>
            <a:r>
              <a:rPr lang="en-US" sz="2400" dirty="0" smtClean="0">
                <a:solidFill>
                  <a:srgbClr val="FF0000"/>
                </a:solidFill>
                <a:latin typeface="Arial" panose="020B0604020202020204" pitchFamily="34" charset="0"/>
                <a:cs typeface="Arial" panose="020B0604020202020204" pitchFamily="34" charset="0"/>
              </a:rPr>
              <a:t>These techniques are grouped under the four strands already discussed in the background section.</a:t>
            </a:r>
          </a:p>
          <a:p>
            <a:pPr marL="0" indent="0">
              <a:buNone/>
            </a:pPr>
            <a:r>
              <a:rPr lang="en-US" sz="1900" b="1" dirty="0" smtClean="0">
                <a:latin typeface="Arial" panose="020B0604020202020204" pitchFamily="34" charset="0"/>
                <a:cs typeface="Arial" panose="020B0604020202020204" pitchFamily="34" charset="0"/>
              </a:rPr>
              <a:t>Meaning-focused input activities</a:t>
            </a:r>
            <a:r>
              <a:rPr lang="en-US" sz="1900" dirty="0" smtClean="0">
                <a:latin typeface="Arial" panose="020B0604020202020204" pitchFamily="34" charset="0"/>
                <a:cs typeface="Arial" panose="020B0604020202020204" pitchFamily="34" charset="0"/>
              </a:rPr>
              <a:t>:</a:t>
            </a:r>
          </a:p>
          <a:p>
            <a:pPr marL="0" indent="0">
              <a:buNone/>
            </a:pPr>
            <a:r>
              <a:rPr lang="en-US" sz="1900" dirty="0" smtClean="0">
                <a:latin typeface="Arial" panose="020B0604020202020204" pitchFamily="34" charset="0"/>
                <a:cs typeface="Arial" panose="020B0604020202020204" pitchFamily="34" charset="0"/>
              </a:rPr>
              <a:t>These involve the learners focusing on understanding messages where there is a low density of new vocabulary.</a:t>
            </a:r>
          </a:p>
          <a:p>
            <a:pPr marL="0" indent="0">
              <a:buNone/>
            </a:pPr>
            <a:r>
              <a:rPr lang="en-US" sz="1900" dirty="0" smtClean="0">
                <a:latin typeface="Arial" panose="020B0604020202020204" pitchFamily="34" charset="0"/>
                <a:cs typeface="Arial" panose="020B0604020202020204" pitchFamily="34" charset="0"/>
              </a:rPr>
              <a:t/>
            </a:r>
            <a:br>
              <a:rPr lang="en-US" sz="1900" dirty="0" smtClean="0">
                <a:latin typeface="Arial" panose="020B0604020202020204" pitchFamily="34" charset="0"/>
                <a:cs typeface="Arial" panose="020B0604020202020204" pitchFamily="34" charset="0"/>
              </a:rPr>
            </a:br>
            <a:r>
              <a:rPr lang="en-US" sz="1900" dirty="0" smtClean="0">
                <a:latin typeface="Arial" panose="020B0604020202020204" pitchFamily="34" charset="0"/>
                <a:cs typeface="Arial" panose="020B0604020202020204" pitchFamily="34" charset="0"/>
              </a:rPr>
              <a:t>Teacher can read to learners from graded readers, briefly noting difficult words on the board and giving quick translations or definitions. </a:t>
            </a:r>
          </a:p>
          <a:p>
            <a:pPr marL="0" indent="0">
              <a:buNone/>
            </a:pPr>
            <a:endParaRPr lang="en-US" sz="1900" dirty="0" smtClean="0">
              <a:latin typeface="Arial" panose="020B0604020202020204" pitchFamily="34" charset="0"/>
              <a:cs typeface="Arial" panose="020B0604020202020204" pitchFamily="34" charset="0"/>
            </a:endParaRPr>
          </a:p>
          <a:p>
            <a:pPr marL="0" indent="0">
              <a:buNone/>
            </a:pPr>
            <a:r>
              <a:rPr lang="en-US" sz="1900" dirty="0" smtClean="0">
                <a:latin typeface="Arial" panose="020B0604020202020204" pitchFamily="34" charset="0"/>
                <a:cs typeface="Arial" panose="020B0604020202020204" pitchFamily="34" charset="0"/>
              </a:rPr>
              <a:t>The reading can be done as a serial with the story unfolding week by week.</a:t>
            </a:r>
          </a:p>
          <a:p>
            <a:pPr marL="0" indent="0">
              <a:buNone/>
            </a:pPr>
            <a:r>
              <a:rPr lang="en-US" sz="1900" dirty="0" smtClean="0">
                <a:latin typeface="Arial" panose="020B0604020202020204" pitchFamily="34" charset="0"/>
                <a:cs typeface="Arial" panose="020B0604020202020204" pitchFamily="34" charset="0"/>
              </a:rPr>
              <a:t>Doing regular silent extensive reading of graded readers is a vital means of vocabulary development as well as providing numerous other benefits.</a:t>
            </a:r>
          </a:p>
          <a:p>
            <a:pPr marL="0" indent="0">
              <a:buNone/>
            </a:pPr>
            <a:r>
              <a:rPr lang="en-US" sz="1900" dirty="0" smtClean="0">
                <a:latin typeface="Arial" panose="020B0604020202020204" pitchFamily="34" charset="0"/>
                <a:cs typeface="Arial" panose="020B0604020202020204" pitchFamily="34" charset="0"/>
              </a:rPr>
              <a:t>Learning through meaning-focused input can come from presenting talks to each other for reading other learners’ writing.</a:t>
            </a:r>
            <a:br>
              <a:rPr lang="en-US" sz="1900" dirty="0" smtClean="0">
                <a:latin typeface="Arial" panose="020B0604020202020204" pitchFamily="34" charset="0"/>
                <a:cs typeface="Arial" panose="020B0604020202020204" pitchFamily="34" charset="0"/>
              </a:rPr>
            </a:br>
            <a:r>
              <a:rPr lang="en-US" sz="1900" dirty="0" smtClean="0">
                <a:latin typeface="Arial" panose="020B0604020202020204" pitchFamily="34" charset="0"/>
                <a:cs typeface="Arial" panose="020B0604020202020204" pitchFamily="34" charset="0"/>
              </a:rPr>
              <a:t> </a:t>
            </a:r>
          </a:p>
          <a:p>
            <a:pPr marL="0" indent="0">
              <a:buNone/>
            </a:pPr>
            <a:endParaRPr lang="en-US" sz="24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02251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a:t>
            </a:r>
            <a:endParaRPr lang="en-US" sz="2800" dirty="0"/>
          </a:p>
        </p:txBody>
      </p:sp>
      <p:sp>
        <p:nvSpPr>
          <p:cNvPr id="3" name="Content Placeholder 2"/>
          <p:cNvSpPr>
            <a:spLocks noGrp="1"/>
          </p:cNvSpPr>
          <p:nvPr>
            <p:ph idx="1"/>
          </p:nvPr>
        </p:nvSpPr>
        <p:spPr/>
        <p:txBody>
          <a:bodyPr/>
          <a:lstStyle/>
          <a:p>
            <a:pPr marL="0" indent="0">
              <a:buNone/>
            </a:pPr>
            <a:r>
              <a:rPr lang="en-US" dirty="0" smtClean="0"/>
              <a:t>  Deliberate Learning Activities: </a:t>
            </a:r>
          </a:p>
          <a:p>
            <a:pPr marL="0" indent="0">
              <a:buNone/>
            </a:pPr>
            <a:r>
              <a:rPr lang="en-US" sz="1800" dirty="0" smtClean="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These involve direct study or direct teaching:</a:t>
            </a:r>
          </a:p>
          <a:p>
            <a:r>
              <a:rPr lang="en-US" sz="1800" dirty="0" smtClean="0">
                <a:latin typeface="Arial" panose="020B0604020202020204" pitchFamily="34" charset="0"/>
                <a:cs typeface="Arial" panose="020B0604020202020204" pitchFamily="34" charset="0"/>
              </a:rPr>
              <a:t>Having meanings of words explained and examples of use provided</a:t>
            </a:r>
          </a:p>
          <a:p>
            <a:r>
              <a:rPr lang="en-US" sz="1800" dirty="0" smtClean="0">
                <a:latin typeface="Arial" panose="020B0604020202020204" pitchFamily="34" charset="0"/>
                <a:cs typeface="Arial" panose="020B0604020202020204" pitchFamily="34" charset="0"/>
              </a:rPr>
              <a:t>Learning prefixes and suffixes</a:t>
            </a:r>
          </a:p>
          <a:p>
            <a:r>
              <a:rPr lang="en-US" sz="1800" dirty="0" smtClean="0">
                <a:latin typeface="Arial" panose="020B0604020202020204" pitchFamily="34" charset="0"/>
                <a:cs typeface="Arial" panose="020B0604020202020204" pitchFamily="34" charset="0"/>
              </a:rPr>
              <a:t>Studying vocabulary on bilingual word chars</a:t>
            </a:r>
          </a:p>
          <a:p>
            <a:r>
              <a:rPr lang="en-US" sz="1800" dirty="0" smtClean="0">
                <a:latin typeface="Arial" panose="020B0604020202020204" pitchFamily="34" charset="0"/>
                <a:cs typeface="Arial" panose="020B0604020202020204" pitchFamily="34" charset="0"/>
              </a:rPr>
              <a:t>Learning and using mnemonic techniques like the keyword technique to help remember vocabulary</a:t>
            </a:r>
          </a:p>
          <a:p>
            <a:r>
              <a:rPr lang="en-US" sz="1800" dirty="0" smtClean="0">
                <a:latin typeface="Arial" panose="020B0604020202020204" pitchFamily="34" charset="0"/>
                <a:cs typeface="Arial" panose="020B0604020202020204" pitchFamily="34" charset="0"/>
              </a:rPr>
              <a:t>Doing cloze exercises where the missing words in a text are recently met items.</a:t>
            </a:r>
          </a:p>
          <a:p>
            <a:r>
              <a:rPr lang="en-US" sz="1800" dirty="0" smtClean="0">
                <a:latin typeface="Arial" panose="020B0604020202020204" pitchFamily="34" charset="0"/>
                <a:cs typeface="Arial" panose="020B0604020202020204" pitchFamily="34" charset="0"/>
              </a:rPr>
              <a:t>Building word families by adding suffixes or prefixes</a:t>
            </a:r>
          </a:p>
          <a:p>
            <a:pPr marL="0" indent="0">
              <a:buNone/>
            </a:pPr>
            <a:r>
              <a:rPr lang="en-US" sz="1800" dirty="0">
                <a:latin typeface="Arial" panose="020B0604020202020204" pitchFamily="34" charset="0"/>
                <a:cs typeface="Arial" panose="020B0604020202020204" pitchFamily="34" charset="0"/>
              </a:rPr>
              <a:t> </a:t>
            </a: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xmlns="" val="24981386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064429"/>
          </a:xfrm>
        </p:spPr>
        <p:txBody>
          <a:bodyPr>
            <a:normAutofit/>
          </a:bodyPr>
          <a:lstStyle/>
          <a:p>
            <a:pPr algn="ctr"/>
            <a:r>
              <a:rPr lang="en-US" sz="2800" b="1" dirty="0">
                <a:latin typeface="Arial" panose="020B0604020202020204" pitchFamily="34" charset="0"/>
                <a:cs typeface="Arial" panose="020B0604020202020204" pitchFamily="34" charset="0"/>
              </a:rPr>
              <a:t>Classroom techniques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429555"/>
            <a:ext cx="8051711" cy="4103464"/>
          </a:xfrm>
        </p:spPr>
        <p:txBody>
          <a:bodyPr/>
          <a:lstStyle/>
          <a:p>
            <a:r>
              <a:rPr lang="en-US" sz="2400" dirty="0" smtClean="0"/>
              <a:t>Meaning-focused output activities</a:t>
            </a:r>
            <a:r>
              <a:rPr lang="en-US" dirty="0" smtClean="0"/>
              <a:t>:</a:t>
            </a:r>
            <a:br>
              <a:rPr lang="en-US" dirty="0" smtClean="0"/>
            </a:br>
            <a:r>
              <a:rPr lang="en-US" sz="1800" b="1" dirty="0" smtClean="0"/>
              <a:t>These involve producing spoken or written messages:</a:t>
            </a:r>
          </a:p>
          <a:p>
            <a:pPr marL="0" indent="0">
              <a:buNone/>
            </a:pPr>
            <a:r>
              <a:rPr lang="en-US" sz="1800" dirty="0" smtClean="0"/>
              <a:t>An effective way of turning input into output is to base speaking and writing activities on written input.</a:t>
            </a:r>
          </a:p>
          <a:p>
            <a:pPr marL="0" indent="0">
              <a:buNone/>
            </a:pPr>
            <a:r>
              <a:rPr lang="en-US" sz="1800" b="1" dirty="0" smtClean="0"/>
              <a:t>Fluency activities: </a:t>
            </a:r>
          </a:p>
          <a:p>
            <a:pPr marL="0" indent="0">
              <a:buNone/>
            </a:pPr>
            <a:r>
              <a:rPr lang="en-US" sz="1800" dirty="0" smtClean="0"/>
              <a:t>These involve receiving or producing easy messages with pressure to go fast.</a:t>
            </a:r>
          </a:p>
          <a:p>
            <a:r>
              <a:rPr lang="en-US" sz="1800" dirty="0" smtClean="0"/>
              <a:t>A basic listening fluency activity involves the learners pointing to or writing numbers as the teacher quickly says them in an unpredictable order.</a:t>
            </a:r>
          </a:p>
          <a:p>
            <a:r>
              <a:rPr lang="en-US" sz="1800" dirty="0" smtClean="0"/>
              <a:t>At a slightly more advanced level learners can listen to stories from graded readers which are well within their vocabulary knowledge. </a:t>
            </a:r>
          </a:p>
          <a:p>
            <a:r>
              <a:rPr lang="en-US" sz="1800" dirty="0" smtClean="0"/>
              <a:t>Speaking fluency activities involve speaking on very familiar topics with some pressure.</a:t>
            </a:r>
            <a:endParaRPr lang="en-US" sz="1800" dirty="0"/>
          </a:p>
        </p:txBody>
      </p:sp>
    </p:spTree>
    <p:extLst>
      <p:ext uri="{BB962C8B-B14F-4D97-AF65-F5344CB8AC3E}">
        <p14:creationId xmlns:p14="http://schemas.microsoft.com/office/powerpoint/2010/main" xmlns="" val="42720365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Classroom techniques</a:t>
            </a:r>
            <a:endParaRPr lang="en-US" sz="2800" dirty="0"/>
          </a:p>
        </p:txBody>
      </p:sp>
      <p:sp>
        <p:nvSpPr>
          <p:cNvPr id="3" name="Content Placeholder 2"/>
          <p:cNvSpPr>
            <a:spLocks noGrp="1"/>
          </p:cNvSpPr>
          <p:nvPr>
            <p:ph idx="1"/>
          </p:nvPr>
        </p:nvSpPr>
        <p:spPr/>
        <p:txBody>
          <a:bodyPr/>
          <a:lstStyle/>
          <a:p>
            <a:r>
              <a:rPr lang="en-US" dirty="0" smtClean="0"/>
              <a:t>Meaning-focused </a:t>
            </a:r>
            <a:r>
              <a:rPr lang="en-US" dirty="0"/>
              <a:t>output activities</a:t>
            </a:r>
            <a:r>
              <a:rPr lang="en-US" dirty="0" smtClean="0"/>
              <a:t>:</a:t>
            </a:r>
          </a:p>
          <a:p>
            <a:pPr marL="0" indent="0">
              <a:buNone/>
            </a:pPr>
            <a:r>
              <a:rPr lang="en-US" dirty="0" smtClean="0"/>
              <a:t>Fluency:</a:t>
            </a:r>
            <a:br>
              <a:rPr lang="en-US" dirty="0" smtClean="0"/>
            </a:br>
            <a:r>
              <a:rPr lang="en-US" sz="1800" dirty="0" smtClean="0">
                <a:latin typeface="Arial" panose="020B0604020202020204" pitchFamily="34" charset="0"/>
                <a:cs typeface="Arial" panose="020B0604020202020204" pitchFamily="34" charset="0"/>
              </a:rPr>
              <a:t>Very elementary reading fluency activities involve learners responding orally to flashcards of words and phrases.</a:t>
            </a:r>
          </a:p>
          <a:p>
            <a:pPr marL="0" indent="0">
              <a:buNone/>
            </a:pPr>
            <a:r>
              <a:rPr lang="en-US" sz="1800" dirty="0" smtClean="0">
                <a:latin typeface="Arial" panose="020B0604020202020204" pitchFamily="34" charset="0"/>
                <a:cs typeface="Arial" panose="020B0604020202020204" pitchFamily="34" charset="0"/>
              </a:rPr>
              <a:t>Once learners have a vocabulary  of around 700 or 800 words, they can do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speed reading.</a:t>
            </a:r>
          </a:p>
          <a:p>
            <a:pPr marL="0" indent="0">
              <a:buNone/>
            </a:pPr>
            <a:r>
              <a:rPr lang="en-US" sz="1800" dirty="0" smtClean="0">
                <a:latin typeface="Arial" panose="020B0604020202020204" pitchFamily="34" charset="0"/>
                <a:cs typeface="Arial" panose="020B0604020202020204" pitchFamily="34" charset="0"/>
              </a:rPr>
              <a:t>Speed writing involves writing under time pressure about topics that are very familiar or that have just been read and talked about.</a:t>
            </a:r>
            <a:endParaRPr lang="en-US" dirty="0" smtClean="0"/>
          </a:p>
          <a:p>
            <a:pPr marL="0" indent="0">
              <a:buNone/>
            </a:pPr>
            <a:r>
              <a:rPr lang="en-US" dirty="0"/>
              <a:t/>
            </a:r>
            <a:br>
              <a:rPr lang="en-US" dirty="0"/>
            </a:br>
            <a:endParaRPr lang="en-US" dirty="0"/>
          </a:p>
        </p:txBody>
      </p:sp>
    </p:spTree>
    <p:extLst>
      <p:ext uri="{BB962C8B-B14F-4D97-AF65-F5344CB8AC3E}">
        <p14:creationId xmlns:p14="http://schemas.microsoft.com/office/powerpoint/2010/main" xmlns="" val="28040544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dirty="0" smtClean="0">
                <a:latin typeface="Arial" panose="020B0604020202020204" pitchFamily="34" charset="0"/>
                <a:cs typeface="Arial" panose="020B0604020202020204" pitchFamily="34" charset="0"/>
              </a:rPr>
              <a:t>What is graded reading</a:t>
            </a:r>
            <a:r>
              <a:rPr lang="en-US" dirty="0" smtClean="0"/>
              <a:t>?</a:t>
            </a:r>
            <a:endParaRPr lang="en-US" dirty="0"/>
          </a:p>
        </p:txBody>
      </p:sp>
      <p:sp>
        <p:nvSpPr>
          <p:cNvPr id="3" name="Content Placeholder 2"/>
          <p:cNvSpPr>
            <a:spLocks noGrp="1"/>
          </p:cNvSpPr>
          <p:nvPr>
            <p:ph idx="1"/>
          </p:nvPr>
        </p:nvSpPr>
        <p:spPr/>
        <p:txBody>
          <a:bodyPr>
            <a:normAutofit/>
          </a:bodyPr>
          <a:lstStyle/>
          <a:p>
            <a:r>
              <a:rPr lang="en-US" sz="1800" dirty="0">
                <a:latin typeface="Arial" panose="020B0604020202020204" pitchFamily="34" charset="0"/>
                <a:cs typeface="Arial" panose="020B0604020202020204" pitchFamily="34" charset="0"/>
              </a:rPr>
              <a:t>Graded Readers are books of various genres that are specially created for learners of foreign languages. They may be simplified versions of existing works, original stories or books that are factual in nature. They are ‘graded’ in the sense that the syntax and lexis are controlled in order to make the content accessible to learners of the language. </a:t>
            </a:r>
          </a:p>
        </p:txBody>
      </p:sp>
    </p:spTree>
    <p:extLst>
      <p:ext uri="{BB962C8B-B14F-4D97-AF65-F5344CB8AC3E}">
        <p14:creationId xmlns:p14="http://schemas.microsoft.com/office/powerpoint/2010/main" xmlns="" val="41266956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Vocabulary in the Classroom</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800" dirty="0" smtClean="0">
                <a:latin typeface="Arial" panose="020B0604020202020204" pitchFamily="34" charset="0"/>
                <a:cs typeface="Arial" panose="020B0604020202020204" pitchFamily="34" charset="0"/>
              </a:rPr>
              <a:t>Focus on the most useful vocabulary first:</a:t>
            </a:r>
          </a:p>
          <a:p>
            <a:pPr marL="0" indent="0">
              <a:buNone/>
            </a:pPr>
            <a:r>
              <a:rPr lang="en-US" sz="1800" dirty="0" smtClean="0">
                <a:latin typeface="Arial" panose="020B0604020202020204" pitchFamily="34" charset="0"/>
                <a:cs typeface="Arial" panose="020B0604020202020204" pitchFamily="34" charset="0"/>
              </a:rPr>
              <a:t>For elementary and intermediate learners, teachers should use material that is at a suitable level.</a:t>
            </a:r>
          </a:p>
          <a:p>
            <a:pPr marL="0" indent="0">
              <a:buNone/>
            </a:pPr>
            <a:r>
              <a:rPr lang="en-US" sz="1800" dirty="0" smtClean="0">
                <a:latin typeface="Arial" panose="020B0604020202020204" pitchFamily="34" charset="0"/>
                <a:cs typeface="Arial" panose="020B0604020202020204" pitchFamily="34" charset="0"/>
              </a:rPr>
              <a:t>Focus on the vocabulary in the most appropriate way.</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800" b="1" dirty="0" smtClean="0">
                <a:latin typeface="Arial" panose="020B0604020202020204" pitchFamily="34" charset="0"/>
                <a:cs typeface="Arial" panose="020B0604020202020204" pitchFamily="34" charset="0"/>
              </a:rPr>
              <a:t>Balance attention across strands</a:t>
            </a:r>
          </a:p>
          <a:p>
            <a:pPr marL="0" indent="0">
              <a:buNone/>
            </a:pPr>
            <a:r>
              <a:rPr lang="en-US" sz="1800" dirty="0" smtClean="0">
                <a:latin typeface="Arial" panose="020B0604020202020204" pitchFamily="34" charset="0"/>
                <a:cs typeface="Arial" panose="020B0604020202020204" pitchFamily="34" charset="0"/>
              </a:rPr>
              <a:t>Learning from input. Graded readers are books written within a controlled vocabulary. Some graded readers are considerably reduced simplifications of well known texts like:</a:t>
            </a:r>
          </a:p>
          <a:p>
            <a:pPr marL="0" indent="0">
              <a:buNone/>
            </a:pPr>
            <a:r>
              <a:rPr lang="en-US" sz="1800" dirty="0" smtClean="0">
                <a:latin typeface="Arial" panose="020B0604020202020204" pitchFamily="34" charset="0"/>
                <a:cs typeface="Arial" panose="020B0604020202020204" pitchFamily="34" charset="0"/>
              </a:rPr>
              <a:t>Robinson Crusoe, Lord Jim, Free Willy, the Secret Garden, and The boys from Brazil.</a:t>
            </a:r>
          </a:p>
          <a:p>
            <a:pPr marL="0" indent="0">
              <a:buNone/>
            </a:pPr>
            <a:r>
              <a:rPr lang="en-US" sz="18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xmlns="" val="42809522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Vocabulary in the Classroom</a:t>
            </a:r>
            <a:endParaRPr lang="en-US" sz="2800" dirty="0"/>
          </a:p>
        </p:txBody>
      </p:sp>
      <p:sp>
        <p:nvSpPr>
          <p:cNvPr id="3" name="Content Placeholder 2"/>
          <p:cNvSpPr>
            <a:spLocks noGrp="1"/>
          </p:cNvSpPr>
          <p:nvPr>
            <p:ph idx="1"/>
          </p:nvPr>
        </p:nvSpPr>
        <p:spPr/>
        <p:txBody>
          <a:bodyPr>
            <a:normAutofit/>
          </a:bodyPr>
          <a:lstStyle/>
          <a:p>
            <a:pPr marL="0" indent="0">
              <a:buNone/>
            </a:pPr>
            <a:r>
              <a:rPr lang="en-US" sz="2400" dirty="0">
                <a:latin typeface="Arial" panose="020B0604020202020204" pitchFamily="34" charset="0"/>
                <a:cs typeface="Arial" panose="020B0604020202020204" pitchFamily="34" charset="0"/>
              </a:rPr>
              <a:t>Others are original stories written especially for language learners within a controlled </a:t>
            </a:r>
            <a:r>
              <a:rPr lang="en-US" sz="2400" dirty="0" smtClean="0">
                <a:latin typeface="Arial" panose="020B0604020202020204" pitchFamily="34" charset="0"/>
                <a:cs typeface="Arial" panose="020B0604020202020204" pitchFamily="34" charset="0"/>
              </a:rPr>
              <a:t>vocabulary. These are</a:t>
            </a:r>
          </a:p>
          <a:p>
            <a:pPr marL="0" indent="0">
              <a:buNone/>
            </a:pPr>
            <a:r>
              <a:rPr lang="en-US" sz="2400" dirty="0" smtClean="0">
                <a:latin typeface="Arial" panose="020B0604020202020204" pitchFamily="34" charset="0"/>
                <a:cs typeface="Arial" panose="020B0604020202020204" pitchFamily="34" charset="0"/>
              </a:rPr>
              <a:t>Oxford Bookworms,</a:t>
            </a:r>
          </a:p>
          <a:p>
            <a:pPr marL="0" indent="0">
              <a:buNone/>
            </a:pPr>
            <a:r>
              <a:rPr lang="en-US" sz="2400" dirty="0" smtClean="0">
                <a:latin typeface="Arial" panose="020B0604020202020204" pitchFamily="34" charset="0"/>
                <a:cs typeface="Arial" panose="020B0604020202020204" pitchFamily="34" charset="0"/>
              </a:rPr>
              <a:t>Cambridge English readers</a:t>
            </a:r>
          </a:p>
          <a:p>
            <a:pPr marL="0" indent="0">
              <a:buNone/>
            </a:pPr>
            <a:r>
              <a:rPr lang="en-US" sz="2400" dirty="0" smtClean="0">
                <a:latin typeface="Arial" panose="020B0604020202020204" pitchFamily="34" charset="0"/>
                <a:cs typeface="Arial" panose="020B0604020202020204" pitchFamily="34" charset="0"/>
              </a:rPr>
              <a:t>Penguin Readers</a:t>
            </a:r>
          </a:p>
          <a:p>
            <a:pPr marL="0" indent="0">
              <a:buNone/>
            </a:pPr>
            <a:r>
              <a:rPr lang="en-US" sz="2400" dirty="0" smtClean="0">
                <a:latin typeface="Arial" panose="020B0604020202020204" pitchFamily="34" charset="0"/>
                <a:cs typeface="Arial" panose="020B0604020202020204" pitchFamily="34" charset="0"/>
              </a:rPr>
              <a:t>Heinemann Guided</a:t>
            </a: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p>
        </p:txBody>
      </p:sp>
    </p:spTree>
    <p:extLst>
      <p:ext uri="{BB962C8B-B14F-4D97-AF65-F5344CB8AC3E}">
        <p14:creationId xmlns:p14="http://schemas.microsoft.com/office/powerpoint/2010/main" xmlns="" val="13029728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Vocabulary in the Classroom</a:t>
            </a:r>
            <a:endParaRPr lang="en-US" sz="2800" b="1" dirty="0"/>
          </a:p>
        </p:txBody>
      </p:sp>
    </p:spTree>
    <p:extLst>
      <p:ext uri="{BB962C8B-B14F-4D97-AF65-F5344CB8AC3E}">
        <p14:creationId xmlns:p14="http://schemas.microsoft.com/office/powerpoint/2010/main" xmlns="" val="8000654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Vocabulary in the Classroom</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US" sz="2400" dirty="0" smtClean="0">
                <a:latin typeface="Arial" panose="020B0604020202020204" pitchFamily="34" charset="0"/>
                <a:cs typeface="Arial" panose="020B0604020202020204" pitchFamily="34" charset="0"/>
              </a:rPr>
              <a:t>Learning Output</a:t>
            </a: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Speaking activities with a vocabulary focus need to be monitored carefully to make sure the target vocabulary is getting attention.</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2400" dirty="0" smtClean="0">
                <a:latin typeface="Arial" panose="020B0604020202020204" pitchFamily="34" charset="0"/>
                <a:cs typeface="Arial" panose="020B0604020202020204" pitchFamily="34" charset="0"/>
              </a:rPr>
              <a:t>Fluency Development:</a:t>
            </a:r>
          </a:p>
          <a:p>
            <a:pPr marL="0" indent="0">
              <a:buNone/>
            </a:pPr>
            <a:r>
              <a:rPr lang="en-US" sz="1800" dirty="0" smtClean="0">
                <a:latin typeface="Arial" panose="020B0604020202020204" pitchFamily="34" charset="0"/>
                <a:cs typeface="Arial" panose="020B0604020202020204" pitchFamily="34" charset="0"/>
              </a:rPr>
              <a:t>Four minute delivery of 4/3/2 activity and the accompanying part from two minute talk.</a:t>
            </a:r>
          </a:p>
        </p:txBody>
      </p:sp>
    </p:spTree>
    <p:extLst>
      <p:ext uri="{BB962C8B-B14F-4D97-AF65-F5344CB8AC3E}">
        <p14:creationId xmlns:p14="http://schemas.microsoft.com/office/powerpoint/2010/main" xmlns="" val="36259077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Conclusion /Summary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endParaRPr lang="en-US" sz="1900" dirty="0" smtClean="0">
              <a:latin typeface="Arial" panose="020B0604020202020204" pitchFamily="34" charset="0"/>
              <a:cs typeface="Arial" panose="020B0604020202020204" pitchFamily="34" charset="0"/>
            </a:endParaRPr>
          </a:p>
          <a:p>
            <a:pPr marL="0" indent="0" algn="just">
              <a:buNone/>
            </a:pPr>
            <a:r>
              <a:rPr lang="en-US" sz="1900" dirty="0" smtClean="0">
                <a:latin typeface="Arial" panose="020B0604020202020204" pitchFamily="34" charset="0"/>
                <a:cs typeface="Arial" panose="020B0604020202020204" pitchFamily="34" charset="0"/>
              </a:rPr>
              <a:t>The teacher’s role is </a:t>
            </a:r>
            <a:endParaRPr lang="en-US" sz="1900" dirty="0" smtClean="0">
              <a:latin typeface="Arial" panose="020B0604020202020204" pitchFamily="34" charset="0"/>
              <a:cs typeface="Arial" panose="020B0604020202020204" pitchFamily="34" charset="0"/>
            </a:endParaRPr>
          </a:p>
          <a:p>
            <a:pPr marL="0" indent="0" algn="just">
              <a:buNone/>
            </a:pPr>
            <a:r>
              <a:rPr lang="en-US" sz="1900" dirty="0" smtClean="0">
                <a:latin typeface="Arial" panose="020B0604020202020204" pitchFamily="34" charset="0"/>
                <a:cs typeface="Arial" panose="020B0604020202020204" pitchFamily="34" charset="0"/>
              </a:rPr>
              <a:t>to </a:t>
            </a:r>
            <a:r>
              <a:rPr lang="en-US" sz="1900" dirty="0" smtClean="0">
                <a:latin typeface="Arial" panose="020B0604020202020204" pitchFamily="34" charset="0"/>
                <a:cs typeface="Arial" panose="020B0604020202020204" pitchFamily="34" charset="0"/>
              </a:rPr>
              <a:t>focus on the most useful vocabulary </a:t>
            </a:r>
            <a:endParaRPr lang="en-US" sz="1900" dirty="0" smtClean="0">
              <a:latin typeface="Arial" panose="020B0604020202020204" pitchFamily="34" charset="0"/>
              <a:cs typeface="Arial" panose="020B0604020202020204" pitchFamily="34" charset="0"/>
            </a:endParaRPr>
          </a:p>
          <a:p>
            <a:pPr marL="0" indent="0" algn="just">
              <a:buNone/>
            </a:pPr>
            <a:r>
              <a:rPr lang="en-US" sz="1900" dirty="0" smtClean="0">
                <a:latin typeface="Arial" panose="020B0604020202020204" pitchFamily="34" charset="0"/>
                <a:cs typeface="Arial" panose="020B0604020202020204" pitchFamily="34" charset="0"/>
              </a:rPr>
              <a:t>to </a:t>
            </a:r>
            <a:r>
              <a:rPr lang="en-US" sz="1900" dirty="0" smtClean="0">
                <a:latin typeface="Arial" panose="020B0604020202020204" pitchFamily="34" charset="0"/>
                <a:cs typeface="Arial" panose="020B0604020202020204" pitchFamily="34" charset="0"/>
              </a:rPr>
              <a:t>provide strategy training for the low frequency vocabulary </a:t>
            </a:r>
            <a:endParaRPr lang="en-US" sz="1900" dirty="0" smtClean="0">
              <a:latin typeface="Arial" panose="020B0604020202020204" pitchFamily="34" charset="0"/>
              <a:cs typeface="Arial" panose="020B0604020202020204" pitchFamily="34" charset="0"/>
            </a:endParaRPr>
          </a:p>
          <a:p>
            <a:pPr marL="0" indent="0" algn="just">
              <a:buNone/>
            </a:pPr>
            <a:r>
              <a:rPr lang="en-US" sz="1900" dirty="0" smtClean="0">
                <a:latin typeface="Arial" panose="020B0604020202020204" pitchFamily="34" charset="0"/>
                <a:cs typeface="Arial" panose="020B0604020202020204" pitchFamily="34" charset="0"/>
              </a:rPr>
              <a:t>to </a:t>
            </a:r>
            <a:r>
              <a:rPr lang="en-US" sz="1900" dirty="0" smtClean="0">
                <a:latin typeface="Arial" panose="020B0604020202020204" pitchFamily="34" charset="0"/>
                <a:cs typeface="Arial" panose="020B0604020202020204" pitchFamily="34" charset="0"/>
              </a:rPr>
              <a:t>ensure that vocabulary learning has a chance to occur in all parts of a course </a:t>
            </a:r>
            <a:r>
              <a:rPr lang="en-US" sz="1900" dirty="0" smtClean="0">
                <a:latin typeface="Arial" panose="020B0604020202020204" pitchFamily="34" charset="0"/>
                <a:cs typeface="Arial" panose="020B0604020202020204" pitchFamily="34" charset="0"/>
              </a:rPr>
              <a:t> </a:t>
            </a:r>
          </a:p>
          <a:p>
            <a:pPr marL="0" indent="0" algn="just">
              <a:buNone/>
            </a:pPr>
            <a:r>
              <a:rPr lang="en-US" sz="1900" dirty="0" smtClean="0">
                <a:latin typeface="Arial" panose="020B0604020202020204" pitchFamily="34" charset="0"/>
                <a:cs typeface="Arial" panose="020B0604020202020204" pitchFamily="34" charset="0"/>
              </a:rPr>
              <a:t>to </a:t>
            </a:r>
            <a:r>
              <a:rPr lang="en-US" sz="1900" dirty="0" smtClean="0">
                <a:latin typeface="Arial" panose="020B0604020202020204" pitchFamily="34" charset="0"/>
                <a:cs typeface="Arial" panose="020B0604020202020204" pitchFamily="34" charset="0"/>
              </a:rPr>
              <a:t>help learners take control of their own vocabulary learning.</a:t>
            </a:r>
            <a:endParaRPr lang="en-US" sz="1900" dirty="0">
              <a:latin typeface="Arial" panose="020B0604020202020204" pitchFamily="34" charset="0"/>
              <a:cs typeface="Arial" panose="020B0604020202020204" pitchFamily="34" charset="0"/>
            </a:endParaRPr>
          </a:p>
          <a:p>
            <a:pPr marL="0" indent="0" algn="just">
              <a:buNone/>
            </a:pPr>
            <a:r>
              <a:rPr lang="en-US" sz="2400" b="1" dirty="0">
                <a:latin typeface="Arial" panose="020B0604020202020204" pitchFamily="34" charset="0"/>
                <a:cs typeface="Arial" panose="020B0604020202020204" pitchFamily="34" charset="0"/>
              </a:rPr>
              <a:t> </a:t>
            </a: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     </a:t>
            </a: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90772657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1195</TotalTime>
  <Words>1004</Words>
  <Application>Microsoft Office PowerPoint</Application>
  <PresentationFormat>On-screen Show (4:3)</PresentationFormat>
  <Paragraphs>144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Exploring Language:  Lecture # 30  </vt:lpstr>
      <vt:lpstr>Review of the last lectures</vt:lpstr>
      <vt:lpstr>Review of the last lecture</vt:lpstr>
      <vt:lpstr>Vocabulary by I.S.P. Nation, Victoria University of Welligton (New Zealand)</vt:lpstr>
      <vt:lpstr>Vocabulary</vt:lpstr>
      <vt:lpstr>Background to the Teaching of Vocabulary</vt:lpstr>
      <vt:lpstr>Principles for teaching Vocabulary</vt:lpstr>
      <vt:lpstr>Principles for teaching Vocabulary</vt:lpstr>
      <vt:lpstr>Principles for teaching Vocabulary</vt:lpstr>
      <vt:lpstr>Principles for teaching Vocabulary</vt:lpstr>
      <vt:lpstr>Principles for teaching Vocabulary</vt:lpstr>
      <vt:lpstr>Principles for teaching Vocabulary</vt:lpstr>
      <vt:lpstr>Classroom techniques</vt:lpstr>
      <vt:lpstr>Classroom techniques</vt:lpstr>
      <vt:lpstr>Classroom techniques</vt:lpstr>
      <vt:lpstr>Classroom techniques</vt:lpstr>
      <vt:lpstr>What is graded reading?</vt:lpstr>
      <vt:lpstr>Vocabulary in the Classroom</vt:lpstr>
      <vt:lpstr>Vocabulary in the Classroom</vt:lpstr>
      <vt:lpstr>Vocabulary in the Classroom</vt:lpstr>
      <vt:lpstr>Vocabulary in the Classroom</vt:lpstr>
      <vt:lpstr>Conclusion /Summary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Methodology?</dc:title>
  <dc:creator>DELL</dc:creator>
  <cp:lastModifiedBy>Administrator</cp:lastModifiedBy>
  <cp:revision>112</cp:revision>
  <dcterms:created xsi:type="dcterms:W3CDTF">2013-12-20T12:45:51Z</dcterms:created>
  <dcterms:modified xsi:type="dcterms:W3CDTF">2013-12-24T17:59:17Z</dcterms:modified>
</cp:coreProperties>
</file>