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1" r:id="rId4"/>
    <p:sldId id="282" r:id="rId5"/>
    <p:sldId id="277" r:id="rId6"/>
    <p:sldId id="270" r:id="rId7"/>
    <p:sldId id="271" r:id="rId8"/>
    <p:sldId id="272" r:id="rId9"/>
    <p:sldId id="273" r:id="rId10"/>
    <p:sldId id="284" r:id="rId11"/>
    <p:sldId id="285" r:id="rId12"/>
    <p:sldId id="283" r:id="rId13"/>
    <p:sldId id="286" r:id="rId14"/>
    <p:sldId id="274" r:id="rId15"/>
    <p:sldId id="275" r:id="rId16"/>
    <p:sldId id="276" r:id="rId17"/>
    <p:sldId id="258" r:id="rId18"/>
    <p:sldId id="25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64" d="100"/>
          <a:sy n="64" d="100"/>
        </p:scale>
        <p:origin x="-1458"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232261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694612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4167976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2002582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1004483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663268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2998632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9684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1572154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1291969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AAF66D-D64E-41EE-8935-78D0B238B7E5}" type="datetimeFigureOut">
              <a:rPr lang="en-US" smtClean="0"/>
              <a:pPr/>
              <a:t>12/23/2013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2353731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AF66D-D64E-41EE-8935-78D0B238B7E5}" type="datetimeFigureOut">
              <a:rPr lang="en-US" smtClean="0"/>
              <a:pPr/>
              <a:t>12/23/2013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970358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87132"/>
            <a:ext cx="7772400" cy="1914905"/>
          </a:xfrm>
        </p:spPr>
        <p:txBody>
          <a:bodyPr>
            <a:normAutofit/>
          </a:bodyPr>
          <a:lstStyle/>
          <a:p>
            <a:r>
              <a:rPr lang="en-US" sz="2800" b="1" dirty="0" smtClean="0">
                <a:latin typeface="Arial" panose="020B0604020202020204" pitchFamily="34" charset="0"/>
                <a:cs typeface="Arial" panose="020B0604020202020204" pitchFamily="34" charset="0"/>
              </a:rPr>
              <a:t>Writing by Maggie </a:t>
            </a:r>
            <a:r>
              <a:rPr lang="en-US" sz="2800" b="1" dirty="0" err="1" smtClean="0">
                <a:latin typeface="Arial" panose="020B0604020202020204" pitchFamily="34" charset="0"/>
                <a:cs typeface="Arial" panose="020B0604020202020204" pitchFamily="34" charset="0"/>
              </a:rPr>
              <a:t>Sokolik</a:t>
            </a:r>
            <a:r>
              <a:rPr lang="en-US" sz="2800" b="1" dirty="0" smtClean="0">
                <a:latin typeface="Arial" panose="020B0604020202020204" pitchFamily="34" charset="0"/>
                <a:cs typeface="Arial" panose="020B0604020202020204" pitchFamily="34" charset="0"/>
              </a:rPr>
              <a:t>, University of California, </a:t>
            </a:r>
            <a:r>
              <a:rPr lang="en-US" sz="2800" b="1" dirty="0" err="1" smtClean="0">
                <a:latin typeface="Arial" panose="020B0604020202020204" pitchFamily="34" charset="0"/>
                <a:cs typeface="Arial" panose="020B0604020202020204" pitchFamily="34" charset="0"/>
              </a:rPr>
              <a:t>Barkeley</a:t>
            </a:r>
            <a:r>
              <a:rPr lang="en-US" sz="2800" b="1" dirty="0" smtClean="0">
                <a:latin typeface="Arial" panose="020B0604020202020204" pitchFamily="34" charset="0"/>
                <a:cs typeface="Arial" panose="020B0604020202020204" pitchFamily="34" charset="0"/>
              </a:rPr>
              <a:t> (USA)</a:t>
            </a:r>
            <a:endParaRPr lang="en-US" sz="28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43000" y="3614916"/>
            <a:ext cx="6858000" cy="1655763"/>
          </a:xfrm>
        </p:spPr>
        <p:txBody>
          <a:bodyPr/>
          <a:lstStyle/>
          <a:p>
            <a:r>
              <a:rPr lang="en-US" dirty="0" smtClean="0"/>
              <a:t>Lecture # 28</a:t>
            </a:r>
            <a:endParaRPr lang="en-US" dirty="0"/>
          </a:p>
        </p:txBody>
      </p:sp>
    </p:spTree>
    <p:extLst>
      <p:ext uri="{BB962C8B-B14F-4D97-AF65-F5344CB8AC3E}">
        <p14:creationId xmlns:p14="http://schemas.microsoft.com/office/powerpoint/2010/main" xmlns="" val="40252375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51550"/>
          </a:xfrm>
        </p:spPr>
        <p:txBody>
          <a:bodyPr>
            <a:normAutofit/>
          </a:bodyPr>
          <a:lstStyle/>
          <a:p>
            <a:pPr algn="ctr"/>
            <a:r>
              <a:rPr lang="en-US" sz="2800" b="1" dirty="0" smtClean="0">
                <a:latin typeface="Arial" panose="020B0604020202020204" pitchFamily="34" charset="0"/>
                <a:cs typeface="Arial" panose="020B0604020202020204" pitchFamily="34" charset="0"/>
              </a:rPr>
              <a:t>Review of the last lectures</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28650" y="1545465"/>
            <a:ext cx="7886700" cy="4631498"/>
          </a:xfrm>
        </p:spPr>
        <p:txBody>
          <a:bodyPr>
            <a:normAutofit fontScale="92500" lnSpcReduction="10000"/>
          </a:bodyPr>
          <a:lstStyle/>
          <a:p>
            <a:pPr marL="0" indent="0">
              <a:buNone/>
            </a:pPr>
            <a:r>
              <a:rPr lang="en-US" sz="1800" b="1" dirty="0" smtClean="0">
                <a:latin typeface="Arial" panose="020B0604020202020204" pitchFamily="34" charset="0"/>
                <a:cs typeface="Arial" panose="020B0604020202020204" pitchFamily="34" charset="0"/>
              </a:rPr>
              <a:t>Principles for Teaching  Reading</a:t>
            </a:r>
            <a:r>
              <a:rPr lang="en-US" sz="1800" dirty="0" smtClean="0">
                <a:latin typeface="Arial" panose="020B0604020202020204" pitchFamily="34" charset="0"/>
                <a:cs typeface="Arial" panose="020B0604020202020204" pitchFamily="34" charset="0"/>
              </a:rPr>
              <a:t>:</a:t>
            </a:r>
          </a:p>
          <a:p>
            <a:pPr marL="0" indent="0">
              <a:buNone/>
            </a:pPr>
            <a:r>
              <a:rPr lang="en-US" sz="1800" dirty="0" smtClean="0">
                <a:latin typeface="Arial" panose="020B0604020202020204" pitchFamily="34" charset="0"/>
                <a:cs typeface="Arial" panose="020B0604020202020204" pitchFamily="34" charset="0"/>
              </a:rPr>
              <a:t>    Exploit the reader’s background knowledge</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Build a Strong Vocabulary Base</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Teach for comprehension</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Work on increasing reading rate</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Teach reading strategies</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Encourage readers to transform strategies into skills</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Build assessment and evaluation into your teaching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Strive for continuous improvement as a reading teacher.</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a:t>
            </a:r>
            <a:r>
              <a:rPr lang="en-US" sz="1900" b="1" dirty="0" smtClean="0">
                <a:latin typeface="Arial" panose="020B0604020202020204" pitchFamily="34" charset="0"/>
                <a:cs typeface="Arial" panose="020B0604020202020204" pitchFamily="34" charset="0"/>
              </a:rPr>
              <a:t>Classroom Techniques and Tasks</a:t>
            </a:r>
            <a:r>
              <a:rPr lang="en-US" sz="1800" dirty="0" smtClean="0">
                <a:latin typeface="Arial" panose="020B0604020202020204" pitchFamily="34" charset="0"/>
                <a:cs typeface="Arial" panose="020B0604020202020204" pitchFamily="34" charset="0"/>
              </a:rPr>
              <a:t>: ACTIVE:</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Activate prior knowledge; Cultivate vocabulary, Teach for Comprehension</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Increase Reading rate, Verify Reading Strategies, Evaluate </a:t>
            </a:r>
            <a:r>
              <a:rPr lang="en-US" sz="1800" dirty="0">
                <a:latin typeface="Arial" panose="020B0604020202020204" pitchFamily="34" charset="0"/>
                <a:cs typeface="Arial" panose="020B0604020202020204" pitchFamily="34" charset="0"/>
              </a:rPr>
              <a:t>P</a:t>
            </a:r>
            <a:r>
              <a:rPr lang="en-US" sz="1800" dirty="0" smtClean="0">
                <a:latin typeface="Arial" panose="020B0604020202020204" pitchFamily="34" charset="0"/>
                <a:cs typeface="Arial" panose="020B0604020202020204" pitchFamily="34" charset="0"/>
              </a:rPr>
              <a:t>rogress</a:t>
            </a:r>
            <a:endParaRPr lang="en-US" sz="1800" dirty="0">
              <a:latin typeface="Arial" panose="020B0604020202020204" pitchFamily="34" charset="0"/>
              <a:cs typeface="Arial" panose="020B0604020202020204" pitchFamily="34" charset="0"/>
            </a:endParaRPr>
          </a:p>
          <a:p>
            <a:pPr marL="0" indent="0">
              <a:buNone/>
            </a:pPr>
            <a:r>
              <a:rPr lang="en-US" sz="1800" dirty="0" smtClean="0">
                <a:latin typeface="Arial" panose="020B0604020202020204" pitchFamily="34" charset="0"/>
                <a:cs typeface="Arial" panose="020B0604020202020204" pitchFamily="34" charset="0"/>
              </a:rPr>
              <a:t>Extensive </a:t>
            </a:r>
            <a:r>
              <a:rPr lang="en-US" sz="1800" dirty="0">
                <a:latin typeface="Arial" panose="020B0604020202020204" pitchFamily="34" charset="0"/>
                <a:cs typeface="Arial" panose="020B0604020202020204" pitchFamily="34" charset="0"/>
              </a:rPr>
              <a:t>Reading and Intensive Reading</a:t>
            </a:r>
          </a:p>
          <a:p>
            <a:pPr marL="0" indent="0">
              <a:buNone/>
            </a:pPr>
            <a:r>
              <a:rPr lang="en-US" sz="1800" dirty="0">
                <a:latin typeface="Arial" panose="020B0604020202020204" pitchFamily="34" charset="0"/>
                <a:cs typeface="Arial" panose="020B0604020202020204" pitchFamily="34" charset="0"/>
              </a:rPr>
              <a:t>What is Writing?</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798034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Review of the last lecture</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a:latin typeface="Arial" panose="020B0604020202020204" pitchFamily="34" charset="0"/>
                <a:cs typeface="Arial" panose="020B0604020202020204" pitchFamily="34" charset="0"/>
              </a:rPr>
              <a:t>Understand your students’ reason for writing</a:t>
            </a:r>
          </a:p>
          <a:p>
            <a:r>
              <a:rPr lang="en-US" sz="1800" dirty="0" smtClean="0">
                <a:latin typeface="Arial" panose="020B0604020202020204" pitchFamily="34" charset="0"/>
                <a:cs typeface="Arial" panose="020B0604020202020204" pitchFamily="34" charset="0"/>
              </a:rPr>
              <a:t>Provide </a:t>
            </a:r>
            <a:r>
              <a:rPr lang="en-US" sz="1800" dirty="0">
                <a:latin typeface="Arial" panose="020B0604020202020204" pitchFamily="34" charset="0"/>
                <a:cs typeface="Arial" panose="020B0604020202020204" pitchFamily="34" charset="0"/>
              </a:rPr>
              <a:t>many opportunities for students to write</a:t>
            </a:r>
          </a:p>
          <a:p>
            <a:r>
              <a:rPr lang="en-US" sz="1800" dirty="0" smtClean="0">
                <a:latin typeface="Arial" panose="020B0604020202020204" pitchFamily="34" charset="0"/>
                <a:cs typeface="Arial" panose="020B0604020202020204" pitchFamily="34" charset="0"/>
              </a:rPr>
              <a:t>Make </a:t>
            </a:r>
            <a:r>
              <a:rPr lang="en-US" sz="1800" dirty="0">
                <a:latin typeface="Arial" panose="020B0604020202020204" pitchFamily="34" charset="0"/>
                <a:cs typeface="Arial" panose="020B0604020202020204" pitchFamily="34" charset="0"/>
              </a:rPr>
              <a:t>feedback helpful and meaningful</a:t>
            </a:r>
          </a:p>
          <a:p>
            <a:pPr algn="just"/>
            <a:r>
              <a:rPr lang="en-US" sz="1800" dirty="0" smtClean="0">
                <a:latin typeface="Arial" panose="020B0604020202020204" pitchFamily="34" charset="0"/>
                <a:cs typeface="Arial" panose="020B0604020202020204" pitchFamily="34" charset="0"/>
              </a:rPr>
              <a:t>Clarify </a:t>
            </a:r>
            <a:r>
              <a:rPr lang="en-US" sz="1800" dirty="0">
                <a:latin typeface="Arial" panose="020B0604020202020204" pitchFamily="34" charset="0"/>
                <a:cs typeface="Arial" panose="020B0604020202020204" pitchFamily="34" charset="0"/>
              </a:rPr>
              <a:t>for yourself, and for your students, how their writing will be evaluated: what is rubric; a kind of scoring grid that elaborates the elements of writing that are to be evaluated</a:t>
            </a:r>
            <a:r>
              <a:rPr lang="en-US" sz="1800" dirty="0" smtClean="0">
                <a:latin typeface="Arial" panose="020B0604020202020204" pitchFamily="34" charset="0"/>
                <a:cs typeface="Arial" panose="020B0604020202020204" pitchFamily="34" charset="0"/>
              </a:rPr>
              <a:t>.</a:t>
            </a:r>
          </a:p>
          <a:p>
            <a:pPr marL="0" indent="0">
              <a:buNone/>
            </a:pPr>
            <a:r>
              <a:rPr lang="en-US" sz="1800" dirty="0" smtClean="0">
                <a:latin typeface="Arial" panose="020B0604020202020204" pitchFamily="34" charset="0"/>
                <a:cs typeface="Arial" panose="020B0604020202020204" pitchFamily="34" charset="0"/>
              </a:rPr>
              <a:t>    Rubric:</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i</a:t>
            </a:r>
            <a:r>
              <a:rPr lang="en-US" sz="1800" dirty="0" smtClean="0">
                <a:latin typeface="Arial" panose="020B0604020202020204" pitchFamily="34" charset="0"/>
                <a:cs typeface="Arial" panose="020B0604020202020204" pitchFamily="34" charset="0"/>
              </a:rPr>
              <a:t>)  Weighted Rubric</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ii)  un-weighted Rubric</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iii) Holistic Rubric</a:t>
            </a:r>
            <a:endParaRPr lang="en-US" sz="1800"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xmlns="" val="570173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Review of the last Lectures…</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1800" dirty="0">
                <a:latin typeface="Arial" panose="020B0604020202020204" pitchFamily="34" charset="0"/>
                <a:cs typeface="Arial" panose="020B0604020202020204" pitchFamily="34" charset="0"/>
              </a:rPr>
              <a:t>Concerns with teaching of Writing goes back to thousands of years.</a:t>
            </a:r>
          </a:p>
          <a:p>
            <a:r>
              <a:rPr lang="en-US" sz="1800" dirty="0">
                <a:latin typeface="Arial" panose="020B0604020202020204" pitchFamily="34" charset="0"/>
                <a:cs typeface="Arial" panose="020B0604020202020204" pitchFamily="34" charset="0"/>
              </a:rPr>
              <a:t>A student essay was then graded for its grammatical accuracy and correct organization as well as it content.</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This idea was given clearly for Harvard University’s entrance requirements of 1874</a:t>
            </a:r>
            <a:r>
              <a:rPr lang="en-US" sz="2400" dirty="0">
                <a:latin typeface="Arial" panose="020B0604020202020204" pitchFamily="34" charset="0"/>
                <a:cs typeface="Arial" panose="020B0604020202020204" pitchFamily="34" charset="0"/>
              </a:rPr>
              <a:t>.</a:t>
            </a:r>
          </a:p>
          <a:p>
            <a:pPr algn="just"/>
            <a:r>
              <a:rPr lang="en-US" sz="1800" dirty="0">
                <a:latin typeface="Arial" panose="020B0604020202020204" pitchFamily="34" charset="0"/>
                <a:cs typeface="Arial" panose="020B0604020202020204" pitchFamily="34" charset="0"/>
              </a:rPr>
              <a:t>This was the time when rules of writing were concerned more with correctness of form over function, like we do in native language.  </a:t>
            </a:r>
          </a:p>
          <a:p>
            <a:pPr algn="just"/>
            <a:r>
              <a:rPr lang="en-US" sz="1800" dirty="0">
                <a:latin typeface="Arial" panose="020B0604020202020204" pitchFamily="34" charset="0"/>
                <a:cs typeface="Arial" panose="020B0604020202020204" pitchFamily="34" charset="0"/>
              </a:rPr>
              <a:t>A movement for more progressive writing instruction started in 1911 when the national council of teacher of English (NCTE) was founded.</a:t>
            </a:r>
          </a:p>
          <a:p>
            <a:r>
              <a:rPr lang="en-US" sz="1800" dirty="0">
                <a:latin typeface="Arial" panose="020B0604020202020204" pitchFamily="34" charset="0"/>
                <a:cs typeface="Arial" panose="020B0604020202020204" pitchFamily="34" charset="0"/>
              </a:rPr>
              <a:t>NCTE protested against the rigid practices of writing</a:t>
            </a:r>
            <a:r>
              <a:rPr lang="en-US" sz="2400" dirty="0">
                <a:latin typeface="Arial" panose="020B0604020202020204" pitchFamily="34" charset="0"/>
                <a:cs typeface="Arial" panose="020B0604020202020204" pitchFamily="34" charset="0"/>
              </a:rPr>
              <a:t>.</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3081626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a:t>
            </a:r>
            <a:r>
              <a:rPr lang="en-US" sz="2800" b="1" dirty="0" err="1" smtClean="0">
                <a:latin typeface="Arial" panose="020B0604020202020204" pitchFamily="34" charset="0"/>
                <a:cs typeface="Arial" panose="020B0604020202020204" pitchFamily="34" charset="0"/>
              </a:rPr>
              <a:t>cont</a:t>
            </a:r>
            <a:r>
              <a:rPr lang="en-US" sz="2800" b="1" dirty="0" smtClean="0">
                <a:latin typeface="Arial" panose="020B0604020202020204" pitchFamily="34" charset="0"/>
                <a:cs typeface="Arial" panose="020B0604020202020204" pitchFamily="34" charset="0"/>
              </a:rPr>
              <a:t>….</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20000"/>
          </a:bodyPr>
          <a:lstStyle/>
          <a:p>
            <a:r>
              <a:rPr lang="en-US" sz="1900" dirty="0">
                <a:latin typeface="Arial" panose="020B0604020202020204" pitchFamily="34" charset="0"/>
                <a:cs typeface="Arial" panose="020B0604020202020204" pitchFamily="34" charset="0"/>
              </a:rPr>
              <a:t>In 1960, a broader understanding of writing and the teaching of writing began to take hold in classroom. </a:t>
            </a:r>
          </a:p>
          <a:p>
            <a:pPr algn="just"/>
            <a:r>
              <a:rPr lang="en-US" sz="1900" dirty="0">
                <a:latin typeface="Arial" panose="020B0604020202020204" pitchFamily="34" charset="0"/>
                <a:cs typeface="Arial" panose="020B0604020202020204" pitchFamily="34" charset="0"/>
              </a:rPr>
              <a:t>Second language writing instruction generally included the principles and methods followed in first language writing classes, however, additional concerns surfaced in the 1960s.</a:t>
            </a:r>
          </a:p>
          <a:p>
            <a:pPr algn="just"/>
            <a:r>
              <a:rPr lang="en-US" sz="1900" dirty="0">
                <a:latin typeface="Arial" panose="020B0604020202020204" pitchFamily="34" charset="0"/>
                <a:cs typeface="Arial" panose="020B0604020202020204" pitchFamily="34" charset="0"/>
              </a:rPr>
              <a:t>EFL/ESL instructors began to recognize that certain writing problems seem to be related to students’ first languages.</a:t>
            </a:r>
          </a:p>
          <a:p>
            <a:pPr marL="0" indent="0">
              <a:buNone/>
            </a:pPr>
            <a:r>
              <a:rPr lang="en-US" sz="2100" dirty="0">
                <a:latin typeface="Arial" panose="020B0604020202020204" pitchFamily="34" charset="0"/>
                <a:cs typeface="Arial" panose="020B0604020202020204" pitchFamily="34" charset="0"/>
              </a:rPr>
              <a:t>Scholars of first language writing, Peter Elbow and Donald Murray called for teachers to take student writers’ needs into consideration. </a:t>
            </a:r>
          </a:p>
          <a:p>
            <a:pPr marL="0" indent="0">
              <a:buNone/>
            </a:pPr>
            <a:r>
              <a:rPr lang="en-US" sz="2100" dirty="0">
                <a:latin typeface="Arial" panose="020B0604020202020204" pitchFamily="34" charset="0"/>
                <a:cs typeface="Arial" panose="020B0604020202020204" pitchFamily="34" charset="0"/>
              </a:rPr>
              <a:t>This methodology has been called “ </a:t>
            </a:r>
            <a:r>
              <a:rPr lang="en-US" sz="2100" dirty="0" err="1">
                <a:latin typeface="Arial" panose="020B0604020202020204" pitchFamily="34" charset="0"/>
                <a:cs typeface="Arial" panose="020B0604020202020204" pitchFamily="34" charset="0"/>
              </a:rPr>
              <a:t>Expressivism</a:t>
            </a:r>
            <a:r>
              <a:rPr lang="en-US" sz="2100" dirty="0">
                <a:latin typeface="Arial" panose="020B0604020202020204" pitchFamily="34" charset="0"/>
                <a:cs typeface="Arial" panose="020B0604020202020204" pitchFamily="34" charset="0"/>
              </a:rPr>
              <a:t>” ?</a:t>
            </a:r>
          </a:p>
          <a:p>
            <a:pPr marL="0" indent="0">
              <a:buNone/>
            </a:pPr>
            <a:r>
              <a:rPr lang="en-US" sz="2100" dirty="0">
                <a:latin typeface="Arial" panose="020B0604020202020204" pitchFamily="34" charset="0"/>
                <a:cs typeface="Arial" panose="020B0604020202020204" pitchFamily="34" charset="0"/>
              </a:rPr>
              <a:t>Teachers are seen as facilitators to urge students to write without thinking to the “ the rules” of writing.</a:t>
            </a:r>
          </a:p>
          <a:p>
            <a:pPr marL="0" indent="0">
              <a:buNone/>
            </a:pPr>
            <a:r>
              <a:rPr lang="en-US" sz="2100" dirty="0">
                <a:latin typeface="Arial" panose="020B0604020202020204" pitchFamily="34" charset="0"/>
                <a:cs typeface="Arial" panose="020B0604020202020204" pitchFamily="34" charset="0"/>
              </a:rPr>
              <a:t/>
            </a:r>
            <a:br>
              <a:rPr lang="en-US" sz="2100" dirty="0">
                <a:latin typeface="Arial" panose="020B0604020202020204" pitchFamily="34" charset="0"/>
                <a:cs typeface="Arial" panose="020B0604020202020204" pitchFamily="34" charset="0"/>
              </a:rPr>
            </a:br>
            <a:r>
              <a:rPr lang="en-US" sz="2100" dirty="0">
                <a:latin typeface="Arial" panose="020B0604020202020204" pitchFamily="34" charset="0"/>
                <a:cs typeface="Arial" panose="020B0604020202020204" pitchFamily="34" charset="0"/>
              </a:rPr>
              <a:t>Peter Elbow encouraged “FREE WRITING”.  </a:t>
            </a:r>
          </a:p>
          <a:p>
            <a:pPr marL="0" indent="0">
              <a:buNone/>
            </a:pPr>
            <a:r>
              <a:rPr lang="en-US" sz="2100" dirty="0">
                <a:latin typeface="Arial" panose="020B0604020202020204" pitchFamily="34" charset="0"/>
                <a:cs typeface="Arial" panose="020B0604020202020204" pitchFamily="34" charset="0"/>
              </a:rPr>
              <a:t>In 1970s, interest in cognitive science and sociology of languages broadened writing instruction even further. </a:t>
            </a:r>
          </a:p>
          <a:p>
            <a:pPr marL="0" indent="0">
              <a:buNone/>
            </a:pPr>
            <a:endParaRPr lang="en-US" dirty="0"/>
          </a:p>
        </p:txBody>
      </p:sp>
    </p:spTree>
    <p:extLst>
      <p:ext uri="{BB962C8B-B14F-4D97-AF65-F5344CB8AC3E}">
        <p14:creationId xmlns:p14="http://schemas.microsoft.com/office/powerpoint/2010/main" xmlns="" val="2048373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Classroom Techniques and Tasks</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2400" dirty="0" smtClean="0">
                <a:latin typeface="Arial" panose="020B0604020202020204" pitchFamily="34" charset="0"/>
                <a:cs typeface="Arial" panose="020B0604020202020204" pitchFamily="34" charset="0"/>
              </a:rPr>
              <a:t>Today, we will talk about some techniques and tasks, that can be used to teach writing. All of these techniques are part of what has been called  process approach or process writing</a:t>
            </a:r>
            <a:r>
              <a:rPr lang="en-US" sz="2400" dirty="0" smtClean="0"/>
              <a:t>.</a:t>
            </a:r>
            <a:r>
              <a:rPr lang="en-US" dirty="0" smtClean="0"/>
              <a:t/>
            </a:r>
            <a:br>
              <a:rPr lang="en-US" dirty="0" smtClean="0"/>
            </a:br>
            <a:endParaRPr lang="en-US" dirty="0" smtClean="0"/>
          </a:p>
          <a:p>
            <a:pPr marL="0" indent="0">
              <a:buNone/>
            </a:pPr>
            <a:r>
              <a:rPr lang="en-US" dirty="0" smtClean="0"/>
              <a:t>What is process approach or process writing?</a:t>
            </a:r>
            <a:br>
              <a:rPr lang="en-US" dirty="0" smtClean="0"/>
            </a:br>
            <a:r>
              <a:rPr lang="en-US" dirty="0" smtClean="0"/>
              <a:t>Kroll points out:</a:t>
            </a:r>
            <a:br>
              <a:rPr lang="en-US" dirty="0" smtClean="0"/>
            </a:br>
            <a:r>
              <a:rPr lang="en-US" sz="1800" dirty="0" smtClean="0">
                <a:solidFill>
                  <a:srgbClr val="FF0000"/>
                </a:solidFill>
                <a:latin typeface="Arial" panose="020B0604020202020204" pitchFamily="34" charset="0"/>
                <a:cs typeface="Arial" panose="020B0604020202020204" pitchFamily="34" charset="0"/>
              </a:rPr>
              <a:t>The “process approach” serves today as an umbrella term for many types of writing courses….what the term captures is the fact that student writers engage in their writing tasks through a cyclical approach rather than through a single shot approach</a:t>
            </a:r>
            <a:r>
              <a:rPr lang="en-US" dirty="0" smtClean="0"/>
              <a:t>”</a:t>
            </a:r>
            <a:endParaRPr lang="en-US" dirty="0"/>
          </a:p>
        </p:txBody>
      </p:sp>
    </p:spTree>
    <p:extLst>
      <p:ext uri="{BB962C8B-B14F-4D97-AF65-F5344CB8AC3E}">
        <p14:creationId xmlns:p14="http://schemas.microsoft.com/office/powerpoint/2010/main" xmlns="" val="3294967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a:t>
            </a:r>
          </a:p>
        </p:txBody>
      </p:sp>
      <p:sp>
        <p:nvSpPr>
          <p:cNvPr id="3" name="Content Placeholder 2"/>
          <p:cNvSpPr>
            <a:spLocks noGrp="1"/>
          </p:cNvSpPr>
          <p:nvPr>
            <p:ph idx="1"/>
          </p:nvPr>
        </p:nvSpPr>
        <p:spPr/>
        <p:txBody>
          <a:bodyPr>
            <a:normAutofit/>
          </a:bodyPr>
          <a:lstStyle/>
          <a:p>
            <a:pPr algn="just"/>
            <a:r>
              <a:rPr lang="en-US" sz="2400" dirty="0" smtClean="0">
                <a:latin typeface="Arial" panose="020B0604020202020204" pitchFamily="34" charset="0"/>
                <a:cs typeface="Arial" panose="020B0604020202020204" pitchFamily="34" charset="0"/>
              </a:rPr>
              <a:t>In other words, these activities serve to encourage  brainstorming, drafting, writing, feedback, revising, and editing in a cyclical fashion.</a:t>
            </a:r>
          </a:p>
          <a:p>
            <a:pPr algn="just"/>
            <a:r>
              <a:rPr lang="en-US" sz="2400" dirty="0" smtClean="0">
                <a:latin typeface="Arial" panose="020B0604020202020204" pitchFamily="34" charset="0"/>
                <a:cs typeface="Arial" panose="020B0604020202020204" pitchFamily="34" charset="0"/>
              </a:rPr>
              <a:t>These types of activities encourage the idea that </a:t>
            </a:r>
            <a:r>
              <a:rPr lang="en-US" sz="2400" dirty="0" smtClean="0">
                <a:solidFill>
                  <a:srgbClr val="FF0000"/>
                </a:solidFill>
                <a:latin typeface="Arial" panose="020B0604020202020204" pitchFamily="34" charset="0"/>
                <a:cs typeface="Arial" panose="020B0604020202020204" pitchFamily="34" charset="0"/>
              </a:rPr>
              <a:t>learning to write is more than creating a final product</a:t>
            </a:r>
            <a:r>
              <a:rPr lang="en-US" sz="2400" dirty="0" smtClean="0">
                <a:latin typeface="Arial" panose="020B0604020202020204" pitchFamily="34" charset="0"/>
                <a:cs typeface="Arial" panose="020B0604020202020204" pitchFamily="34" charset="0"/>
              </a:rPr>
              <a:t>.</a:t>
            </a:r>
          </a:p>
          <a:p>
            <a:pPr algn="just"/>
            <a:r>
              <a:rPr lang="en-US" sz="2400" dirty="0" smtClean="0">
                <a:latin typeface="Arial" panose="020B0604020202020204" pitchFamily="34" charset="0"/>
                <a:cs typeface="Arial" panose="020B0604020202020204" pitchFamily="34" charset="0"/>
              </a:rPr>
              <a:t>It is the learning of series of skills leading to that product.</a:t>
            </a:r>
          </a:p>
          <a:p>
            <a:pPr marL="0" indent="0">
              <a:buNone/>
            </a:pPr>
            <a:r>
              <a:rPr lang="en-US" sz="1800" dirty="0" smtClean="0">
                <a:latin typeface="Arial" panose="020B0604020202020204" pitchFamily="34" charset="0"/>
                <a:cs typeface="Arial" panose="020B0604020202020204" pitchFamily="34" charset="0"/>
              </a:rPr>
              <a:t> </a:t>
            </a:r>
            <a:br>
              <a:rPr lang="en-US" sz="1800" dirty="0" smtClean="0">
                <a:latin typeface="Arial" panose="020B0604020202020204" pitchFamily="34" charset="0"/>
                <a:cs typeface="Arial" panose="020B0604020202020204" pitchFamily="34" charset="0"/>
              </a:rPr>
            </a:br>
            <a:endParaRPr lang="en-US" sz="1800" dirty="0" smtClean="0">
              <a:latin typeface="Arial" panose="020B0604020202020204" pitchFamily="34" charset="0"/>
              <a:cs typeface="Arial" panose="020B0604020202020204" pitchFamily="34" charset="0"/>
            </a:endParaRPr>
          </a:p>
          <a:p>
            <a:pPr marL="0" indent="0" algn="just">
              <a:buNone/>
            </a:pPr>
            <a:r>
              <a:rPr lang="en-US" sz="1800" dirty="0" smtClean="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p>
            <a:pPr marL="0" indent="0">
              <a:buNone/>
            </a:pPr>
            <a:r>
              <a:rPr lang="en-US" sz="1800" b="1" dirty="0" smtClean="0">
                <a:latin typeface="Arial" panose="020B0604020202020204" pitchFamily="34" charset="0"/>
                <a:cs typeface="Arial" panose="020B0604020202020204" pitchFamily="34" charset="0"/>
              </a:rPr>
              <a:t/>
            </a:r>
            <a:br>
              <a:rPr lang="en-US" sz="1800" b="1" dirty="0" smtClean="0">
                <a:latin typeface="Arial" panose="020B0604020202020204" pitchFamily="34" charset="0"/>
                <a:cs typeface="Arial" panose="020B0604020202020204" pitchFamily="34" charset="0"/>
              </a:rPr>
            </a:br>
            <a:endParaRPr lang="en-US" sz="1800" b="1" dirty="0"/>
          </a:p>
        </p:txBody>
      </p:sp>
    </p:spTree>
    <p:extLst>
      <p:ext uri="{BB962C8B-B14F-4D97-AF65-F5344CB8AC3E}">
        <p14:creationId xmlns:p14="http://schemas.microsoft.com/office/powerpoint/2010/main" xmlns="" val="11171199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2400" b="1" dirty="0" smtClean="0">
                <a:latin typeface="Arial" panose="020B0604020202020204" pitchFamily="34" charset="0"/>
                <a:cs typeface="Arial" panose="020B0604020202020204" pitchFamily="34" charset="0"/>
              </a:rPr>
              <a:t>Invention Techniques: </a:t>
            </a:r>
            <a:br>
              <a:rPr lang="en-US" sz="2400" b="1" dirty="0" smtClean="0">
                <a:latin typeface="Arial" panose="020B0604020202020204" pitchFamily="34" charset="0"/>
                <a:cs typeface="Arial" panose="020B0604020202020204" pitchFamily="34" charset="0"/>
              </a:rPr>
            </a:br>
            <a:endParaRPr lang="en-US" sz="2400" dirty="0" smtClean="0">
              <a:latin typeface="Arial" panose="020B0604020202020204" pitchFamily="34" charset="0"/>
              <a:cs typeface="Arial" panose="020B0604020202020204" pitchFamily="34" charset="0"/>
            </a:endParaRPr>
          </a:p>
          <a:p>
            <a:pPr marL="514350" indent="-514350">
              <a:buAutoNum type="romanLcParenR"/>
            </a:pPr>
            <a:r>
              <a:rPr lang="en-US" sz="2400" dirty="0" smtClean="0">
                <a:latin typeface="Arial" panose="020B0604020202020204" pitchFamily="34" charset="0"/>
                <a:cs typeface="Arial" panose="020B0604020202020204" pitchFamily="34" charset="0"/>
              </a:rPr>
              <a:t>Brainstorming</a:t>
            </a:r>
          </a:p>
          <a:p>
            <a:pPr marL="514350" indent="-514350">
              <a:buAutoNum type="romanLcParenR"/>
            </a:pPr>
            <a:r>
              <a:rPr lang="en-US" sz="2400" dirty="0" smtClean="0">
                <a:latin typeface="Arial" panose="020B0604020202020204" pitchFamily="34" charset="0"/>
                <a:cs typeface="Arial" panose="020B0604020202020204" pitchFamily="34" charset="0"/>
              </a:rPr>
              <a:t>Word mapping</a:t>
            </a:r>
          </a:p>
          <a:p>
            <a:pPr marL="514350" indent="-514350">
              <a:buAutoNum type="romanLcParenR"/>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Quick writing</a:t>
            </a:r>
          </a:p>
          <a:p>
            <a:pPr marL="0" indent="0">
              <a:buNone/>
            </a:pPr>
            <a:r>
              <a:rPr lang="en-US" sz="2400" b="1" dirty="0">
                <a:latin typeface="Arial" panose="020B0604020202020204" pitchFamily="34" charset="0"/>
                <a:cs typeface="Arial" panose="020B0604020202020204" pitchFamily="34" charset="0"/>
              </a:rPr>
              <a:t/>
            </a:r>
            <a:br>
              <a:rPr lang="en-US" sz="2400" b="1" dirty="0">
                <a:latin typeface="Arial" panose="020B0604020202020204" pitchFamily="34" charset="0"/>
                <a:cs typeface="Arial" panose="020B0604020202020204" pitchFamily="34" charset="0"/>
              </a:rPr>
            </a:br>
            <a:endParaRPr lang="en-US" sz="2400" b="1"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xmlns="" val="4022787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a:t>
            </a:r>
          </a:p>
        </p:txBody>
      </p:sp>
      <p:sp>
        <p:nvSpPr>
          <p:cNvPr id="3" name="Content Placeholder 2"/>
          <p:cNvSpPr>
            <a:spLocks noGrp="1"/>
          </p:cNvSpPr>
          <p:nvPr>
            <p:ph idx="1"/>
          </p:nvPr>
        </p:nvSpPr>
        <p:spPr/>
        <p:txBody>
          <a:bodyPr>
            <a:normAutofit lnSpcReduction="10000"/>
          </a:bodyPr>
          <a:lstStyle/>
          <a:p>
            <a:pPr marL="0" indent="0">
              <a:buNone/>
            </a:pPr>
            <a:r>
              <a:rPr lang="en-US" sz="2400" b="1" dirty="0" smtClean="0">
                <a:latin typeface="Arial" panose="020B0604020202020204" pitchFamily="34" charset="0"/>
                <a:cs typeface="Arial" panose="020B0604020202020204" pitchFamily="34" charset="0"/>
              </a:rPr>
              <a:t>Invention Techniques:</a:t>
            </a:r>
          </a:p>
          <a:p>
            <a:pPr marL="0" indent="0">
              <a:buNone/>
            </a:pPr>
            <a:r>
              <a:rPr lang="en-US" sz="2400" dirty="0" smtClean="0">
                <a:latin typeface="Arial" panose="020B0604020202020204" pitchFamily="34" charset="0"/>
                <a:cs typeface="Arial" panose="020B0604020202020204" pitchFamily="34" charset="0"/>
              </a:rPr>
              <a:t>Brainstorming</a:t>
            </a:r>
            <a:r>
              <a:rPr lang="en-US" sz="2400" b="1" dirty="0" smtClean="0">
                <a:latin typeface="Arial" panose="020B0604020202020204" pitchFamily="34" charset="0"/>
                <a:cs typeface="Arial" panose="020B0604020202020204" pitchFamily="34" charset="0"/>
              </a:rPr>
              <a:t>:</a:t>
            </a:r>
          </a:p>
          <a:p>
            <a:pPr marL="0" indent="0">
              <a:buNone/>
            </a:pPr>
            <a:r>
              <a:rPr lang="en-US" sz="1800" dirty="0" smtClean="0">
                <a:latin typeface="Arial" panose="020B0604020202020204" pitchFamily="34" charset="0"/>
                <a:cs typeface="Arial" panose="020B0604020202020204" pitchFamily="34" charset="0"/>
              </a:rPr>
              <a:t>Can be done individually or in pairs or in groups.</a:t>
            </a:r>
          </a:p>
          <a:p>
            <a:pPr marL="0" indent="0">
              <a:buNone/>
            </a:pPr>
            <a:r>
              <a:rPr lang="en-US" sz="1800" dirty="0" smtClean="0">
                <a:latin typeface="Arial" panose="020B0604020202020204" pitchFamily="34" charset="0"/>
                <a:cs typeface="Arial" panose="020B0604020202020204" pitchFamily="34" charset="0"/>
              </a:rPr>
              <a:t>Give students plenty of time for this activity.</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1800" b="1" dirty="0" smtClean="0">
                <a:latin typeface="Arial" panose="020B0604020202020204" pitchFamily="34" charset="0"/>
                <a:cs typeface="Arial" panose="020B0604020202020204" pitchFamily="34" charset="0"/>
              </a:rPr>
              <a:t>Word Mapping:</a:t>
            </a:r>
          </a:p>
          <a:p>
            <a:pPr marL="0" indent="0">
              <a:buNone/>
            </a:pPr>
            <a:r>
              <a:rPr lang="en-US" sz="1800" dirty="0" smtClean="0">
                <a:latin typeface="Arial" panose="020B0604020202020204" pitchFamily="34" charset="0"/>
                <a:cs typeface="Arial" panose="020B0604020202020204" pitchFamily="34" charset="0"/>
              </a:rPr>
              <a:t>It is more visual form of brainstorming. </a:t>
            </a:r>
          </a:p>
          <a:p>
            <a:pPr marL="0" indent="0">
              <a:buNone/>
            </a:pPr>
            <a:r>
              <a:rPr lang="en-US" sz="2400" b="1" dirty="0" smtClean="0">
                <a:latin typeface="Arial" panose="020B0604020202020204" pitchFamily="34" charset="0"/>
                <a:cs typeface="Arial" panose="020B0604020202020204" pitchFamily="34" charset="0"/>
              </a:rPr>
              <a:t>Quick writing: </a:t>
            </a:r>
          </a:p>
          <a:p>
            <a:pPr marL="0" indent="0">
              <a:buNone/>
            </a:pPr>
            <a:r>
              <a:rPr lang="en-US" sz="1800" dirty="0" smtClean="0">
                <a:latin typeface="Arial" panose="020B0604020202020204" pitchFamily="34" charset="0"/>
                <a:cs typeface="Arial" panose="020B0604020202020204" pitchFamily="34" charset="0"/>
              </a:rPr>
              <a:t>Students begin with a topic, but then write rapidly about it. You can give the students a time limit, usually 10 -15 minutes and instructs them not to erase……</a:t>
            </a:r>
            <a:r>
              <a:rPr lang="en-US" sz="2400" dirty="0" smtClean="0">
                <a:latin typeface="Arial" panose="020B0604020202020204" pitchFamily="34" charset="0"/>
                <a:cs typeface="Arial" panose="020B0604020202020204" pitchFamily="34" charset="0"/>
              </a:rPr>
              <a:t/>
            </a:r>
            <a:br>
              <a:rPr lang="en-US" sz="2400" dirty="0" smtClean="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022516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t>Brainstorming</a:t>
            </a:r>
            <a:endParaRPr lang="en-US" sz="2800" dirty="0"/>
          </a:p>
        </p:txBody>
      </p:sp>
      <p:pic>
        <p:nvPicPr>
          <p:cNvPr id="2050" name="Picture 2" descr="https://encrypted-tbn3.gstatic.com/images?q=tbn:ANd9GcQTa--dgzDxDqwHiCSWHDGxNoNUPFxsd46bV1eUEtL8_HL_azQBYw"/>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880314" y="1957589"/>
            <a:ext cx="5318975" cy="340002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809522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Brainstorming</a:t>
            </a:r>
            <a:endParaRPr lang="en-US" dirty="0"/>
          </a:p>
        </p:txBody>
      </p:sp>
      <p:pic>
        <p:nvPicPr>
          <p:cNvPr id="4" name="Content Placeholder 3"/>
          <p:cNvPicPr>
            <a:picLocks noGrp="1" noChangeAspect="1"/>
          </p:cNvPicPr>
          <p:nvPr>
            <p:ph idx="1"/>
          </p:nvPr>
        </p:nvPicPr>
        <p:blipFill>
          <a:blip r:embed="rId2"/>
          <a:stretch>
            <a:fillRect/>
          </a:stretch>
        </p:blipFill>
        <p:spPr>
          <a:xfrm>
            <a:off x="1609859" y="2318197"/>
            <a:ext cx="5589431" cy="3065172"/>
          </a:xfrm>
          <a:prstGeom prst="rect">
            <a:avLst/>
          </a:prstGeom>
        </p:spPr>
      </p:pic>
    </p:spTree>
    <p:extLst>
      <p:ext uri="{BB962C8B-B14F-4D97-AF65-F5344CB8AC3E}">
        <p14:creationId xmlns:p14="http://schemas.microsoft.com/office/powerpoint/2010/main" xmlns="" val="13029728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t>Word Mapping</a:t>
            </a:r>
            <a:endParaRPr lang="en-US" sz="2800" b="1" dirty="0"/>
          </a:p>
        </p:txBody>
      </p:sp>
      <p:pic>
        <p:nvPicPr>
          <p:cNvPr id="5" name="Picture 4"/>
          <p:cNvPicPr>
            <a:picLocks noChangeAspect="1"/>
          </p:cNvPicPr>
          <p:nvPr/>
        </p:nvPicPr>
        <p:blipFill>
          <a:blip r:embed="rId3"/>
          <a:stretch>
            <a:fillRect/>
          </a:stretch>
        </p:blipFill>
        <p:spPr>
          <a:xfrm>
            <a:off x="1339404" y="1867436"/>
            <a:ext cx="5743976" cy="3850783"/>
          </a:xfrm>
          <a:prstGeom prst="rect">
            <a:avLst/>
          </a:prstGeom>
        </p:spPr>
      </p:pic>
    </p:spTree>
    <p:extLst>
      <p:ext uri="{BB962C8B-B14F-4D97-AF65-F5344CB8AC3E}">
        <p14:creationId xmlns:p14="http://schemas.microsoft.com/office/powerpoint/2010/main" xmlns="" val="8000654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Quick Writing</a:t>
            </a:r>
            <a:endParaRPr lang="en-US" sz="2800"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stretch>
            <a:fillRect/>
          </a:stretch>
        </p:blipFill>
        <p:spPr>
          <a:xfrm>
            <a:off x="1584101" y="2266682"/>
            <a:ext cx="5563674" cy="3245476"/>
          </a:xfrm>
          <a:prstGeom prst="rect">
            <a:avLst/>
          </a:prstGeom>
        </p:spPr>
      </p:pic>
    </p:spTree>
    <p:extLst>
      <p:ext uri="{BB962C8B-B14F-4D97-AF65-F5344CB8AC3E}">
        <p14:creationId xmlns:p14="http://schemas.microsoft.com/office/powerpoint/2010/main" xmlns="" val="36259077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a:t>
            </a:r>
          </a:p>
        </p:txBody>
      </p:sp>
      <p:sp>
        <p:nvSpPr>
          <p:cNvPr id="3" name="Content Placeholder 2"/>
          <p:cNvSpPr>
            <a:spLocks noGrp="1"/>
          </p:cNvSpPr>
          <p:nvPr>
            <p:ph idx="1"/>
          </p:nvPr>
        </p:nvSpPr>
        <p:spPr/>
        <p:txBody>
          <a:bodyPr>
            <a:normAutofit/>
          </a:bodyPr>
          <a:lstStyle/>
          <a:p>
            <a:pPr marL="0" indent="0">
              <a:buNone/>
            </a:pPr>
            <a:r>
              <a:rPr lang="en-US" sz="2400" dirty="0" smtClean="0">
                <a:latin typeface="Arial" panose="020B0604020202020204" pitchFamily="34" charset="0"/>
                <a:cs typeface="Arial" panose="020B0604020202020204" pitchFamily="34" charset="0"/>
              </a:rPr>
              <a:t>Writing: Drafting, feedback, and Revising</a:t>
            </a:r>
            <a:br>
              <a:rPr lang="en-US" sz="24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Once students develop their topics and ideas, it is time for them to write their first draft.</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Ample time should be given for the first draft, and students should be reminded that they need to focus on the development of ideas and the organization of those ideas more than the development of perfect grammar, punctuation, or spelling.</a:t>
            </a:r>
          </a:p>
          <a:p>
            <a:pPr marL="0" indent="0">
              <a:buNone/>
            </a:pPr>
            <a:r>
              <a:rPr lang="en-US" sz="1900" dirty="0" smtClean="0">
                <a:latin typeface="Arial" panose="020B0604020202020204" pitchFamily="34" charset="0"/>
                <a:cs typeface="Arial" panose="020B0604020202020204" pitchFamily="34" charset="0"/>
              </a:rPr>
              <a:t>.</a:t>
            </a:r>
            <a:endParaRPr lang="en-US" sz="1900" dirty="0">
              <a:latin typeface="Arial" panose="020B0604020202020204" pitchFamily="34" charset="0"/>
              <a:cs typeface="Arial" panose="020B0604020202020204" pitchFamily="34" charset="0"/>
            </a:endParaRPr>
          </a:p>
          <a:p>
            <a:pPr marL="0" indent="0">
              <a:buNone/>
            </a:pPr>
            <a:r>
              <a:rPr lang="en-US" sz="2400" b="1" dirty="0">
                <a:latin typeface="Arial" panose="020B0604020202020204" pitchFamily="34" charset="0"/>
                <a:cs typeface="Arial" panose="020B0604020202020204" pitchFamily="34" charset="0"/>
              </a:rPr>
              <a:t> </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     </a:t>
            </a:r>
            <a:endParaRPr lang="en-US"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907726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a:t>
            </a:r>
          </a:p>
        </p:txBody>
      </p:sp>
      <p:sp>
        <p:nvSpPr>
          <p:cNvPr id="3" name="Content Placeholder 2"/>
          <p:cNvSpPr>
            <a:spLocks noGrp="1"/>
          </p:cNvSpPr>
          <p:nvPr>
            <p:ph idx="1"/>
          </p:nvPr>
        </p:nvSpPr>
        <p:spPr/>
        <p:txBody>
          <a:bodyPr>
            <a:normAutofit/>
          </a:bodyPr>
          <a:lstStyle/>
          <a:p>
            <a:pPr marL="0" indent="0">
              <a:buNone/>
            </a:pPr>
            <a:r>
              <a:rPr lang="en-US" sz="2400" b="1" dirty="0">
                <a:latin typeface="Arial" panose="020B0604020202020204" pitchFamily="34" charset="0"/>
                <a:cs typeface="Arial" panose="020B0604020202020204" pitchFamily="34" charset="0"/>
              </a:rPr>
              <a:t>Writing: Drafting, feedback, and Revising</a:t>
            </a:r>
            <a:endParaRPr lang="en-US" sz="2400" b="1" dirty="0" smtClean="0">
              <a:latin typeface="Arial" panose="020B0604020202020204" pitchFamily="34" charset="0"/>
              <a:cs typeface="Arial" panose="020B0604020202020204" pitchFamily="34" charset="0"/>
            </a:endParaRPr>
          </a:p>
          <a:p>
            <a:r>
              <a:rPr lang="en-US" sz="1800" dirty="0" smtClean="0">
                <a:latin typeface="Arial" panose="020B0604020202020204" pitchFamily="34" charset="0"/>
                <a:cs typeface="Arial" panose="020B0604020202020204" pitchFamily="34" charset="0"/>
              </a:rPr>
              <a:t>After </a:t>
            </a:r>
            <a:r>
              <a:rPr lang="en-US" sz="1800" dirty="0">
                <a:latin typeface="Arial" panose="020B0604020202020204" pitchFamily="34" charset="0"/>
                <a:cs typeface="Arial" panose="020B0604020202020204" pitchFamily="34" charset="0"/>
              </a:rPr>
              <a:t>the draft is handed in, the instructor can make comments, but only in keeping in mind with the instructions given to students.</a:t>
            </a:r>
          </a:p>
          <a:p>
            <a:r>
              <a:rPr lang="en-US" sz="1800" dirty="0">
                <a:latin typeface="Arial" panose="020B0604020202020204" pitchFamily="34" charset="0"/>
                <a:cs typeface="Arial" panose="020B0604020202020204" pitchFamily="34" charset="0"/>
              </a:rPr>
              <a:t>Make Comments more on </a:t>
            </a:r>
            <a:r>
              <a:rPr lang="en-US" sz="1800" dirty="0">
                <a:solidFill>
                  <a:srgbClr val="FF0000"/>
                </a:solidFill>
                <a:latin typeface="Arial" panose="020B0604020202020204" pitchFamily="34" charset="0"/>
                <a:cs typeface="Arial" panose="020B0604020202020204" pitchFamily="34" charset="0"/>
              </a:rPr>
              <a:t>ideas  and Organization </a:t>
            </a:r>
            <a:r>
              <a:rPr lang="en-US" sz="1800" dirty="0">
                <a:latin typeface="Arial" panose="020B0604020202020204" pitchFamily="34" charset="0"/>
                <a:cs typeface="Arial" panose="020B0604020202020204" pitchFamily="34" charset="0"/>
              </a:rPr>
              <a:t>than on grammar and spellings</a:t>
            </a:r>
            <a:r>
              <a:rPr lang="en-US" sz="1800" dirty="0" smtClean="0">
                <a:latin typeface="Arial" panose="020B0604020202020204" pitchFamily="34" charset="0"/>
                <a:cs typeface="Arial" panose="020B0604020202020204" pitchFamily="34" charset="0"/>
              </a:rPr>
              <a:t>.</a:t>
            </a:r>
          </a:p>
          <a:p>
            <a:r>
              <a:rPr lang="en-US" sz="1800" dirty="0" smtClean="0">
                <a:latin typeface="Arial" panose="020B0604020202020204" pitchFamily="34" charset="0"/>
                <a:cs typeface="Arial" panose="020B0604020202020204" pitchFamily="34" charset="0"/>
              </a:rPr>
              <a:t>Peer feed back can be utilized at this point of time.</a:t>
            </a:r>
          </a:p>
          <a:p>
            <a:r>
              <a:rPr lang="en-US" sz="1800" dirty="0" smtClean="0">
                <a:latin typeface="Arial" panose="020B0604020202020204" pitchFamily="34" charset="0"/>
                <a:cs typeface="Arial" panose="020B0604020202020204" pitchFamily="34" charset="0"/>
              </a:rPr>
              <a:t>After receiving the feedback, students begin the process of revising their papers.</a:t>
            </a:r>
          </a:p>
          <a:p>
            <a:r>
              <a:rPr lang="en-US" sz="1800" dirty="0" smtClean="0">
                <a:latin typeface="Arial" panose="020B0604020202020204" pitchFamily="34" charset="0"/>
                <a:cs typeface="Arial" panose="020B0604020202020204" pitchFamily="34" charset="0"/>
              </a:rPr>
              <a:t>Have discussion with students on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What is revision?</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What is correction of mistakes?</a:t>
            </a:r>
            <a:r>
              <a:rPr lang="en-US" sz="1800" dirty="0">
                <a:latin typeface="Arial" panose="020B0604020202020204" pitchFamily="34" charset="0"/>
                <a:cs typeface="Arial" panose="020B0604020202020204" pitchFamily="34" charset="0"/>
              </a:rPr>
              <a:t/>
            </a:r>
            <a:br>
              <a:rPr lang="en-US" sz="18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0" indent="0">
              <a:buNone/>
            </a:pPr>
            <a:endParaRPr lang="en-US" sz="1800" b="1" dirty="0" smtClean="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7000710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a:t>
            </a:r>
            <a:r>
              <a:rPr lang="en-US" sz="2800" b="1" dirty="0" smtClean="0">
                <a:latin typeface="Arial" panose="020B0604020202020204" pitchFamily="34" charset="0"/>
                <a:cs typeface="Arial" panose="020B0604020202020204" pitchFamily="34" charset="0"/>
              </a:rPr>
              <a:t/>
            </a:r>
            <a:br>
              <a:rPr lang="en-US" sz="2800" b="1" dirty="0" smtClean="0">
                <a:latin typeface="Arial" panose="020B0604020202020204" pitchFamily="34" charset="0"/>
                <a:cs typeface="Arial" panose="020B0604020202020204" pitchFamily="34" charset="0"/>
              </a:rPr>
            </a:br>
            <a:endParaRPr lang="en-US" sz="2800" b="1" dirty="0">
              <a:latin typeface="Arial" panose="020B0604020202020204" pitchFamily="34" charset="0"/>
              <a:cs typeface="Arial" panose="020B0604020202020204" pitchFamily="34" charset="0"/>
            </a:endParaRPr>
          </a:p>
        </p:txBody>
      </p:sp>
      <p:sp>
        <p:nvSpPr>
          <p:cNvPr id="10" name="Content Placeholder 9"/>
          <p:cNvSpPr>
            <a:spLocks noGrp="1"/>
          </p:cNvSpPr>
          <p:nvPr>
            <p:ph idx="1"/>
          </p:nvPr>
        </p:nvSpPr>
        <p:spPr/>
        <p:txBody>
          <a:bodyPr>
            <a:normAutofit/>
          </a:bodyPr>
          <a:lstStyle/>
          <a:p>
            <a:pPr marL="0" indent="0">
              <a:buNone/>
            </a:pPr>
            <a:r>
              <a:rPr lang="en-US" sz="2400" dirty="0" smtClean="0">
                <a:latin typeface="Arial" panose="020B0604020202020204" pitchFamily="34" charset="0"/>
                <a:cs typeface="Arial" panose="020B0604020202020204" pitchFamily="34" charset="0"/>
              </a:rPr>
              <a:t>Writing</a:t>
            </a:r>
            <a:r>
              <a:rPr lang="en-US" sz="2400" dirty="0">
                <a:latin typeface="Arial" panose="020B0604020202020204" pitchFamily="34" charset="0"/>
                <a:cs typeface="Arial" panose="020B0604020202020204" pitchFamily="34" charset="0"/>
              </a:rPr>
              <a:t>: Drafting, feedback, and </a:t>
            </a:r>
            <a:r>
              <a:rPr lang="en-US" sz="2400" dirty="0" smtClean="0">
                <a:latin typeface="Arial" panose="020B0604020202020204" pitchFamily="34" charset="0"/>
                <a:cs typeface="Arial" panose="020B0604020202020204" pitchFamily="34" charset="0"/>
              </a:rPr>
              <a:t>Revising</a:t>
            </a:r>
          </a:p>
          <a:p>
            <a:pPr marL="0" indent="0">
              <a:buNone/>
            </a:pPr>
            <a:r>
              <a:rPr lang="en-US" sz="1800" b="1" dirty="0" smtClean="0">
                <a:latin typeface="Arial" panose="020B0604020202020204" pitchFamily="34" charset="0"/>
                <a:cs typeface="Arial" panose="020B0604020202020204" pitchFamily="34" charset="0"/>
              </a:rPr>
              <a:t>Proofreading and Editing :</a:t>
            </a:r>
          </a:p>
          <a:p>
            <a:r>
              <a:rPr lang="en-US" sz="1800" dirty="0" smtClean="0">
                <a:latin typeface="Arial" panose="020B0604020202020204" pitchFamily="34" charset="0"/>
                <a:cs typeface="Arial" panose="020B0604020202020204" pitchFamily="34" charset="0"/>
              </a:rPr>
              <a:t>Before the final draft is turned in for evaluation.</a:t>
            </a:r>
          </a:p>
          <a:p>
            <a:r>
              <a:rPr lang="en-US" sz="1800" dirty="0" smtClean="0">
                <a:latin typeface="Arial" panose="020B0604020202020204" pitchFamily="34" charset="0"/>
                <a:cs typeface="Arial" panose="020B0604020202020204" pitchFamily="34" charset="0"/>
              </a:rPr>
              <a:t>Students should read for mistakes in spellings, grammar, punctuation and so forth.</a:t>
            </a:r>
          </a:p>
          <a:p>
            <a:r>
              <a:rPr lang="en-US" sz="1800" dirty="0" smtClean="0">
                <a:latin typeface="Arial" panose="020B0604020202020204" pitchFamily="34" charset="0"/>
                <a:cs typeface="Arial" panose="020B0604020202020204" pitchFamily="34" charset="0"/>
              </a:rPr>
              <a:t>Students can help each other to proofreading and edit.</a:t>
            </a:r>
          </a:p>
          <a:p>
            <a:r>
              <a:rPr lang="en-US" sz="1800" dirty="0" smtClean="0">
                <a:latin typeface="Arial" panose="020B0604020202020204" pitchFamily="34" charset="0"/>
                <a:cs typeface="Arial" panose="020B0604020202020204" pitchFamily="34" charset="0"/>
              </a:rPr>
              <a:t>Teacher’s involvement in proofreading and editing need to be minimum.</a:t>
            </a:r>
          </a:p>
          <a:p>
            <a:r>
              <a:rPr lang="en-US" sz="1800" dirty="0" smtClean="0">
                <a:latin typeface="Arial" panose="020B0604020202020204" pitchFamily="34" charset="0"/>
                <a:cs typeface="Arial" panose="020B0604020202020204" pitchFamily="34" charset="0"/>
              </a:rPr>
              <a:t>To develop independent writers, it is important that students learn to proofread and edit on their own as much as possible.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894950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 and Tasks</a:t>
            </a:r>
          </a:p>
        </p:txBody>
      </p:sp>
      <p:sp>
        <p:nvSpPr>
          <p:cNvPr id="3" name="Content Placeholder 2"/>
          <p:cNvSpPr>
            <a:spLocks noGrp="1"/>
          </p:cNvSpPr>
          <p:nvPr>
            <p:ph idx="1"/>
          </p:nvPr>
        </p:nvSpPr>
        <p:spPr/>
        <p:txBody>
          <a:bodyPr>
            <a:normAutofit/>
          </a:bodyPr>
          <a:lstStyle/>
          <a:p>
            <a:pPr marL="0" indent="0">
              <a:buNone/>
            </a:pPr>
            <a:r>
              <a:rPr lang="en-US" sz="2400" dirty="0" smtClean="0">
                <a:latin typeface="Arial" panose="020B0604020202020204" pitchFamily="34" charset="0"/>
                <a:cs typeface="Arial" panose="020B0604020202020204" pitchFamily="34" charset="0"/>
              </a:rPr>
              <a:t>Writing in the Classroom:</a:t>
            </a:r>
          </a:p>
          <a:p>
            <a:pPr marL="0" indent="0">
              <a:buNone/>
            </a:pPr>
            <a:r>
              <a:rPr lang="en-US" sz="2400" dirty="0" smtClean="0">
                <a:latin typeface="Arial" panose="020B0604020202020204" pitchFamily="34" charset="0"/>
                <a:cs typeface="Arial" panose="020B0604020202020204" pitchFamily="34" charset="0"/>
              </a:rPr>
              <a:t>It depends on the level of students…….</a:t>
            </a:r>
          </a:p>
          <a:p>
            <a:pPr marL="0" indent="0">
              <a:buNone/>
            </a:pPr>
            <a:r>
              <a:rPr lang="en-US" sz="2400" dirty="0" smtClean="0">
                <a:latin typeface="Arial" panose="020B0604020202020204" pitchFamily="34" charset="0"/>
                <a:cs typeface="Arial" panose="020B0604020202020204" pitchFamily="34" charset="0"/>
              </a:rPr>
              <a:t>Design activities accordingly.</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0166826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28650" y="1838504"/>
            <a:ext cx="7886700" cy="4351338"/>
          </a:xfrm>
        </p:spPr>
        <p:txBody>
          <a:bodyPr>
            <a:normAutofit/>
          </a:bodyPr>
          <a:lstStyle/>
          <a:p>
            <a:pPr marL="0" indent="0">
              <a:buNone/>
            </a:pPr>
            <a:r>
              <a:rPr lang="en-US" sz="2400" dirty="0">
                <a:solidFill>
                  <a:srgbClr val="FF0000"/>
                </a:solidFill>
                <a:latin typeface="Arial" panose="020B0604020202020204" pitchFamily="34" charset="0"/>
                <a:cs typeface="Arial" panose="020B0604020202020204" pitchFamily="34" charset="0"/>
              </a:rPr>
              <a:t>The “process approach” serves today as an umbrella term for many types of writing courses….what the term captures is the fact that student writers engage in their writing tasks through a cyclical approach rather than through a single shot approach</a:t>
            </a:r>
            <a:endParaRPr lang="en-US" sz="2400" dirty="0" smtClean="0">
              <a:latin typeface="Arial" panose="020B0604020202020204" pitchFamily="34" charset="0"/>
              <a:cs typeface="Arial" panose="020B0604020202020204" pitchFamily="34" charset="0"/>
            </a:endParaRPr>
          </a:p>
          <a:p>
            <a:pPr marL="0" indent="0">
              <a:buNone/>
            </a:pPr>
            <a:r>
              <a:rPr lang="en-US" sz="2400" dirty="0" smtClean="0">
                <a:latin typeface="Arial" panose="020B0604020202020204" pitchFamily="34" charset="0"/>
                <a:cs typeface="Arial" panose="020B0604020202020204" pitchFamily="34" charset="0"/>
              </a:rPr>
              <a:t>Classroom techniques and task for writing.</a:t>
            </a:r>
          </a:p>
          <a:p>
            <a:pPr marL="0" indent="0">
              <a:buNone/>
            </a:pPr>
            <a:r>
              <a:rPr lang="en-US" sz="2400" dirty="0" smtClean="0">
                <a:latin typeface="Arial" panose="020B0604020202020204" pitchFamily="34" charset="0"/>
                <a:cs typeface="Arial" panose="020B0604020202020204" pitchFamily="34" charset="0"/>
              </a:rPr>
              <a:t>Inventions activities:</a:t>
            </a:r>
          </a:p>
          <a:p>
            <a:pPr marL="0" indent="0">
              <a:buNone/>
            </a:pPr>
            <a:r>
              <a:rPr lang="en-US" sz="2400" dirty="0" smtClean="0">
                <a:latin typeface="Arial" panose="020B0604020202020204" pitchFamily="34" charset="0"/>
                <a:cs typeface="Arial" panose="020B0604020202020204" pitchFamily="34" charset="0"/>
              </a:rPr>
              <a:t>Writing </a:t>
            </a:r>
          </a:p>
          <a:p>
            <a:pPr marL="0" indent="0">
              <a:buNone/>
            </a:pPr>
            <a:r>
              <a:rPr lang="en-US" sz="2400" dirty="0" smtClean="0">
                <a:latin typeface="Arial" panose="020B0604020202020204" pitchFamily="34" charset="0"/>
                <a:cs typeface="Arial" panose="020B0604020202020204" pitchFamily="34" charset="0"/>
              </a:rPr>
              <a:t>Revising </a:t>
            </a:r>
          </a:p>
          <a:p>
            <a:pPr marL="0" indent="0">
              <a:buNone/>
            </a:pPr>
            <a:r>
              <a:rPr lang="en-US" sz="2400" dirty="0" smtClean="0">
                <a:latin typeface="Arial" panose="020B0604020202020204" pitchFamily="34" charset="0"/>
                <a:cs typeface="Arial" panose="020B0604020202020204" pitchFamily="34" charset="0"/>
              </a:rPr>
              <a:t>Proofreading</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146540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592</TotalTime>
  <Words>759</Words>
  <Application>Microsoft Office PowerPoint</Application>
  <PresentationFormat>On-screen Show (4:3)</PresentationFormat>
  <Paragraphs>99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Writing by Maggie Sokolik, University of California, Barkeley (USA)</vt:lpstr>
      <vt:lpstr>Review of the last lectures</vt:lpstr>
      <vt:lpstr>Review of the last lecture</vt:lpstr>
      <vt:lpstr>Review of the last Lectures…</vt:lpstr>
      <vt:lpstr>Review cont….</vt:lpstr>
      <vt:lpstr>Classroom Techniques and Tasks</vt:lpstr>
      <vt:lpstr>Classroom Techniques and Tasks</vt:lpstr>
      <vt:lpstr>Classroom Techniques and Tasks</vt:lpstr>
      <vt:lpstr>Classroom Techniques and Tasks</vt:lpstr>
      <vt:lpstr>Brainstorming</vt:lpstr>
      <vt:lpstr>Brainstorming</vt:lpstr>
      <vt:lpstr>Word Mapping</vt:lpstr>
      <vt:lpstr>Quick Writing</vt:lpstr>
      <vt:lpstr>Classroom Techniques and Tasks</vt:lpstr>
      <vt:lpstr>Classroom Techniques and Tasks</vt:lpstr>
      <vt:lpstr>Classroom Techniques and Tasks </vt:lpstr>
      <vt:lpstr>Classroom Techniques and Tasks</vt:lpstr>
      <vt:lpstr>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Methodology?</dc:title>
  <dc:creator>DELL</dc:creator>
  <cp:lastModifiedBy>NTS</cp:lastModifiedBy>
  <cp:revision>59</cp:revision>
  <dcterms:created xsi:type="dcterms:W3CDTF">2013-12-20T12:45:51Z</dcterms:created>
  <dcterms:modified xsi:type="dcterms:W3CDTF">2013-12-23T17:24:00Z</dcterms:modified>
</cp:coreProperties>
</file>