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81" r:id="rId14"/>
    <p:sldId id="267" r:id="rId15"/>
    <p:sldId id="268" r:id="rId16"/>
    <p:sldId id="283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9" r:id="rId27"/>
    <p:sldId id="280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8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3C104-BAC2-44AD-A900-B4EE7E8C5123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86CEF-3537-4F0B-8334-CBE0B44801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598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86CEF-3537-4F0B-8334-CBE0B44801E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594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098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11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06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74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793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464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569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052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498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717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972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70654-AB7E-4936-85E4-503035345208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EE70B-71F5-4FDA-AA60-DD925EF017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53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Teaching of English as a Foreign Language-1 (TEFL)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600" b="1" dirty="0" smtClean="0"/>
              <a:t>Course Code: ENG </a:t>
            </a:r>
            <a:r>
              <a:rPr lang="en-US" sz="3600" b="1" dirty="0" smtClean="0"/>
              <a:t>502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5884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your Resource Person for this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Guess!</a:t>
            </a:r>
          </a:p>
          <a:p>
            <a:r>
              <a:rPr lang="en-US" dirty="0" smtClean="0"/>
              <a:t>Who is he?</a:t>
            </a:r>
          </a:p>
          <a:p>
            <a:r>
              <a:rPr lang="en-US" dirty="0" smtClean="0"/>
              <a:t>How does he look like?</a:t>
            </a:r>
          </a:p>
          <a:p>
            <a:r>
              <a:rPr lang="en-US" dirty="0" smtClean="0"/>
              <a:t>How  old is he?</a:t>
            </a:r>
          </a:p>
          <a:p>
            <a:r>
              <a:rPr lang="en-US" dirty="0" smtClean="0"/>
              <a:t>What are his qualifications?</a:t>
            </a:r>
          </a:p>
          <a:p>
            <a:r>
              <a:rPr lang="en-US" dirty="0" smtClean="0"/>
              <a:t>Which is his first language?</a:t>
            </a:r>
          </a:p>
          <a:p>
            <a:r>
              <a:rPr lang="en-US" dirty="0" smtClean="0"/>
              <a:t>Is he experienced?</a:t>
            </a:r>
          </a:p>
          <a:p>
            <a:r>
              <a:rPr lang="en-US" dirty="0" smtClean="0"/>
              <a:t>Does he speak well? Etc….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004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758" y="500062"/>
            <a:ext cx="10515600" cy="1325563"/>
          </a:xfrm>
        </p:spPr>
        <p:txBody>
          <a:bodyPr/>
          <a:lstStyle/>
          <a:p>
            <a:r>
              <a:rPr lang="en-US" dirty="0" smtClean="0"/>
              <a:t>My Brief CV/Resume’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Muhammad </a:t>
            </a:r>
            <a:r>
              <a:rPr lang="en-US" dirty="0" err="1" smtClean="0"/>
              <a:t>Niaz</a:t>
            </a:r>
            <a:r>
              <a:rPr lang="en-US" dirty="0" smtClean="0"/>
              <a:t> Khan</a:t>
            </a:r>
          </a:p>
          <a:p>
            <a:r>
              <a:rPr lang="en-US" dirty="0"/>
              <a:t>Assistant </a:t>
            </a:r>
            <a:r>
              <a:rPr lang="en-US" dirty="0" smtClean="0"/>
              <a:t>Professor in English</a:t>
            </a:r>
            <a:endParaRPr lang="en-US" dirty="0"/>
          </a:p>
          <a:p>
            <a:r>
              <a:rPr lang="en-US" dirty="0" smtClean="0"/>
              <a:t>Qualifications:</a:t>
            </a:r>
          </a:p>
          <a:p>
            <a:r>
              <a:rPr lang="en-US" dirty="0" err="1" smtClean="0"/>
              <a:t>Ph.D</a:t>
            </a:r>
            <a:r>
              <a:rPr lang="en-US" dirty="0" smtClean="0"/>
              <a:t> in Linguistics  </a:t>
            </a:r>
            <a:r>
              <a:rPr lang="en-US" sz="1600" dirty="0" smtClean="0"/>
              <a:t>research</a:t>
            </a:r>
            <a:r>
              <a:rPr lang="en-US" dirty="0" smtClean="0"/>
              <a:t> </a:t>
            </a:r>
            <a:r>
              <a:rPr lang="en-US" sz="1800" dirty="0" smtClean="0"/>
              <a:t>in progress</a:t>
            </a:r>
          </a:p>
          <a:p>
            <a:r>
              <a:rPr lang="en-US" dirty="0" err="1" smtClean="0"/>
              <a:t>M.Phil</a:t>
            </a:r>
            <a:r>
              <a:rPr lang="en-US" dirty="0" smtClean="0"/>
              <a:t> </a:t>
            </a:r>
            <a:r>
              <a:rPr lang="en-US" dirty="0" err="1" smtClean="0"/>
              <a:t>linguisitis</a:t>
            </a:r>
            <a:endParaRPr lang="en-US" dirty="0" smtClean="0"/>
          </a:p>
          <a:p>
            <a:r>
              <a:rPr lang="en-US" dirty="0" smtClean="0"/>
              <a:t>MA English Linguistics Literature and TEFL</a:t>
            </a:r>
          </a:p>
          <a:p>
            <a:r>
              <a:rPr lang="en-US" dirty="0" smtClean="0"/>
              <a:t>MBA in HR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2452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Brief CV/Resume’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Experience:</a:t>
            </a:r>
          </a:p>
          <a:p>
            <a:r>
              <a:rPr lang="en-US" dirty="0" smtClean="0"/>
              <a:t>More than 10 years of teaching and training experience with renowned universities and companies of Pakistan</a:t>
            </a:r>
          </a:p>
          <a:p>
            <a:r>
              <a:rPr lang="en-US" dirty="0" smtClean="0"/>
              <a:t>Universities where taught: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NUML</a:t>
            </a:r>
          </a:p>
          <a:p>
            <a:pPr marL="0" indent="0">
              <a:buNone/>
            </a:pPr>
            <a:r>
              <a:rPr lang="en-US" dirty="0" smtClean="0"/>
              <a:t>   QAU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AIR university, Islamabad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Bahria</a:t>
            </a:r>
            <a:r>
              <a:rPr lang="en-US" dirty="0" smtClean="0"/>
              <a:t> </a:t>
            </a:r>
            <a:r>
              <a:rPr lang="en-US" dirty="0" err="1" smtClean="0"/>
              <a:t>Univerity</a:t>
            </a:r>
            <a:r>
              <a:rPr lang="en-US" dirty="0" smtClean="0"/>
              <a:t> Islamabad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501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Brief CV/Resume’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Companies where given consultancy: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NIBAF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SCI, MCB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PMO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STI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TCC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BCL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50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this course: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practical skills-oriented course will provide you with the basics needed to work effectively in an English Language classroom as an English </a:t>
            </a:r>
            <a:r>
              <a:rPr lang="en-US" dirty="0" smtClean="0"/>
              <a:t>teacher/trainer </a:t>
            </a:r>
            <a:r>
              <a:rPr lang="en-US" dirty="0"/>
              <a:t>or language assistant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will give you the knowledge and understanding of the language system, the skills and sub-skills which learners of English need to work on to be proficient users of English. </a:t>
            </a:r>
            <a:endParaRPr lang="en-US" dirty="0" smtClean="0"/>
          </a:p>
          <a:p>
            <a:r>
              <a:rPr lang="en-US" dirty="0" smtClean="0"/>
              <a:t>This objective of this course is the development of language teaching skills in the students.</a:t>
            </a:r>
          </a:p>
          <a:p>
            <a:r>
              <a:rPr lang="en-US" dirty="0" smtClean="0"/>
              <a:t>The course also focuses on making the students able to apply different approaches, methods and techniques in teaching language skills.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648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641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this Course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766"/>
            <a:ext cx="10515600" cy="48761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</a:t>
            </a:r>
            <a:r>
              <a:rPr lang="en-US" dirty="0" smtClean="0"/>
              <a:t>is </a:t>
            </a:r>
            <a:r>
              <a:rPr lang="en-US" dirty="0"/>
              <a:t>TEFL</a:t>
            </a:r>
            <a:r>
              <a:rPr lang="en-US" dirty="0" smtClean="0"/>
              <a:t>?</a:t>
            </a:r>
          </a:p>
          <a:p>
            <a:r>
              <a:rPr lang="en-US" dirty="0" smtClean="0"/>
              <a:t>Methods of Foreign Language Teaching: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The Grammar –Translation Method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The Direct Method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The Audio-Lingual Method: Language is acquired through imitation,</a:t>
            </a:r>
            <a:br>
              <a:rPr lang="en-US" dirty="0" smtClean="0"/>
            </a:br>
            <a:r>
              <a:rPr lang="en-US" dirty="0" smtClean="0"/>
              <a:t>  repetition and reinforcement. Also called as army method.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The Silent Way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2089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overview of the course….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 err="1" smtClean="0"/>
              <a:t>Suggestopedia</a:t>
            </a:r>
            <a:endParaRPr lang="en-US" dirty="0"/>
          </a:p>
          <a:p>
            <a:r>
              <a:rPr lang="en-US" dirty="0"/>
              <a:t>  Community Language Learning</a:t>
            </a:r>
          </a:p>
          <a:p>
            <a:r>
              <a:rPr lang="en-US" dirty="0"/>
              <a:t>  The Total Physical Response Method</a:t>
            </a:r>
          </a:p>
          <a:p>
            <a:r>
              <a:rPr lang="en-US" dirty="0"/>
              <a:t>  The Communicative Approach</a:t>
            </a:r>
          </a:p>
          <a:p>
            <a:r>
              <a:rPr lang="en-US" dirty="0" smtClean="0"/>
              <a:t>  Important </a:t>
            </a:r>
            <a:r>
              <a:rPr lang="en-US" dirty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5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Overview of this Course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Exploring Skills:</a:t>
            </a:r>
          </a:p>
          <a:p>
            <a:pPr marL="0" indent="0">
              <a:buNone/>
            </a:pPr>
            <a:r>
              <a:rPr lang="en-US" dirty="0" smtClean="0"/>
              <a:t>  Methodology</a:t>
            </a:r>
          </a:p>
          <a:p>
            <a:pPr marL="0" indent="0">
              <a:buNone/>
            </a:pPr>
            <a:r>
              <a:rPr lang="en-US" dirty="0" smtClean="0"/>
              <a:t>   Listening</a:t>
            </a:r>
            <a:br>
              <a:rPr lang="en-US" dirty="0" smtClean="0"/>
            </a:br>
            <a:r>
              <a:rPr lang="en-US" dirty="0" smtClean="0"/>
              <a:t>   Speaking</a:t>
            </a:r>
            <a:br>
              <a:rPr lang="en-US" dirty="0" smtClean="0"/>
            </a:br>
            <a:r>
              <a:rPr lang="en-US" dirty="0" smtClean="0"/>
              <a:t>   Reading</a:t>
            </a:r>
            <a:br>
              <a:rPr lang="en-US" dirty="0" smtClean="0"/>
            </a:br>
            <a:r>
              <a:rPr lang="en-US" dirty="0" smtClean="0"/>
              <a:t>   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34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458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Overview of this Course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9707"/>
            <a:ext cx="10515600" cy="4765183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/>
              <a:t>Exploring Language</a:t>
            </a:r>
            <a:br>
              <a:rPr lang="en-US" sz="11200" dirty="0" smtClean="0"/>
            </a:b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9600" dirty="0" smtClean="0"/>
              <a:t>Pronunciation</a:t>
            </a:r>
          </a:p>
          <a:p>
            <a:pPr marL="0" indent="0">
              <a:buNone/>
            </a:pPr>
            <a:r>
              <a:rPr lang="en-US" sz="9600" dirty="0" smtClean="0"/>
              <a:t>     Vocabulary</a:t>
            </a:r>
            <a:br>
              <a:rPr lang="en-US" sz="9600" dirty="0" smtClean="0"/>
            </a:br>
            <a:r>
              <a:rPr lang="en-US" sz="9600" dirty="0" smtClean="0"/>
              <a:t>     Grammar</a:t>
            </a:r>
            <a:br>
              <a:rPr lang="en-US" sz="9600" dirty="0" smtClean="0"/>
            </a:br>
            <a:r>
              <a:rPr lang="en-US" sz="9600" dirty="0" smtClean="0"/>
              <a:t>     Discourse</a:t>
            </a:r>
          </a:p>
          <a:p>
            <a:r>
              <a:rPr lang="en-US" sz="9600" b="1" dirty="0" smtClean="0"/>
              <a:t>Supporting the Learning Process</a:t>
            </a:r>
            <a:br>
              <a:rPr lang="en-US" sz="9600" b="1" dirty="0" smtClean="0"/>
            </a:br>
            <a:r>
              <a:rPr lang="en-US" sz="9600" b="1" dirty="0" smtClean="0"/>
              <a:t/>
            </a:r>
            <a:br>
              <a:rPr lang="en-US" sz="9600" b="1" dirty="0" smtClean="0"/>
            </a:br>
            <a:r>
              <a:rPr lang="en-US" sz="9600" dirty="0" smtClean="0"/>
              <a:t>Content-based instruction</a:t>
            </a:r>
          </a:p>
          <a:p>
            <a:pPr marL="0" indent="0">
              <a:buNone/>
            </a:pPr>
            <a:r>
              <a:rPr lang="en-US" sz="9600" dirty="0"/>
              <a:t> </a:t>
            </a:r>
            <a:r>
              <a:rPr lang="en-US" sz="9600" dirty="0" smtClean="0"/>
              <a:t>   Course books</a:t>
            </a:r>
            <a:br>
              <a:rPr lang="en-US" sz="9600" dirty="0" smtClean="0"/>
            </a:b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>   Computer Assisted Language</a:t>
            </a:r>
            <a:br>
              <a:rPr lang="en-US" sz="9600" dirty="0" smtClean="0"/>
            </a:b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9600" dirty="0" smtClean="0"/>
              <a:t>   Learning styles and strategies</a:t>
            </a:r>
          </a:p>
          <a:p>
            <a:pPr marL="0" indent="0">
              <a:buNone/>
            </a:pPr>
            <a:r>
              <a:rPr lang="en-US" sz="9600" dirty="0"/>
              <a:t> </a:t>
            </a:r>
            <a:r>
              <a:rPr lang="en-US" sz="9600" dirty="0" smtClean="0"/>
              <a:t>  Learner autonomy</a:t>
            </a:r>
          </a:p>
          <a:p>
            <a:pPr marL="0" indent="0">
              <a:buNone/>
            </a:pPr>
            <a:r>
              <a:rPr lang="en-US" sz="9600" dirty="0"/>
              <a:t> </a:t>
            </a:r>
            <a:r>
              <a:rPr lang="en-US" sz="9600" dirty="0" smtClean="0"/>
              <a:t> Classroom based assessmen</a:t>
            </a:r>
            <a:r>
              <a:rPr lang="en-US" sz="6000" dirty="0" smtClean="0"/>
              <a:t>t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8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Any Questions!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Question</a:t>
            </a:r>
          </a:p>
          <a:p>
            <a:r>
              <a:rPr lang="en-US" dirty="0" smtClean="0"/>
              <a:t>You want to know books to  be consulted.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04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Books for EFL-1 and </a:t>
            </a:r>
            <a:r>
              <a:rPr lang="en-US" dirty="0" smtClean="0"/>
              <a:t>EFL-2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Techniques and Principles in Language Teaching by </a:t>
            </a:r>
            <a:r>
              <a:rPr lang="en-US" sz="2400" dirty="0" smtClean="0">
                <a:solidFill>
                  <a:schemeClr val="accent1"/>
                </a:solidFill>
              </a:rPr>
              <a:t>Diane-Larsen-Freeman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Practical English Language Teaching by </a:t>
            </a:r>
            <a:r>
              <a:rPr lang="en-US" sz="2400" dirty="0" smtClean="0">
                <a:solidFill>
                  <a:srgbClr val="00B0F0"/>
                </a:solidFill>
              </a:rPr>
              <a:t>David </a:t>
            </a:r>
            <a:r>
              <a:rPr lang="en-US" sz="2400" dirty="0" err="1" smtClean="0">
                <a:solidFill>
                  <a:srgbClr val="00B0F0"/>
                </a:solidFill>
              </a:rPr>
              <a:t>Nunan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A course in Language Teaching: practice and theory by </a:t>
            </a:r>
            <a:r>
              <a:rPr lang="en-US" sz="2400" dirty="0" smtClean="0">
                <a:solidFill>
                  <a:schemeClr val="accent1"/>
                </a:solidFill>
              </a:rPr>
              <a:t>Penny Ur</a:t>
            </a:r>
          </a:p>
          <a:p>
            <a:r>
              <a:rPr lang="en-US" sz="2400" dirty="0" smtClean="0"/>
              <a:t>Techniques in Teaching Vocabulary by Virginia French Allen</a:t>
            </a:r>
          </a:p>
          <a:p>
            <a:r>
              <a:rPr lang="en-US" sz="2400" dirty="0" smtClean="0"/>
              <a:t>Grammar Practice Activities: A practical guide for teachers by Penny UR.</a:t>
            </a:r>
          </a:p>
          <a:p>
            <a:r>
              <a:rPr lang="en-US" sz="2400" dirty="0" smtClean="0"/>
              <a:t>Testing for language Teachers by Arthur Hughes</a:t>
            </a:r>
          </a:p>
          <a:p>
            <a:r>
              <a:rPr lang="en-US" sz="2400" dirty="0" smtClean="0"/>
              <a:t>Language Learners and their errors by John </a:t>
            </a:r>
            <a:r>
              <a:rPr lang="en-US" sz="2400" dirty="0" err="1" smtClean="0"/>
              <a:t>Norish</a:t>
            </a:r>
            <a:endParaRPr lang="en-US" sz="2400" dirty="0" smtClean="0"/>
          </a:p>
          <a:p>
            <a:r>
              <a:rPr lang="en-US" sz="2400" dirty="0" smtClean="0"/>
              <a:t>Mistakes and Correction by Julian</a:t>
            </a:r>
          </a:p>
          <a:p>
            <a:r>
              <a:rPr lang="en-US" sz="2400" dirty="0" smtClean="0"/>
              <a:t>An introduction to discourse Analysis by Malcolm </a:t>
            </a:r>
            <a:r>
              <a:rPr lang="en-US" sz="2400" dirty="0" err="1" smtClean="0"/>
              <a:t>Coulthand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167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we proceed this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 expect from you?</a:t>
            </a:r>
          </a:p>
          <a:p>
            <a:r>
              <a:rPr lang="en-US" dirty="0" smtClean="0"/>
              <a:t>Discussions!!!</a:t>
            </a:r>
          </a:p>
          <a:p>
            <a:r>
              <a:rPr lang="en-US" dirty="0" smtClean="0"/>
              <a:t>Question Answer session</a:t>
            </a:r>
          </a:p>
          <a:p>
            <a:r>
              <a:rPr lang="en-US" dirty="0" smtClean="0"/>
              <a:t>Graded discussions</a:t>
            </a:r>
          </a:p>
          <a:p>
            <a:r>
              <a:rPr lang="en-US" dirty="0" smtClean="0"/>
              <a:t>Participation</a:t>
            </a:r>
          </a:p>
          <a:p>
            <a:r>
              <a:rPr lang="en-US" dirty="0" smtClean="0"/>
              <a:t>Attention</a:t>
            </a:r>
          </a:p>
          <a:p>
            <a:r>
              <a:rPr lang="en-US" dirty="0" smtClean="0"/>
              <a:t>Observation</a:t>
            </a:r>
          </a:p>
          <a:p>
            <a:r>
              <a:rPr lang="en-US" dirty="0" smtClean="0"/>
              <a:t>Implementation if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78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TEFL?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acronym "TEFL" stands for "Teaching English as a Foreign Language".</a:t>
            </a:r>
          </a:p>
          <a:p>
            <a:r>
              <a:rPr lang="en-US" dirty="0"/>
              <a:t>When people say "TEFL", they are generally referring to a world of teaching, where the students are not native speakers of English, and where the teachers may or may not be native speakers of English.</a:t>
            </a:r>
          </a:p>
          <a:p>
            <a:r>
              <a:rPr lang="en-US" dirty="0"/>
              <a:t>TEFL refers to the </a:t>
            </a:r>
            <a:r>
              <a:rPr lang="en-US" i="1" dirty="0">
                <a:solidFill>
                  <a:srgbClr val="FF0000"/>
                </a:solidFill>
              </a:rPr>
              <a:t>teaching</a:t>
            </a:r>
            <a:r>
              <a:rPr lang="en-US" dirty="0">
                <a:solidFill>
                  <a:srgbClr val="FF0000"/>
                </a:solidFill>
              </a:rPr>
              <a:t> of English</a:t>
            </a:r>
            <a:r>
              <a:rPr lang="en-US" dirty="0"/>
              <a:t>, not its learning. </a:t>
            </a:r>
            <a:r>
              <a:rPr lang="en-US" dirty="0" smtClean="0"/>
              <a:t>It, </a:t>
            </a:r>
            <a:r>
              <a:rPr lang="en-US" dirty="0"/>
              <a:t>therefore concentrates more on teachers or those wishing to teach rather than on learners. (Of course, teachers have to know a lot about </a:t>
            </a:r>
            <a:r>
              <a:rPr lang="en-US" i="1" dirty="0"/>
              <a:t>learning</a:t>
            </a:r>
            <a:r>
              <a:rPr lang="en-US" dirty="0"/>
              <a:t>, but that is another matter.)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03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TEFL?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2746"/>
            <a:ext cx="10515600" cy="4351338"/>
          </a:xfrm>
        </p:spPr>
        <p:txBody>
          <a:bodyPr/>
          <a:lstStyle/>
          <a:p>
            <a:r>
              <a:rPr lang="en-US" dirty="0"/>
              <a:t>The range of situations where people are teaching English as a foreign language is very broad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Easily the greatest number of TEFL teachers worldwide are indigenous teachers working in local primary and secondary schools (for example, a </a:t>
            </a:r>
            <a:r>
              <a:rPr lang="en-US" dirty="0" smtClean="0"/>
              <a:t>Pakistani </a:t>
            </a:r>
            <a:r>
              <a:rPr lang="en-US" dirty="0"/>
              <a:t>teacher of English teaching English to </a:t>
            </a:r>
            <a:r>
              <a:rPr lang="en-US" dirty="0" smtClean="0"/>
              <a:t>Pakistani </a:t>
            </a:r>
            <a:r>
              <a:rPr lang="en-US" dirty="0"/>
              <a:t>schoolchildren in their local school). This is due to the sheer population numbers involved and the fact that so many schoolchildren worldwide learn at least some English at school. </a:t>
            </a:r>
          </a:p>
        </p:txBody>
      </p:sp>
    </p:spTree>
    <p:extLst>
      <p:ext uri="{BB962C8B-B14F-4D97-AF65-F5344CB8AC3E}">
        <p14:creationId xmlns:p14="http://schemas.microsoft.com/office/powerpoint/2010/main" xmlns="" val="155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of you want to be teachers of English?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________________________________________</a:t>
            </a:r>
          </a:p>
          <a:p>
            <a:r>
              <a:rPr lang="en-US" dirty="0" smtClean="0"/>
              <a:t>________________________________________</a:t>
            </a:r>
          </a:p>
          <a:p>
            <a:r>
              <a:rPr lang="en-US" dirty="0" smtClean="0"/>
              <a:t>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9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TEFL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private language schools</a:t>
            </a:r>
          </a:p>
          <a:p>
            <a:pPr lvl="0"/>
            <a:r>
              <a:rPr lang="en-US" dirty="0"/>
              <a:t>corporate training departments</a:t>
            </a:r>
          </a:p>
          <a:p>
            <a:pPr lvl="0"/>
            <a:r>
              <a:rPr lang="en-US" dirty="0"/>
              <a:t>kindergartens</a:t>
            </a:r>
          </a:p>
          <a:p>
            <a:pPr lvl="0"/>
            <a:r>
              <a:rPr lang="en-US" dirty="0"/>
              <a:t>universities</a:t>
            </a:r>
          </a:p>
          <a:p>
            <a:pPr lvl="0"/>
            <a:r>
              <a:rPr lang="en-US" dirty="0"/>
              <a:t>government-sponsored programs.</a:t>
            </a:r>
          </a:p>
          <a:p>
            <a:pPr lvl="0"/>
            <a:r>
              <a:rPr lang="en-US" dirty="0"/>
              <a:t>private/freelance teaching</a:t>
            </a:r>
          </a:p>
          <a:p>
            <a:pPr lvl="0"/>
            <a:r>
              <a:rPr lang="en-US" dirty="0"/>
              <a:t>summer camps and charity organizations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23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TEFL teachers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TEFL teachers fall into two loose groups:</a:t>
            </a:r>
          </a:p>
          <a:p>
            <a:pPr lvl="0"/>
            <a:r>
              <a:rPr lang="en-US" dirty="0"/>
              <a:t>indigenous teachers of English teaching to schoolchildren of their own nationality</a:t>
            </a:r>
          </a:p>
          <a:p>
            <a:pPr lvl="0"/>
            <a:r>
              <a:rPr lang="en-US" dirty="0"/>
              <a:t>native speakers of English with (and sometimes without) English teaching qualifications, who either teach in their own country or travel abroad and teach in foreign countries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32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acronyms with similar meanings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a few other acronyms with a similar meaning to TEFL, specifically: TESL (Teaching English as a Second Language) and TESOL (Teaching English to Speakers of Other Languages</a:t>
            </a:r>
            <a:r>
              <a:rPr lang="en-US" dirty="0" smtClean="0"/>
              <a:t>).</a:t>
            </a:r>
          </a:p>
          <a:p>
            <a:pPr lvl="0"/>
            <a:r>
              <a:rPr lang="en-US" dirty="0"/>
              <a:t>ELT stands for English Language Teaching (or English Language Training—take your pick). This is a blanket term that covers all forms of English language acquisition, whether for native- or non-native speakers.</a:t>
            </a:r>
          </a:p>
          <a:p>
            <a:pPr lvl="0"/>
            <a:r>
              <a:rPr lang="en-US" dirty="0"/>
              <a:t>EFL stands for English as a Foreign Language and involves the acquisition of English by non-native speakers.</a:t>
            </a:r>
          </a:p>
          <a:p>
            <a:r>
              <a:rPr lang="en-US" dirty="0"/>
              <a:t>ESL stands for English as a Second Language and involves the acquisition of English by non-native speakers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5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acronyms with similar </a:t>
            </a:r>
            <a:r>
              <a:rPr lang="en-US" dirty="0" smtClean="0"/>
              <a:t>meanings….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ESOL stands for English for Speakers of Other Languages and involves the acquisition of English by non-native speakers.</a:t>
            </a:r>
          </a:p>
          <a:p>
            <a:pPr lvl="0"/>
            <a:r>
              <a:rPr lang="en-US" dirty="0"/>
              <a:t>EAL stands for English as an Additional Language and involves the acquisition of English by non-native speakers.</a:t>
            </a:r>
          </a:p>
          <a:p>
            <a:pPr lvl="0"/>
            <a:r>
              <a:rPr lang="en-US" dirty="0"/>
              <a:t>TEFL stands for Teaching English as a Foreign Language and involves teaching English to non-native speakers.</a:t>
            </a:r>
          </a:p>
          <a:p>
            <a:pPr lvl="0"/>
            <a:r>
              <a:rPr lang="en-US" dirty="0"/>
              <a:t>TESL stands for Teaching English as a Second Language and involves teaching English to non-native speakers.</a:t>
            </a:r>
          </a:p>
          <a:p>
            <a:r>
              <a:rPr lang="en-US" dirty="0"/>
              <a:t>TEAL stands for Teaching English as an Additional Language and involves teaching English to non-native speakers</a:t>
            </a:r>
          </a:p>
        </p:txBody>
      </p:sp>
    </p:spTree>
    <p:extLst>
      <p:ext uri="{BB962C8B-B14F-4D97-AF65-F5344CB8AC3E}">
        <p14:creationId xmlns:p14="http://schemas.microsoft.com/office/powerpoint/2010/main" xmlns="" val="4560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acronyms with similar meanings….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TESOL stands for Teaching English to Speakers of Other Languages and involves teaching English to non-native speakers. The acronym TESOL is also used by an American teachers' association, the full name of which is "Teachers of English to Speakers of Other Languages, Incorporated".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453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Are there any differences in the above terms?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Theoretically, EFL is for non-native speakers learning English in a non-English-speaking environment (typically learners in their own countries). </a:t>
            </a:r>
            <a:endParaRPr lang="en-US" dirty="0" smtClean="0"/>
          </a:p>
          <a:p>
            <a:r>
              <a:rPr lang="en-US" dirty="0" smtClean="0"/>
              <a:t>ESL </a:t>
            </a:r>
            <a:r>
              <a:rPr lang="en-US" dirty="0"/>
              <a:t>is for non-native speakers learning English in an English-speaking environment (typically students on a language holiday or immigrants in an English-speaking country).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6886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particular procedure for accomplishing or approaching something, especially a systematic or established </a:t>
            </a:r>
            <a:r>
              <a:rPr lang="en-US" dirty="0" smtClean="0"/>
              <a:t>one.</a:t>
            </a:r>
          </a:p>
          <a:p>
            <a:r>
              <a:rPr lang="en-US" dirty="0" smtClean="0"/>
              <a:t>The method in this course means principles and techniques employed to teach a foreign language.</a:t>
            </a:r>
          </a:p>
          <a:p>
            <a:r>
              <a:rPr lang="en-US" dirty="0" smtClean="0"/>
              <a:t>Method composed of both the principles and techniques.</a:t>
            </a:r>
          </a:p>
          <a:p>
            <a:r>
              <a:rPr lang="en-US" dirty="0" smtClean="0"/>
              <a:t>What are the principles?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10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 a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Principles involve five aspects of second or foreign language teaching.</a:t>
            </a:r>
          </a:p>
          <a:p>
            <a:pPr marL="571500" indent="-571500">
              <a:buAutoNum type="romanLcParenR"/>
            </a:pPr>
            <a:r>
              <a:rPr lang="en-US" dirty="0" smtClean="0"/>
              <a:t>The teacher</a:t>
            </a:r>
          </a:p>
          <a:p>
            <a:pPr marL="571500" indent="-571500">
              <a:buAutoNum type="romanLcParenR"/>
            </a:pPr>
            <a:r>
              <a:rPr lang="en-US" dirty="0" smtClean="0"/>
              <a:t>The learner</a:t>
            </a:r>
          </a:p>
          <a:p>
            <a:pPr marL="571500" indent="-571500">
              <a:buAutoNum type="romanLcParenR"/>
            </a:pPr>
            <a:r>
              <a:rPr lang="en-US" dirty="0" smtClean="0"/>
              <a:t>The teaching process</a:t>
            </a:r>
          </a:p>
          <a:p>
            <a:pPr marL="571500" indent="-571500">
              <a:buAutoNum type="romanLcParenR"/>
            </a:pPr>
            <a:r>
              <a:rPr lang="en-US" dirty="0" smtClean="0"/>
              <a:t>The learning process</a:t>
            </a:r>
          </a:p>
          <a:p>
            <a:pPr marL="571500" indent="-571500">
              <a:buAutoNum type="romanLcParenR"/>
            </a:pPr>
            <a:r>
              <a:rPr lang="en-US" dirty="0" smtClean="0"/>
              <a:t>The target language/culture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78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method?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Techniques are the behavioral activities and procedures derived from an application of the principles.</a:t>
            </a:r>
          </a:p>
          <a:p>
            <a:r>
              <a:rPr lang="en-US" dirty="0" smtClean="0"/>
              <a:t>The class room activities.</a:t>
            </a:r>
          </a:p>
          <a:p>
            <a:r>
              <a:rPr lang="en-US" dirty="0" smtClean="0"/>
              <a:t>Techniques could be common for two methods.</a:t>
            </a:r>
          </a:p>
          <a:p>
            <a:r>
              <a:rPr lang="en-US" dirty="0" smtClean="0"/>
              <a:t>These methods are there to be used in the class rooms. These method have been a success but still……</a:t>
            </a:r>
          </a:p>
          <a:p>
            <a:r>
              <a:rPr lang="en-US" dirty="0" smtClean="0"/>
              <a:t>Methods have been exposed to students through the 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16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Copperplate Gothic Light" panose="020E0507020206020404" pitchFamily="34" charset="0"/>
              </a:rPr>
              <a:t>Approaches, methods, procedures,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Approach</a:t>
            </a:r>
            <a:r>
              <a:rPr lang="hr-HR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 </a:t>
            </a:r>
            <a:r>
              <a:rPr lang="en-US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:</a:t>
            </a:r>
            <a:r>
              <a:rPr lang="en-US" dirty="0"/>
              <a:t> </a:t>
            </a:r>
            <a:r>
              <a:rPr lang="hr-HR" dirty="0"/>
              <a:t> </a:t>
            </a:r>
            <a:r>
              <a:rPr lang="en-US" dirty="0"/>
              <a:t>this refers to “theories about the nature of language and language learning that serve as the source of practices and principles in language teaching”. It offers a model of language competence. An approach describes how people acquire their knowledge of the language and makes statements about conditions which will promote successful language learning.</a:t>
            </a:r>
            <a:endParaRPr lang="en-US" i="1" dirty="0"/>
          </a:p>
          <a:p>
            <a:endParaRPr lang="hr-HR" i="1" dirty="0"/>
          </a:p>
          <a:p>
            <a:r>
              <a:rPr lang="en-US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Method</a:t>
            </a:r>
            <a:r>
              <a:rPr lang="hr-HR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 </a:t>
            </a:r>
            <a:r>
              <a:rPr lang="en-US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:</a:t>
            </a:r>
            <a:r>
              <a:rPr lang="en-US" dirty="0"/>
              <a:t> </a:t>
            </a:r>
            <a:r>
              <a:rPr lang="hr-HR" dirty="0"/>
              <a:t> </a:t>
            </a:r>
            <a:r>
              <a:rPr lang="en-US" dirty="0"/>
              <a:t>a method is the practical realization of an approach. Methods include various procedures and techniques as part of their standard fare.</a:t>
            </a:r>
            <a:endParaRPr lang="en-US" i="1" dirty="0"/>
          </a:p>
          <a:p>
            <a:endParaRPr lang="hr-HR" i="1" dirty="0"/>
          </a:p>
          <a:p>
            <a:r>
              <a:rPr lang="en-US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Procedure</a:t>
            </a:r>
            <a:r>
              <a:rPr lang="hr-HR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 </a:t>
            </a:r>
            <a:r>
              <a:rPr lang="en-US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:</a:t>
            </a:r>
            <a:r>
              <a:rPr lang="en-US" dirty="0"/>
              <a:t> </a:t>
            </a:r>
            <a:r>
              <a:rPr lang="hr-HR" dirty="0"/>
              <a:t> </a:t>
            </a:r>
            <a:r>
              <a:rPr lang="en-US" dirty="0"/>
              <a:t>a procedure is an ordered sequence of techniques. A procedure is a sequence which can be described in terms such as </a:t>
            </a:r>
            <a:r>
              <a:rPr lang="en-US" i="1" dirty="0"/>
              <a:t>first you do this, then you do that</a:t>
            </a:r>
            <a:r>
              <a:rPr lang="en-US" dirty="0"/>
              <a:t>… Smaller than a method</a:t>
            </a:r>
            <a:r>
              <a:rPr lang="hr-HR" dirty="0"/>
              <a:t> and</a:t>
            </a:r>
            <a:r>
              <a:rPr lang="en-US" dirty="0"/>
              <a:t> bigger than technique.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612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Copperplate Gothic Light" panose="020E0507020206020404" pitchFamily="34" charset="0"/>
              </a:rPr>
              <a:t>Approaches, methods, procedures,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Technique</a:t>
            </a:r>
            <a:r>
              <a:rPr lang="hr-HR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 </a:t>
            </a:r>
            <a:r>
              <a:rPr lang="en-US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:</a:t>
            </a:r>
            <a:r>
              <a:rPr lang="en-US" dirty="0"/>
              <a:t> a common technique when using video material is called “silent viewing”. This is where the teacher plays the video with no sound. Silent viewing is a single activity rather than a sequence, and as such is a technique rather than a whole procedure.</a:t>
            </a:r>
            <a:endParaRPr lang="hr-HR" dirty="0"/>
          </a:p>
          <a:p>
            <a:pPr>
              <a:buNone/>
            </a:pPr>
            <a:endParaRPr lang="hr-HR" dirty="0"/>
          </a:p>
          <a:p>
            <a:r>
              <a:rPr lang="en-US" dirty="0"/>
              <a:t>A term that is also used in discussions about teaching is </a:t>
            </a:r>
            <a:r>
              <a:rPr lang="en-US" i="1" u="sng" dirty="0">
                <a:solidFill>
                  <a:schemeClr val="hlink"/>
                </a:solidFill>
                <a:latin typeface="Copperplate Gothic Light" panose="020E0507020206020404" pitchFamily="34" charset="0"/>
              </a:rPr>
              <a:t>“model”</a:t>
            </a:r>
            <a:r>
              <a:rPr lang="en-US" dirty="0"/>
              <a:t> – used to describe typical procedures, usually for teachers in training. Such models offer abstractions of these procedures, designed to guide teaching practice.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42300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introductory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TEFL?</a:t>
            </a:r>
          </a:p>
          <a:p>
            <a:r>
              <a:rPr lang="en-US" dirty="0" smtClean="0"/>
              <a:t>Methods</a:t>
            </a:r>
          </a:p>
          <a:p>
            <a:r>
              <a:rPr lang="en-US" dirty="0" smtClean="0"/>
              <a:t>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698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1370</Words>
  <Application>Microsoft Office PowerPoint</Application>
  <PresentationFormat>Custom</PresentationFormat>
  <Paragraphs>166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Teaching of English as a Foreign Language-1 (TEFL)</vt:lpstr>
      <vt:lpstr>Who is your Resource Person for this course?</vt:lpstr>
      <vt:lpstr>My Brief CV/Resume’</vt:lpstr>
      <vt:lpstr>My Brief CV/Resume’</vt:lpstr>
      <vt:lpstr>My Brief CV/Resume’</vt:lpstr>
      <vt:lpstr>Objectives of this course:</vt:lpstr>
      <vt:lpstr>Overview of this Course</vt:lpstr>
      <vt:lpstr> overview of the course….</vt:lpstr>
      <vt:lpstr>Overview of this Course</vt:lpstr>
      <vt:lpstr>Overview of this Course</vt:lpstr>
      <vt:lpstr> Any Questions!</vt:lpstr>
      <vt:lpstr>Recommended Books for EFL-1 and EFL-2</vt:lpstr>
      <vt:lpstr>How will we proceed this course?</vt:lpstr>
      <vt:lpstr>What is TEFL?</vt:lpstr>
      <vt:lpstr>What is TEFL?</vt:lpstr>
      <vt:lpstr>How many of you want to be teachers of English?</vt:lpstr>
      <vt:lpstr>Scope of TEFL</vt:lpstr>
      <vt:lpstr>TEFL teachers</vt:lpstr>
      <vt:lpstr>More acronyms with similar meanings</vt:lpstr>
      <vt:lpstr>More acronyms with similar meanings….</vt:lpstr>
      <vt:lpstr>More acronyms with similar meanings….</vt:lpstr>
      <vt:lpstr>Are there any differences in the above terms? </vt:lpstr>
      <vt:lpstr>What is a Method?</vt:lpstr>
      <vt:lpstr>What is  a Method?</vt:lpstr>
      <vt:lpstr>What is a method?</vt:lpstr>
      <vt:lpstr>Approaches, methods, procedures, and techniques</vt:lpstr>
      <vt:lpstr>Approaches, methods, procedures, and techniques</vt:lpstr>
      <vt:lpstr>Summary of this introductory lecture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your Resource Person for this course?</dc:title>
  <dc:creator>DELL</dc:creator>
  <cp:lastModifiedBy>NTS</cp:lastModifiedBy>
  <cp:revision>41</cp:revision>
  <dcterms:created xsi:type="dcterms:W3CDTF">2013-12-05T16:08:25Z</dcterms:created>
  <dcterms:modified xsi:type="dcterms:W3CDTF">2013-12-06T11:38:50Z</dcterms:modified>
</cp:coreProperties>
</file>