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83" r:id="rId5"/>
    <p:sldId id="259" r:id="rId6"/>
    <p:sldId id="284" r:id="rId7"/>
    <p:sldId id="260" r:id="rId8"/>
    <p:sldId id="285" r:id="rId9"/>
    <p:sldId id="261" r:id="rId10"/>
    <p:sldId id="286" r:id="rId11"/>
    <p:sldId id="262" r:id="rId12"/>
    <p:sldId id="287" r:id="rId13"/>
    <p:sldId id="293" r:id="rId14"/>
    <p:sldId id="263" r:id="rId15"/>
    <p:sldId id="264" r:id="rId16"/>
    <p:sldId id="288" r:id="rId17"/>
    <p:sldId id="265" r:id="rId18"/>
    <p:sldId id="266" r:id="rId19"/>
    <p:sldId id="289" r:id="rId20"/>
    <p:sldId id="267" r:id="rId21"/>
    <p:sldId id="290" r:id="rId22"/>
    <p:sldId id="268" r:id="rId23"/>
    <p:sldId id="291" r:id="rId24"/>
    <p:sldId id="269" r:id="rId25"/>
    <p:sldId id="292" r:id="rId26"/>
    <p:sldId id="270" r:id="rId27"/>
    <p:sldId id="271" r:id="rId28"/>
    <p:sldId id="272" r:id="rId29"/>
    <p:sldId id="273" r:id="rId30"/>
    <p:sldId id="294" r:id="rId31"/>
    <p:sldId id="274" r:id="rId32"/>
    <p:sldId id="295" r:id="rId33"/>
    <p:sldId id="275" r:id="rId34"/>
    <p:sldId id="296" r:id="rId35"/>
    <p:sldId id="297" r:id="rId36"/>
    <p:sldId id="276" r:id="rId37"/>
    <p:sldId id="277" r:id="rId38"/>
    <p:sldId id="298" r:id="rId39"/>
    <p:sldId id="278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600199"/>
          </a:xfrm>
        </p:spPr>
        <p:txBody>
          <a:bodyPr/>
          <a:lstStyle/>
          <a:p>
            <a:pPr algn="ctr"/>
            <a:r>
              <a:rPr lang="en-US" dirty="0" smtClean="0"/>
              <a:t>Of Simulation  and Dissimulation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438401"/>
            <a:ext cx="7772400" cy="8382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Francis Bacon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sz="3600" dirty="0" smtClean="0"/>
              <a:t>DISSIMULATION is but a faint kind of policy, or wisdom; for it </a:t>
            </a:r>
            <a:r>
              <a:rPr lang="en-US" sz="3600" dirty="0" err="1" smtClean="0"/>
              <a:t>asketh</a:t>
            </a:r>
            <a:r>
              <a:rPr lang="en-US" sz="3600" dirty="0" smtClean="0"/>
              <a:t> a strong wit, and a strong heart, to know when to tell truth, and to do it. Therefore it is the weaker sort of politics, that are the great dissemblers.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sz="3600" dirty="0" smtClean="0"/>
              <a:t>Tacitus (a senator and a historian of the Roman Empire) </a:t>
            </a:r>
            <a:r>
              <a:rPr lang="en-US" sz="3600" dirty="0" err="1" smtClean="0"/>
              <a:t>saith</a:t>
            </a:r>
            <a:r>
              <a:rPr lang="en-US" sz="3600" dirty="0" smtClean="0"/>
              <a:t>, </a:t>
            </a:r>
            <a:r>
              <a:rPr lang="en-US" sz="3600" dirty="0" err="1" smtClean="0"/>
              <a:t>Livia</a:t>
            </a:r>
            <a:r>
              <a:rPr lang="en-US" sz="3600" dirty="0" smtClean="0"/>
              <a:t> (wife of the Roman emperor Augustus throughout his reign, as well as his adviser) sorted well with the arts of her husband, and dissimulation of her son; attributing arts or policy to Augustus, and dissimulation to Tiberius.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And again, when </a:t>
            </a:r>
            <a:r>
              <a:rPr lang="en-US" sz="3600" dirty="0" err="1" smtClean="0"/>
              <a:t>Mucianus</a:t>
            </a:r>
            <a:r>
              <a:rPr lang="en-US" sz="3600" dirty="0" smtClean="0"/>
              <a:t> (general, statesman and writer of ancient Rome) </a:t>
            </a:r>
            <a:r>
              <a:rPr lang="en-US" sz="3600" dirty="0" err="1" smtClean="0"/>
              <a:t>encourageth</a:t>
            </a:r>
            <a:r>
              <a:rPr lang="en-US" sz="3600" dirty="0" smtClean="0"/>
              <a:t> Vespasian (Roman emperor), to take arms against </a:t>
            </a:r>
            <a:r>
              <a:rPr lang="en-US" sz="3600" dirty="0" err="1" smtClean="0"/>
              <a:t>Vitellius</a:t>
            </a:r>
            <a:r>
              <a:rPr lang="en-US" sz="3600" dirty="0" smtClean="0"/>
              <a:t> (Roman emperor defeated by Vespasian) , he </a:t>
            </a:r>
            <a:r>
              <a:rPr lang="en-US" sz="3600" dirty="0" err="1" smtClean="0"/>
              <a:t>saith</a:t>
            </a:r>
            <a:r>
              <a:rPr lang="en-US" sz="3600" dirty="0" smtClean="0"/>
              <a:t>,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We rise not against the piercing judgment of Augustus, nor the extreme caution or closeness of Tiberius.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These properties, of arts or policy, and dissimulation or closeness, are indeed habits and faculties several, and to be distinguished.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For if a man have that penetration of judgment, as he can discern what things are to be laid open, and what to be secreted, and what to be showed at half lights,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and to whom and when (which indeed are arts of state, and arts of life, as Tacitus well </a:t>
            </a:r>
            <a:r>
              <a:rPr lang="en-US" sz="3600" dirty="0" err="1" smtClean="0"/>
              <a:t>calleth</a:t>
            </a:r>
            <a:r>
              <a:rPr lang="en-US" sz="3600" dirty="0" smtClean="0"/>
              <a:t> them), to him, a habit of dissimulation is a </a:t>
            </a:r>
            <a:r>
              <a:rPr lang="en-US" sz="3600" dirty="0" err="1" smtClean="0"/>
              <a:t>hinderance</a:t>
            </a:r>
            <a:r>
              <a:rPr lang="en-US" sz="3600" dirty="0" smtClean="0"/>
              <a:t> and a poorness.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But if a man cannot obtain to that judgment, then it is left to him generally, to be close, and a dissembler.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3600" dirty="0" smtClean="0"/>
              <a:t>For where a man cannot choose, or vary in particulars, there it is good to take the safest, and wariest way, in general; like the going softly, by one that cannot well see.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Certainly the ablest men that ever were, have had all an openness, and frankness, of dealing; and a name of certainty and veracity; but then they were like horses well managed;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for they could tell passing well, when to stop or turn; and at such times, when they thought the case indeed required dissimulation,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if then they used it, it came to pass that the former opinion, spread abroad, of their good faith and clearness of dealing, made them almost invisible.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There be three degrees of this hiding and veiling of a man’s self. The first, closeness, reservation, and secrecy; when a man </a:t>
            </a:r>
            <a:r>
              <a:rPr lang="en-US" sz="3600" dirty="0" err="1" smtClean="0"/>
              <a:t>leaveth</a:t>
            </a:r>
            <a:r>
              <a:rPr lang="en-US" sz="3600" dirty="0" smtClean="0"/>
              <a:t> himself without observation, or without hold to be taken, what he is.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3600" dirty="0" smtClean="0"/>
              <a:t>The second, dissimulation, in the negative; when a man lets fall signs and arguments, that he is not, that he is.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And the third, simulation, in the affirmative; when a man industriously and expressly feigns and pretends to be, that he is not.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For the first of these, secrecy; it is indeed the virtue of a confessor. And assuredly, the secret man </a:t>
            </a:r>
            <a:r>
              <a:rPr lang="en-US" sz="3600" dirty="0" err="1" smtClean="0"/>
              <a:t>heareth</a:t>
            </a:r>
            <a:r>
              <a:rPr lang="en-US" sz="3600" dirty="0" smtClean="0"/>
              <a:t> many confessions.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For who will open himself, to a blab or a babbler? But if a man be thought secret, it </a:t>
            </a:r>
            <a:r>
              <a:rPr lang="en-US" sz="3600" dirty="0" err="1" smtClean="0"/>
              <a:t>inviteth</a:t>
            </a:r>
            <a:r>
              <a:rPr lang="en-US" sz="3600" dirty="0" smtClean="0"/>
              <a:t> discovery; as the more close air </a:t>
            </a:r>
            <a:r>
              <a:rPr lang="en-US" sz="3600" dirty="0" err="1" smtClean="0"/>
              <a:t>sucketh</a:t>
            </a:r>
            <a:r>
              <a:rPr lang="en-US" sz="3600" dirty="0" smtClean="0"/>
              <a:t> in the more open; and as in confession, the revealing is not for worldly use,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but for the ease of a man’s heart, so secret men come to the knowledge of many things in that kind; while men rather discharge their minds, than impart their minds. In few words, mysteries are due to secrecy.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Besides (to say truth) nakedness is uncomely, as well in mind as body; and it </a:t>
            </a:r>
            <a:r>
              <a:rPr lang="en-US" sz="3600" dirty="0" err="1" smtClean="0"/>
              <a:t>addeth</a:t>
            </a:r>
            <a:r>
              <a:rPr lang="en-US" sz="3600" dirty="0" smtClean="0"/>
              <a:t> no small reverence, to men’s manners and actions, if they be not altogether open.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3600" dirty="0" smtClean="0"/>
              <a:t>As for talkers and futile persons, they are commonly vain and credulous withal. For he that </a:t>
            </a:r>
            <a:r>
              <a:rPr lang="en-US" sz="3600" dirty="0" err="1" smtClean="0"/>
              <a:t>talketh</a:t>
            </a:r>
            <a:r>
              <a:rPr lang="en-US" sz="3600" dirty="0" smtClean="0"/>
              <a:t> what he </a:t>
            </a:r>
            <a:r>
              <a:rPr lang="en-US" sz="3600" dirty="0" err="1" smtClean="0"/>
              <a:t>knoweth</a:t>
            </a:r>
            <a:r>
              <a:rPr lang="en-US" sz="3600" dirty="0" smtClean="0"/>
              <a:t>, will also talk what he </a:t>
            </a:r>
            <a:r>
              <a:rPr lang="en-US" sz="3600" dirty="0" err="1" smtClean="0"/>
              <a:t>knoweth</a:t>
            </a:r>
            <a:r>
              <a:rPr lang="en-US" sz="3600" dirty="0" smtClean="0"/>
              <a:t> not.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Therefore set it down, that an habit of secrecy, is both politic and moral. And in this part, it is good that a man’s face give his tongue leave to speak.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3600" dirty="0" smtClean="0"/>
              <a:t>For the discovery of a man’ s self, by the tracts of his countenance, is a great weakness and betraying; by how much it is many times more marked, and believed, than a man’s words.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For the second, which is dissimulation; it </a:t>
            </a:r>
            <a:r>
              <a:rPr lang="en-US" sz="3600" dirty="0" err="1" smtClean="0"/>
              <a:t>followeth</a:t>
            </a:r>
            <a:r>
              <a:rPr lang="en-US" sz="3600" dirty="0" smtClean="0"/>
              <a:t> many times upon secrecy, by a necessity; so that he that will be secret, must be a dissembler in some degree.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For men are too cunning, to suffer a man to keep an indifferent carriage between both, and to be secret, without swaying the balance on either side.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3600" dirty="0" smtClean="0"/>
              <a:t>They will so beset a man with questions, and draw him on, and pick it out of him, that, without an absurd silence, he must show an inclination one way; or if he do not, they will gather as much by his silence, as by his speech.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sz="3600" dirty="0" smtClean="0"/>
              <a:t>As for equivocations, (the misleading use of a term with more than one meaning </a:t>
            </a:r>
            <a:r>
              <a:rPr lang="en-US" sz="3600" smtClean="0"/>
              <a:t>or sense) </a:t>
            </a:r>
            <a:r>
              <a:rPr lang="en-US" sz="3600" dirty="0" smtClean="0"/>
              <a:t>or </a:t>
            </a:r>
            <a:r>
              <a:rPr lang="en-US" sz="3600" dirty="0" err="1" smtClean="0"/>
              <a:t>oraculous</a:t>
            </a:r>
            <a:r>
              <a:rPr lang="en-US" sz="3600" dirty="0" smtClean="0"/>
              <a:t> speeches, they cannot hold out long. So that no man can be secret, except he give himself a little scope of dissimulation; which is, as it were, but the skirts or train of secrecy.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But for the third degree, which is simulation, and false profession; that I hold more culpable, and less politic; except it be in great and rare matters.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And therefore a general custom of simulation (which is this last degree) is a vice, using either of a natural falseness or fearfulness, or of a mind that hath some main faults,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which because a man must needs disguise, it </a:t>
            </a:r>
            <a:r>
              <a:rPr lang="en-US" sz="3600" dirty="0" err="1" smtClean="0"/>
              <a:t>maketh</a:t>
            </a:r>
            <a:r>
              <a:rPr lang="en-US" sz="3600" dirty="0" smtClean="0"/>
              <a:t> him </a:t>
            </a:r>
            <a:r>
              <a:rPr lang="en-US" sz="3600" dirty="0" err="1" smtClean="0"/>
              <a:t>practise</a:t>
            </a:r>
            <a:r>
              <a:rPr lang="en-US" sz="3600" dirty="0" smtClean="0"/>
              <a:t> simulation in other things, lest his hand should be out of use.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The great advantages of simulation and dissimulation are three. First, to lay asleep opposition, and to surprise. For where a man’s intentions are published, it is an alarum, to call up all that are against them.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The second is, to reserve to a man’s self a fair retreat. For if a man engage himself by a manifest declaration, he must go through or take a fall.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The third is, the better to discover the mind of another. For to him that opens himself, men will hardly show themselves adverse; but will fair let him go on, and turn their freedom of speech, to freedom of thought.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And therefore it is a good shrewd proverb of the Spaniard, Tell a lie and find a troth.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As if there were no way of discovery, but by simulation. There be also three disadvantages, to set it even.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The first, that simulation and dissimulation commonly carry with them a show of fearfulness, which in any business, doth spoil the feathers, of round flying up to the mark.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 and Dissimulation 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The second, that it </a:t>
            </a:r>
            <a:r>
              <a:rPr lang="en-US" sz="3600" dirty="0" err="1" smtClean="0"/>
              <a:t>puzzleth</a:t>
            </a:r>
            <a:r>
              <a:rPr lang="en-US" sz="3600" dirty="0" smtClean="0"/>
              <a:t> and </a:t>
            </a:r>
            <a:r>
              <a:rPr lang="en-US" sz="3600" dirty="0" err="1" smtClean="0"/>
              <a:t>perplexeth</a:t>
            </a:r>
            <a:r>
              <a:rPr lang="en-US" sz="3600" dirty="0" smtClean="0"/>
              <a:t> the conceits of many, that perhaps would otherwise co-operate with him; and makes a man walk almost alone, to his own ends.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 and Dissimulation 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3600" dirty="0" smtClean="0"/>
              <a:t>The third and greatest is, that it </a:t>
            </a:r>
            <a:r>
              <a:rPr lang="en-US" sz="3600" dirty="0" err="1" smtClean="0"/>
              <a:t>depriveth</a:t>
            </a:r>
            <a:r>
              <a:rPr lang="en-US" sz="3600" dirty="0" smtClean="0"/>
              <a:t> a man of one of the most principal instruments for action; which is trust and belief.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The best composition and temperature, is to have openness in fame and opinion; secrecy in habit; dissimulation in seasonable use; and a power to feign, if there be no remedy.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137</TotalTime>
  <Words>1525</Words>
  <Application>Microsoft Office PowerPoint</Application>
  <PresentationFormat>On-screen Show (4:3)</PresentationFormat>
  <Paragraphs>77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Concourse</vt:lpstr>
      <vt:lpstr>Of Simulation 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 and Dissimulation </vt:lpstr>
      <vt:lpstr>Of Simulation  and Dissimulation </vt:lpstr>
      <vt:lpstr>Slide 38</vt:lpstr>
      <vt:lpstr>Of Simulation and Dissimulation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 Simulation  and Dissimulation </dc:title>
  <dc:creator/>
  <cp:lastModifiedBy>NTS</cp:lastModifiedBy>
  <cp:revision>19</cp:revision>
  <dcterms:created xsi:type="dcterms:W3CDTF">2006-08-16T00:00:00Z</dcterms:created>
  <dcterms:modified xsi:type="dcterms:W3CDTF">2013-04-08T09:24:43Z</dcterms:modified>
</cp:coreProperties>
</file>