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305" r:id="rId9"/>
    <p:sldId id="263" r:id="rId10"/>
    <p:sldId id="306" r:id="rId11"/>
    <p:sldId id="307" r:id="rId12"/>
    <p:sldId id="276" r:id="rId13"/>
    <p:sldId id="277" r:id="rId14"/>
    <p:sldId id="308" r:id="rId15"/>
    <p:sldId id="278" r:id="rId16"/>
    <p:sldId id="280" r:id="rId17"/>
    <p:sldId id="300" r:id="rId18"/>
    <p:sldId id="281" r:id="rId19"/>
    <p:sldId id="299" r:id="rId20"/>
    <p:sldId id="282" r:id="rId21"/>
    <p:sldId id="284" r:id="rId22"/>
    <p:sldId id="301" r:id="rId23"/>
    <p:sldId id="285" r:id="rId24"/>
    <p:sldId id="302" r:id="rId25"/>
    <p:sldId id="303" r:id="rId26"/>
    <p:sldId id="286" r:id="rId27"/>
    <p:sldId id="287" r:id="rId28"/>
    <p:sldId id="304"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p:cViewPr>
        <p:scale>
          <a:sx n="66" d="100"/>
          <a:sy n="66" d="100"/>
        </p:scale>
        <p:origin x="-1116" y="-54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4/26/2013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4/26/2013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1D8BD707-D9CF-40AE-B4C6-C98DA3205C09}" type="datetimeFigureOut">
              <a:rPr lang="en-US" smtClean="0"/>
              <a:pPr/>
              <a:t>4/26/2013</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4/26/2013</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1D8BD707-D9CF-40AE-B4C6-C98DA3205C09}" type="datetimeFigureOut">
              <a:rPr lang="en-US" smtClean="0"/>
              <a:pPr/>
              <a:t>4/26/2013</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Essays of </a:t>
            </a:r>
            <a:r>
              <a:rPr lang="en-US" dirty="0" err="1" smtClean="0"/>
              <a:t>Elia</a:t>
            </a:r>
            <a:r>
              <a:rPr lang="en-US" dirty="0" smtClean="0"/>
              <a:t> </a:t>
            </a:r>
            <a:endParaRPr lang="en-US" dirty="0"/>
          </a:p>
        </p:txBody>
      </p:sp>
      <p:sp>
        <p:nvSpPr>
          <p:cNvPr id="3" name="Subtitle 2"/>
          <p:cNvSpPr>
            <a:spLocks noGrp="1"/>
          </p:cNvSpPr>
          <p:nvPr>
            <p:ph type="subTitle" idx="1"/>
          </p:nvPr>
        </p:nvSpPr>
        <p:spPr/>
        <p:txBody>
          <a:bodyPr>
            <a:normAutofit/>
          </a:bodyPr>
          <a:lstStyle/>
          <a:p>
            <a:r>
              <a:rPr lang="en-US" sz="3600" dirty="0" smtClean="0"/>
              <a:t>Charles Lamb</a:t>
            </a:r>
            <a:endParaRPr lang="en-US" sz="3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52728"/>
          </a:xfrm>
        </p:spPr>
        <p:txBody>
          <a:bodyPr/>
          <a:lstStyle/>
          <a:p>
            <a:r>
              <a:rPr lang="en-US" dirty="0" smtClean="0"/>
              <a:t>Introduction – Charles Lamb</a:t>
            </a:r>
            <a:endParaRPr lang="en-US" dirty="0"/>
          </a:p>
        </p:txBody>
      </p:sp>
      <p:sp>
        <p:nvSpPr>
          <p:cNvPr id="3" name="Content Placeholder 2"/>
          <p:cNvSpPr>
            <a:spLocks noGrp="1"/>
          </p:cNvSpPr>
          <p:nvPr>
            <p:ph idx="1"/>
          </p:nvPr>
        </p:nvSpPr>
        <p:spPr/>
        <p:txBody>
          <a:bodyPr/>
          <a:lstStyle/>
          <a:p>
            <a:r>
              <a:rPr lang="en-US" dirty="0" smtClean="0"/>
              <a:t>Of all the English writers of the </a:t>
            </a:r>
            <a:r>
              <a:rPr lang="en-US" dirty="0" smtClean="0"/>
              <a:t>18</a:t>
            </a:r>
            <a:r>
              <a:rPr lang="en-US" baseline="30000" dirty="0" smtClean="0"/>
              <a:t>th</a:t>
            </a:r>
            <a:r>
              <a:rPr lang="en-US" dirty="0" smtClean="0"/>
              <a:t> </a:t>
            </a:r>
            <a:r>
              <a:rPr lang="en-US" dirty="0" smtClean="0"/>
              <a:t>century none is so well beloved as Charles Lamb. (George Hamlin Fitch )</a:t>
            </a:r>
          </a:p>
          <a:p>
            <a:r>
              <a:rPr lang="en-US" dirty="0" smtClean="0"/>
              <a:t>Lamb put all that was rarest and best in his nature, all that he had gleaned from a life of self-sacrifice and spiritual culture.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Charles Lamb</a:t>
            </a:r>
            <a:endParaRPr lang="en-US" dirty="0"/>
          </a:p>
        </p:txBody>
      </p:sp>
      <p:sp>
        <p:nvSpPr>
          <p:cNvPr id="3" name="Content Placeholder 2"/>
          <p:cNvSpPr>
            <a:spLocks noGrp="1"/>
          </p:cNvSpPr>
          <p:nvPr>
            <p:ph idx="1"/>
          </p:nvPr>
        </p:nvSpPr>
        <p:spPr/>
        <p:txBody>
          <a:bodyPr/>
          <a:lstStyle/>
          <a:p>
            <a:r>
              <a:rPr lang="en-US" dirty="0" smtClean="0"/>
              <a:t>Lamb had one of the saddest of lives, yet he remained sweet and wholesome through trials that would have embittered a nature less fine and noble. He came of poor people and he and his sister Mary inherited from their mother a strain of mental unsoundness.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Charles Lamb</a:t>
            </a:r>
            <a:endParaRPr lang="en-US" dirty="0"/>
          </a:p>
        </p:txBody>
      </p:sp>
      <p:sp>
        <p:nvSpPr>
          <p:cNvPr id="3" name="Content Placeholder 2"/>
          <p:cNvSpPr>
            <a:spLocks noGrp="1"/>
          </p:cNvSpPr>
          <p:nvPr>
            <p:ph idx="1"/>
          </p:nvPr>
        </p:nvSpPr>
        <p:spPr/>
        <p:txBody>
          <a:bodyPr>
            <a:normAutofit/>
          </a:bodyPr>
          <a:lstStyle/>
          <a:p>
            <a:r>
              <a:rPr lang="en-US" dirty="0" smtClean="0"/>
              <a:t>Charles Lamb's taste was for the writers of the Elizabethan age, and even in his time he found that this taste had become old-fashioned. He complained, when only twenty-one years old, in a letter to Coleridge, that all his friends "read nothing but reviews and new books."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 Charles Lamb</a:t>
            </a:r>
            <a:endParaRPr lang="en-US" dirty="0"/>
          </a:p>
        </p:txBody>
      </p:sp>
      <p:sp>
        <p:nvSpPr>
          <p:cNvPr id="3" name="Content Placeholder 2"/>
          <p:cNvSpPr>
            <a:spLocks noGrp="1"/>
          </p:cNvSpPr>
          <p:nvPr>
            <p:ph idx="1"/>
          </p:nvPr>
        </p:nvSpPr>
        <p:spPr/>
        <p:txBody>
          <a:bodyPr/>
          <a:lstStyle/>
          <a:p>
            <a:r>
              <a:rPr lang="en-US" dirty="0" smtClean="0"/>
              <a:t>His letters, like his essays, reflect the reading of little-known books; they show abundant traces of his </a:t>
            </a:r>
            <a:r>
              <a:rPr lang="en-US" dirty="0" err="1" smtClean="0"/>
              <a:t>loiterings</a:t>
            </a:r>
            <a:r>
              <a:rPr lang="en-US" dirty="0" smtClean="0"/>
              <a:t> in the byways of literature.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CHILDREN love to listen to stories about their elders, when </a:t>
            </a:r>
            <a:r>
              <a:rPr lang="en-US" i="1" dirty="0" smtClean="0"/>
              <a:t>they</a:t>
            </a:r>
            <a:r>
              <a:rPr lang="en-US" dirty="0" smtClean="0"/>
              <a:t> were children; to stretch their imagination to the conception of a </a:t>
            </a:r>
            <a:r>
              <a:rPr lang="en-US" dirty="0" err="1" smtClean="0"/>
              <a:t>traditionary</a:t>
            </a:r>
            <a:r>
              <a:rPr lang="en-US" dirty="0" smtClean="0"/>
              <a:t> great-uncle or </a:t>
            </a:r>
            <a:r>
              <a:rPr lang="en-US" dirty="0" err="1" smtClean="0"/>
              <a:t>grandame</a:t>
            </a:r>
            <a:r>
              <a:rPr lang="en-US" dirty="0" smtClean="0"/>
              <a:t>, whom they never saw.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It was in this spirit that my little ones crept about me the other evening to hear about their great-grandmother Field, who lived in a great house in Norfolk (a hundred times bigger than that in which they and papa lived) which had been the scene—so at least it was generally believed in that part of the country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—of the tragic incidents which they had lately become familiar with from the ballad of the Children in the Wood. Certain it is that the whole story of the children and their cruel uncle was to be seen fairly carved out in wood upon the chimney-piece of the great hall, the whole story down to the Robin Redbreasts, till a foolish rich person pulled it down to set up a marble one of modern invention in its stead, with no story upon it.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Here Alice put out one of her dear mother’s looks, too tender to be called upbraiding. Then I went on to say, how religious and how good their great-grandmother Field was, how beloved and respected by everybody, though she was not indeed the mistress of this great house, but had only the charge of it (and yet in some respects she might be said to be the mistress of it too) committed to her by the owner,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who preferred living in a newer and more fashionable mansion which he had purchased somewhere in the adjoining county; but still she lived in it in a manner as if it had been her own, and kept up the dignity of the great house in a sort while she lived,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which afterward came to decay, and was nearly pulled down, and all its old ornaments stripped and carried away to the owner’s other house, where they were set up, and looked as awkward as if some one were to carry away the old tombs they had seen lately at the Abbey, and stick them up in Lady C.’s tawdry gilt drawing-room.</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Here John smiled, as much as to say, “that would be foolish indeed.” And then I told how, when she came to die, her funeral was attended by a concourse of all the poor, and some of the gentry too, of the neighborhood for many miles round, to show their respect for her memory, because she had been such a good and religious woman; so good indeed that she knew all the Psaltery by heart, aye, and a great part of the Testament besides.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Here little Alice spread her hands. Then I told what a tall, upright, graceful person their great-grandmother Field once was; and how in her youth she was esteemed the best dancer—here Alice’s little right foot played an involuntary movement, till upon my looking grave, it desisted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—the best dancer, I was saying, in the county, till a cruel disease, called a cancer, came, and bowed her down with pain; but it could never bend her good spirits, or make them stoop, but they were still upright, because she was so good and religious.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Then I told how she was used to sleep by herself in a lone chamber of the great lone house; and how she believed that an apparition of two infants was to be seen at midnight gliding up and down the great staircase near where she slept, but she said “those innocents would do her no harm”; and how frightened I used to be, though in those days I had my maid to sleep with me, because I was never half so good or religious as she—and yet I never saw the infants.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lnSpcReduction="10000"/>
          </a:bodyPr>
          <a:lstStyle/>
          <a:p>
            <a:r>
              <a:rPr lang="en-US" dirty="0" smtClean="0"/>
              <a:t>Here John expanded all his eyebrows and tried to look courageous. Then I told how good she was to all her grand-children, having us to the great house in the holidays, where I in particular used to spend many hours by myself, in gazing upon the old busts of the Twelve </a:t>
            </a:r>
            <a:r>
              <a:rPr lang="en-US" dirty="0" err="1" smtClean="0"/>
              <a:t>Cæsars</a:t>
            </a:r>
            <a:r>
              <a:rPr lang="en-US" dirty="0" smtClean="0"/>
              <a:t>, that had been Emperors of Rome, till the old marble heads would seem to live again, or I to be turned into marble with them;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how I never could be tired with roaming about that huge mansion, with its vast empty rooms, with their worn-out hangings, fluttering tapestry, and carved oaken panels, with the gilding almost rubbed out—sometimes in the spacious old-fashioned gardens, which I had almost to myself, unless when now and then a solitary gardening man would cross me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how the nectarines and peaches hung upon the walls, without my ever offering to pluck them, because they were forbidden fruit, unless now and then,—and because I had more pleasure in strolling about among the old melancholy-looking yew trees, or the firs, and picking up the red berries, and the fir apples, which were good for nothing but to look at—or in lying about upon the fresh grass, with all the fine garden smells around me—</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or basking in the orangery, till I could almost fancy myself ripening, too, along with the oranges and the limes in that grateful warmth—or in watching the dace that darted to and fro in the fish pond, at the bottom of the garden, with here and there a great sulky pike hanging midway down the water in silent state, as if it mocked at their impertinent </a:t>
            </a:r>
            <a:r>
              <a:rPr lang="en-US" dirty="0" err="1" smtClean="0"/>
              <a:t>friskings</a:t>
            </a:r>
            <a:r>
              <a:rPr lang="en-US" dirty="0" smtClean="0"/>
              <a:t>,—I had more pleasure in these busy-idle diversions than in all the sweet flavors of peaches, nectarines, oranges, and such like common baits of children.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Here John slyly deposited back upon the plate a bunch of grapes, which, not unobserved by Alice, he had mediated dividing with her, and both seemed willing to relinquish them for the present as irrelevant.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Then, in somewhat a more heightened tone, I told how, though their great-grandmother Field loved all her grand-children, yet in an especial manner she might be said to love their uncle, John L——, because he was so handsome and spirited a youth, and a king to the rest of us; and, instead of moping about in solitary corners, like some of us, he would mount the most mettlesome horse he could get, when but an imp no bigger than themselves, and make it carry him half over the county in a morning, and join the hunters when there were any out—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and yet he loved the old great house and gardens too, but had too much spirit to be always pent up within their boundaries —and how their uncle grew up to man’s estate as brave as he was handsome, to the admiration of everybody, but of their great-grandmother Field most especially;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and how he used to carry me upon his back when I was a lame-footed boy—for he was a good bit older than me—many a mile when I could not walk for pain;—and how in after life he became lame-footed too, and I did not always (I fear) make allowances enough for him when he was impatient, and in pain, nor remember sufficiently how considerate he had been to me when I was lame-footed;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 how when he died, though he had not been dead an hour, it seemed as if he had died a great while ago, such a distance there is betwixt life and death; and how I bore his death as I thought pretty well at first, but afterward it haunted and haunted me; and though I did not cry or take it to heart as some do, and as I think he would have done if I had died, yet I missed him all day long, and knew not till then how much I had loved him.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I missed his kindness, and I missed his crossness, and wished him to be alive again, to be quarreling with him (for we quarreled sometimes), rather than not have him again, and was as uneasy without him, as he their poor uncle must have been when the doctor took off his limb.</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lstStyle/>
          <a:p>
            <a:r>
              <a:rPr lang="en-US" dirty="0" smtClean="0"/>
              <a:t>Here the children fell a crying, and asked if their little mourning which they had on was not for uncle John, and they looked up and prayed me not to go on about their uncle, but to tell them some stories about their pretty, dead mother.</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a:bodyPr>
          <a:lstStyle/>
          <a:p>
            <a:r>
              <a:rPr lang="en-US" dirty="0" smtClean="0"/>
              <a:t>Then I told them how for seven long years, in hope sometimes, sometimes in despair, yet persisting ever, I courted the fair Alice W——n; and, as much as children could understand, I explained to them what coyness, and difficulty, and denial meant in maidens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—when suddenly, turning to Alice, the soul of the first Alice looked out at her eyes with such a reality of re-presentment, that I became in doubt which of them stood there before me, or whose that bright hair was; and while I stood gazing, both the children gradually grew fainter to my view, receding, and still receding till nothing at last but two mournful features were seen in the uttermost distance, which, without speech, strangely impressed upon me the effects of speech:</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Dream Children - A </a:t>
            </a:r>
            <a:r>
              <a:rPr lang="en-US" dirty="0" err="1" smtClean="0"/>
              <a:t>Revery</a:t>
            </a:r>
            <a:r>
              <a:rPr lang="en-US" dirty="0" smtClean="0"/>
              <a:t>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are not of Alice, nor of thee, nor are we children at all. The children of Alice call </a:t>
            </a:r>
            <a:r>
              <a:rPr lang="en-US" dirty="0" err="1" smtClean="0"/>
              <a:t>Bartrum</a:t>
            </a:r>
            <a:r>
              <a:rPr lang="en-US" dirty="0" smtClean="0"/>
              <a:t> father. We are nothing; less than nothing, and dreams. We are only what might have been, and must wait upon the tedious shores of Lethe millions of ages before we have existence, and a name”—and immediately awaking, I found myself quietly seated in my bachelor armchair, where I had fallen asleep, with the faithful Bridget unchanged by my side—but John L. (or James </a:t>
            </a:r>
            <a:r>
              <a:rPr lang="en-US" dirty="0" err="1" smtClean="0"/>
              <a:t>Elia</a:t>
            </a:r>
            <a:r>
              <a:rPr lang="en-US" dirty="0" smtClean="0"/>
              <a:t>) was gone forever.</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112</TotalTime>
  <Words>2130</Words>
  <Application>Microsoft Office PowerPoint</Application>
  <PresentationFormat>On-screen Show (4:3)</PresentationFormat>
  <Paragraphs>59</Paragraphs>
  <Slides>29</Slides>
  <Notes>0</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Module</vt:lpstr>
      <vt:lpstr>Essays of Elia </vt:lpstr>
      <vt:lpstr>Introduction – Charles Lamb</vt:lpstr>
      <vt:lpstr>Introduction – Charles Lamb</vt:lpstr>
      <vt:lpstr>Introduction – Charles Lamb</vt:lpstr>
      <vt:lpstr>Introduction – Charles Lamb</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lpstr>Dream Children - A Revery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Essays of Elia </dc:title>
  <dc:creator/>
  <cp:lastModifiedBy>vcomsats</cp:lastModifiedBy>
  <cp:revision>17</cp:revision>
  <dcterms:created xsi:type="dcterms:W3CDTF">2006-08-16T00:00:00Z</dcterms:created>
  <dcterms:modified xsi:type="dcterms:W3CDTF">2013-04-26T11:48:50Z</dcterms:modified>
</cp:coreProperties>
</file>