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3"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CEC46A52-6190-4780-BEC9-E34523A1A781}" type="datetimeFigureOut">
              <a:rPr lang="en-US" smtClean="0"/>
              <a:pPr/>
              <a:t>4/11/2013</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776EE96-8AEF-4380-90D4-30A114E2168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CEC46A52-6190-4780-BEC9-E34523A1A781}" type="datetimeFigureOut">
              <a:rPr lang="en-US" smtClean="0"/>
              <a:pPr/>
              <a:t>4/11/2013</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7776EE96-8AEF-4380-90D4-30A114E2168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CEC46A52-6190-4780-BEC9-E34523A1A781}" type="datetimeFigureOut">
              <a:rPr lang="en-US" smtClean="0"/>
              <a:pPr/>
              <a:t>4/11/2013</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776EE96-8AEF-4380-90D4-30A114E2168A}"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C46A52-6190-4780-BEC9-E34523A1A781}" type="datetimeFigureOut">
              <a:rPr lang="en-US" smtClean="0"/>
              <a:pPr/>
              <a:t>4/11/2013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776EE96-8AEF-4380-90D4-30A114E2168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CEC46A52-6190-4780-BEC9-E34523A1A781}" type="datetimeFigureOut">
              <a:rPr lang="en-US" smtClean="0"/>
              <a:pPr/>
              <a:t>4/11/2013</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776EE96-8AEF-4380-90D4-30A114E2168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CEC46A52-6190-4780-BEC9-E34523A1A781}" type="datetimeFigureOut">
              <a:rPr lang="en-US" smtClean="0"/>
              <a:pPr/>
              <a:t>4/11/2013</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776EE96-8AEF-4380-90D4-30A114E2168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gutenberg.org/files/12030/12030-h/SV1/Spectator1.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algn="ctr" eaLnBrk="1" fontAlgn="auto" hangingPunct="1">
              <a:spcAft>
                <a:spcPts val="0"/>
              </a:spcAft>
              <a:defRPr/>
            </a:pPr>
            <a:r>
              <a:rPr lang="en-US" smtClean="0"/>
              <a:t>THE spectator </a:t>
            </a:r>
            <a:endParaRPr lang="en-US" dirty="0" smtClean="0"/>
          </a:p>
        </p:txBody>
      </p:sp>
      <p:sp>
        <p:nvSpPr>
          <p:cNvPr id="6147" name="Subtitle 2"/>
          <p:cNvSpPr>
            <a:spLocks noGrp="1"/>
          </p:cNvSpPr>
          <p:nvPr>
            <p:ph type="subTitle" idx="1"/>
          </p:nvPr>
        </p:nvSpPr>
        <p:spPr>
          <a:xfrm>
            <a:off x="3354388" y="3540125"/>
            <a:ext cx="5114925" cy="1101725"/>
          </a:xfrm>
        </p:spPr>
        <p:txBody>
          <a:bodyPr/>
          <a:lstStyle/>
          <a:p>
            <a:pPr algn="l" eaLnBrk="1" hangingPunct="1"/>
            <a:r>
              <a:rPr lang="en-US" sz="3200" smtClean="0"/>
              <a:t>Richard Steele</a:t>
            </a:r>
          </a:p>
        </p:txBody>
      </p:sp>
      <p:graphicFrame>
        <p:nvGraphicFramePr>
          <p:cNvPr id="2" name="Table 1"/>
          <p:cNvGraphicFramePr>
            <a:graphicFrameLocks noGrp="1"/>
          </p:cNvGraphicFramePr>
          <p:nvPr/>
        </p:nvGraphicFramePr>
        <p:xfrm>
          <a:off x="3352800" y="3581400"/>
          <a:ext cx="5029200" cy="973836"/>
        </p:xfrm>
        <a:graphic>
          <a:graphicData uri="http://schemas.openxmlformats.org/drawingml/2006/table">
            <a:tbl>
              <a:tblPr firstRow="1" firstCol="1" bandRow="1">
                <a:tableStyleId>{5C22544A-7EE6-4342-B048-85BDC9FD1C3A}</a:tableStyleId>
              </a:tblPr>
              <a:tblGrid>
                <a:gridCol w="1676400"/>
                <a:gridCol w="1676400"/>
                <a:gridCol w="1676400"/>
              </a:tblGrid>
              <a:tr h="973836">
                <a:tc>
                  <a:txBody>
                    <a:bodyPr/>
                    <a:lstStyle/>
                    <a:p>
                      <a:pPr marL="0" marR="0" algn="ctr">
                        <a:lnSpc>
                          <a:spcPct val="115000"/>
                        </a:lnSpc>
                        <a:spcBef>
                          <a:spcPts val="0"/>
                        </a:spcBef>
                        <a:spcAft>
                          <a:spcPts val="1000"/>
                        </a:spcAft>
                      </a:pPr>
                      <a:r>
                        <a:rPr lang="en-US" sz="1800" dirty="0">
                          <a:effectLst/>
                        </a:rPr>
                        <a:t>No. 2</a:t>
                      </a:r>
                      <a:endParaRPr lang="en-US" sz="1100" dirty="0">
                        <a:effectLst/>
                        <a:latin typeface="Calibri"/>
                        <a:ea typeface="Calibri"/>
                        <a:cs typeface="Times New Roman"/>
                      </a:endParaRPr>
                    </a:p>
                  </a:txBody>
                  <a:tcPr marL="95250" marR="95250" marT="95250" marB="95250" anchor="ctr"/>
                </a:tc>
                <a:tc>
                  <a:txBody>
                    <a:bodyPr/>
                    <a:lstStyle/>
                    <a:p>
                      <a:pPr marL="0" marR="0" algn="ctr">
                        <a:lnSpc>
                          <a:spcPct val="115000"/>
                        </a:lnSpc>
                        <a:spcBef>
                          <a:spcPts val="0"/>
                        </a:spcBef>
                        <a:spcAft>
                          <a:spcPts val="1000"/>
                        </a:spcAft>
                      </a:pPr>
                      <a:r>
                        <a:rPr lang="en-US" sz="1800" dirty="0">
                          <a:effectLst/>
                        </a:rPr>
                        <a:t>Friday, March 2, 1711</a:t>
                      </a:r>
                      <a:endParaRPr lang="en-US" sz="1100" dirty="0">
                        <a:effectLst/>
                        <a:latin typeface="Calibri"/>
                        <a:ea typeface="Calibri"/>
                        <a:cs typeface="Times New Roman"/>
                      </a:endParaRPr>
                    </a:p>
                  </a:txBody>
                  <a:tcPr marL="95250" marR="95250" marT="95250" marB="95250" anchor="ctr"/>
                </a:tc>
                <a:tc>
                  <a:txBody>
                    <a:bodyPr/>
                    <a:lstStyle/>
                    <a:p>
                      <a:pPr marL="0" marR="0" algn="ctr">
                        <a:lnSpc>
                          <a:spcPct val="115000"/>
                        </a:lnSpc>
                        <a:spcBef>
                          <a:spcPts val="0"/>
                        </a:spcBef>
                        <a:spcAft>
                          <a:spcPts val="1000"/>
                        </a:spcAft>
                      </a:pPr>
                      <a:r>
                        <a:rPr lang="en-US" sz="1800" dirty="0">
                          <a:effectLst/>
                        </a:rPr>
                        <a:t>Steele</a:t>
                      </a:r>
                      <a:endParaRPr lang="en-US" sz="1100" dirty="0">
                        <a:effectLst/>
                        <a:latin typeface="Calibri"/>
                        <a:ea typeface="Calibri"/>
                        <a:cs typeface="Times New Roman"/>
                      </a:endParaRPr>
                    </a:p>
                  </a:txBody>
                  <a:tcPr marL="95250" marR="95250" marT="95250" marB="95250" anchor="ct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26627" name="Content Placeholder 2"/>
          <p:cNvSpPr>
            <a:spLocks noGrp="1"/>
          </p:cNvSpPr>
          <p:nvPr>
            <p:ph idx="1"/>
          </p:nvPr>
        </p:nvSpPr>
        <p:spPr/>
        <p:txBody>
          <a:bodyPr/>
          <a:lstStyle/>
          <a:p>
            <a:pPr eaLnBrk="1" hangingPunct="1"/>
            <a:r>
              <a:rPr lang="en-US" smtClean="0"/>
              <a:t>The Gentleman next in Esteem and Authority among us, is another Batchelour, who is a Member of the </a:t>
            </a:r>
            <a:r>
              <a:rPr lang="en-US" i="1" smtClean="0"/>
              <a:t>Inner Temple</a:t>
            </a:r>
            <a:r>
              <a:rPr lang="en-US" smtClean="0"/>
              <a:t>: a Man of great Probity, Wit, and Understanding; but he has chosen his Place of Residence rather to obey the Direction of an old humoursome Father, than in pursuit of his own Inclinations.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27651" name="Content Placeholder 2"/>
          <p:cNvSpPr>
            <a:spLocks noGrp="1"/>
          </p:cNvSpPr>
          <p:nvPr>
            <p:ph idx="1"/>
          </p:nvPr>
        </p:nvSpPr>
        <p:spPr/>
        <p:txBody>
          <a:bodyPr>
            <a:normAutofit/>
          </a:bodyPr>
          <a:lstStyle/>
          <a:p>
            <a:pPr marL="0" indent="0" eaLnBrk="1" hangingPunct="1">
              <a:buFont typeface="Wingdings 2" pitchFamily="18" charset="2"/>
              <a:buNone/>
            </a:pPr>
            <a:r>
              <a:rPr lang="en-US" smtClean="0"/>
              <a:t>He was plac'd there to study the Laws of the Land, and is the most learned of any of the House in those of the Stage. Aristotle and </a:t>
            </a:r>
            <a:r>
              <a:rPr lang="en-US" i="1" smtClean="0"/>
              <a:t>Longinus</a:t>
            </a:r>
            <a:r>
              <a:rPr lang="en-US" smtClean="0"/>
              <a:t> are much better understood by him than </a:t>
            </a:r>
            <a:r>
              <a:rPr lang="en-US" i="1" smtClean="0"/>
              <a:t>Littleton</a:t>
            </a:r>
            <a:r>
              <a:rPr lang="en-US" smtClean="0"/>
              <a:t> or </a:t>
            </a:r>
            <a:r>
              <a:rPr lang="en-US" i="1" smtClean="0"/>
              <a:t>Cooke</a:t>
            </a:r>
            <a:r>
              <a:rPr lang="en-US" smtClean="0"/>
              <a:t>. The Father sends up every Post Questions relating to Marriage-Articles, Leases, and Tenures, in the Neighbourhood; all which Questions he agrees with an Attorney to answer and take care of in the Lump.</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28675" name="Content Placeholder 2"/>
          <p:cNvSpPr>
            <a:spLocks noGrp="1"/>
          </p:cNvSpPr>
          <p:nvPr>
            <p:ph idx="1"/>
          </p:nvPr>
        </p:nvSpPr>
        <p:spPr/>
        <p:txBody>
          <a:bodyPr/>
          <a:lstStyle/>
          <a:p>
            <a:pPr eaLnBrk="1" hangingPunct="1"/>
            <a:r>
              <a:rPr lang="en-US" smtClean="0"/>
              <a:t>He is studying the Passions themselves, when he should be inquiring into the Debates among Men which arise from them. He knows the Argument of each of the Orations of</a:t>
            </a:r>
            <a:r>
              <a:rPr lang="en-US" i="1" smtClean="0"/>
              <a:t>Demosthenes</a:t>
            </a:r>
            <a:r>
              <a:rPr lang="en-US" smtClean="0"/>
              <a:t> and </a:t>
            </a:r>
            <a:r>
              <a:rPr lang="en-US" i="1" smtClean="0"/>
              <a:t>Tully</a:t>
            </a:r>
            <a:r>
              <a:rPr lang="en-US" smtClean="0"/>
              <a:t>, but not one Case in the Reports of our own Courts.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29699" name="Content Placeholder 2"/>
          <p:cNvSpPr>
            <a:spLocks noGrp="1"/>
          </p:cNvSpPr>
          <p:nvPr>
            <p:ph idx="1"/>
          </p:nvPr>
        </p:nvSpPr>
        <p:spPr/>
        <p:txBody>
          <a:bodyPr/>
          <a:lstStyle/>
          <a:p>
            <a:pPr eaLnBrk="1" hangingPunct="1"/>
            <a:r>
              <a:rPr lang="en-US" smtClean="0"/>
              <a:t>No one ever took him for a Fool, but none, except his intimate Friends, know he has a great deal of Wit. This Turn makes him at once both disinterested and agreeable: As few of his Thoughts are drawn from Business, they are most of them fit for Conversation. His Taste of Books is a little too just for the Age he lives in; he has read all, but Approves of very few.</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30723" name="Content Placeholder 2"/>
          <p:cNvSpPr>
            <a:spLocks noGrp="1"/>
          </p:cNvSpPr>
          <p:nvPr>
            <p:ph idx="1"/>
          </p:nvPr>
        </p:nvSpPr>
        <p:spPr/>
        <p:txBody>
          <a:bodyPr/>
          <a:lstStyle/>
          <a:p>
            <a:pPr eaLnBrk="1" hangingPunct="1"/>
            <a:r>
              <a:rPr lang="en-US" smtClean="0"/>
              <a:t>His Familiarity with the Customs, Manners, Actions, and Writings of the Antients, makes him a very delicate Observer of what occurs to him in the present World. </a:t>
            </a:r>
            <a:r>
              <a:rPr lang="en-US" u="sng" smtClean="0"/>
              <a:t>He</a:t>
            </a:r>
            <a:r>
              <a:rPr lang="en-US" smtClean="0"/>
              <a:t> is an excellent Critick, and the Time of the Play is his Hour of Business; exactly at five he passes through </a:t>
            </a:r>
            <a:r>
              <a:rPr lang="en-US" i="1" smtClean="0"/>
              <a:t>New Inn</a:t>
            </a:r>
            <a:r>
              <a:rPr lang="en-US" smtClean="0"/>
              <a:t>, crosses through </a:t>
            </a:r>
            <a:r>
              <a:rPr lang="en-US" i="1" smtClean="0"/>
              <a:t>Russel Court</a:t>
            </a:r>
            <a:r>
              <a:rPr lang="en-US" smtClean="0"/>
              <a:t>; and takes a turn at </a:t>
            </a:r>
            <a:r>
              <a:rPr lang="en-US" i="1" smtClean="0"/>
              <a:t>Will's</a:t>
            </a:r>
            <a:r>
              <a:rPr lang="en-US" smtClean="0"/>
              <a:t> till the play begins;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31747" name="Content Placeholder 2"/>
          <p:cNvSpPr>
            <a:spLocks noGrp="1"/>
          </p:cNvSpPr>
          <p:nvPr>
            <p:ph idx="1"/>
          </p:nvPr>
        </p:nvSpPr>
        <p:spPr/>
        <p:txBody>
          <a:bodyPr/>
          <a:lstStyle/>
          <a:p>
            <a:pPr eaLnBrk="1" hangingPunct="1"/>
            <a:r>
              <a:rPr lang="en-US" smtClean="0"/>
              <a:t>he has his shoes rubb'd and his Perriwig powder'd at the Barber's as you go into the Rose</a:t>
            </a:r>
            <a:r>
              <a:rPr lang="en-US" u="sng" baseline="30000" smtClean="0">
                <a:hlinkClick r:id="rId2"/>
              </a:rPr>
              <a:t>6</a:t>
            </a:r>
            <a:r>
              <a:rPr lang="en-US" smtClean="0"/>
              <a:t> — It is for the Good of the Audience when he is at a Play, for the Actors have an Ambition to please him.</a:t>
            </a:r>
            <a:br>
              <a:rPr lang="en-US" smtClean="0"/>
            </a:b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32771" name="Content Placeholder 2"/>
          <p:cNvSpPr>
            <a:spLocks noGrp="1"/>
          </p:cNvSpPr>
          <p:nvPr>
            <p:ph idx="1"/>
          </p:nvPr>
        </p:nvSpPr>
        <p:spPr/>
        <p:txBody>
          <a:bodyPr/>
          <a:lstStyle/>
          <a:p>
            <a:pPr eaLnBrk="1" hangingPunct="1"/>
            <a:r>
              <a:rPr lang="en-US" smtClean="0"/>
              <a:t>The Person of next Consideration is Sir </a:t>
            </a:r>
            <a:r>
              <a:rPr lang="en-US" b="1" smtClean="0"/>
              <a:t>Andrew Freeport</a:t>
            </a:r>
            <a:r>
              <a:rPr lang="en-US" smtClean="0"/>
              <a:t>, a Merchant of great Eminence in the City of </a:t>
            </a:r>
            <a:r>
              <a:rPr lang="en-US" i="1" smtClean="0"/>
              <a:t>London</a:t>
            </a:r>
            <a:r>
              <a:rPr lang="en-US" smtClean="0"/>
              <a:t>: A Person of indefatigable Industry, strong Reason, and great Experience. His Notions of Trade are noble and generous, and (as every rich Man has usually some sly Way of Jesting, which would make no great Figure were he not a rich Man) he calls the Sea the </a:t>
            </a:r>
            <a:r>
              <a:rPr lang="en-US" i="1" smtClean="0"/>
              <a:t>British Common</a:t>
            </a:r>
            <a:r>
              <a:rPr lang="en-US" smtClean="0"/>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33795" name="Content Placeholder 2"/>
          <p:cNvSpPr>
            <a:spLocks noGrp="1"/>
          </p:cNvSpPr>
          <p:nvPr>
            <p:ph idx="1"/>
          </p:nvPr>
        </p:nvSpPr>
        <p:spPr/>
        <p:txBody>
          <a:bodyPr/>
          <a:lstStyle/>
          <a:p>
            <a:pPr eaLnBrk="1" hangingPunct="1"/>
            <a:r>
              <a:rPr lang="en-US" smtClean="0"/>
              <a:t>He is acquainted with Commerce in all its Parts, and will tell you that it is a stupid and barbarous Way to extend Dominion by Arms; for true Power is to be got by Arts and Industry. He will often argue, that if this Part of our Trade were well cultivated, we should gain from one Nation; and if another, from another.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34819" name="Content Placeholder 2"/>
          <p:cNvSpPr>
            <a:spLocks noGrp="1"/>
          </p:cNvSpPr>
          <p:nvPr>
            <p:ph idx="1"/>
          </p:nvPr>
        </p:nvSpPr>
        <p:spPr/>
        <p:txBody>
          <a:bodyPr/>
          <a:lstStyle/>
          <a:p>
            <a:pPr eaLnBrk="1" hangingPunct="1"/>
            <a:r>
              <a:rPr lang="en-US" smtClean="0"/>
              <a:t>I have heard him prove that Diligence makes more lasting Acquisitions than Valour, and that Sloth has ruin'd more Nations than the Sword. He abounds in several frugal Maxims, amongst which the greatest Favourite is, 'A Penny saved is a Penny got.' A General Trader of good Sense is pleasanter Company than a general Scholar; and Sir </a:t>
            </a:r>
            <a:r>
              <a:rPr lang="en-US" b="1" smtClean="0"/>
              <a:t>Andrew</a:t>
            </a:r>
            <a:r>
              <a:rPr lang="en-US" smtClean="0"/>
              <a:t> having a natural unaffected Eloquence, the Perspicuity of his Discourse gives the same Pleasure that Wit would in another Man.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35843" name="Content Placeholder 2"/>
          <p:cNvSpPr>
            <a:spLocks noGrp="1"/>
          </p:cNvSpPr>
          <p:nvPr>
            <p:ph idx="1"/>
          </p:nvPr>
        </p:nvSpPr>
        <p:spPr/>
        <p:txBody>
          <a:bodyPr/>
          <a:lstStyle/>
          <a:p>
            <a:pPr eaLnBrk="1" hangingPunct="1"/>
            <a:r>
              <a:rPr lang="en-US" smtClean="0"/>
              <a:t>He has made his Fortunes himself; and says that </a:t>
            </a:r>
            <a:r>
              <a:rPr lang="en-US" i="1" smtClean="0"/>
              <a:t>England</a:t>
            </a:r>
            <a:r>
              <a:rPr lang="en-US" smtClean="0"/>
              <a:t> may be richer than other Kingdoms, by as plain Methods as he himself is richer than other Men; tho' at the same Time I can say this of him, that there is not a point in the Compass, but blows home a Ship in which he is an Owner.</a:t>
            </a:r>
            <a:br>
              <a:rPr lang="en-US" smtClean="0"/>
            </a:br>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36867" name="Content Placeholder 2"/>
          <p:cNvSpPr>
            <a:spLocks noGrp="1"/>
          </p:cNvSpPr>
          <p:nvPr>
            <p:ph idx="1"/>
          </p:nvPr>
        </p:nvSpPr>
        <p:spPr/>
        <p:txBody>
          <a:bodyPr/>
          <a:lstStyle/>
          <a:p>
            <a:pPr eaLnBrk="1" hangingPunct="1"/>
            <a:r>
              <a:rPr lang="en-US" u="sng" smtClean="0"/>
              <a:t>Next</a:t>
            </a:r>
            <a:r>
              <a:rPr lang="en-US" smtClean="0"/>
              <a:t> to Sir </a:t>
            </a:r>
            <a:r>
              <a:rPr lang="en-US" b="1" smtClean="0"/>
              <a:t>Andrew</a:t>
            </a:r>
            <a:r>
              <a:rPr lang="en-US" smtClean="0"/>
              <a:t> in the Club-room sits Captain </a:t>
            </a:r>
            <a:r>
              <a:rPr lang="en-US" b="1" smtClean="0"/>
              <a:t>Sentry</a:t>
            </a:r>
            <a:r>
              <a:rPr lang="en-US" u="sng" baseline="30000" smtClean="0">
                <a:hlinkClick r:id="rId2"/>
              </a:rPr>
              <a:t>7</a:t>
            </a:r>
            <a:r>
              <a:rPr lang="en-US" smtClean="0"/>
              <a:t>, a Gentleman of great Courage, good Understanding, but Invincible Modesty. He is one of those that deserve very well, but are very awkward at putting their Talents within the Observation of such as should take notice of them.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37891" name="Content Placeholder 2"/>
          <p:cNvSpPr>
            <a:spLocks noGrp="1"/>
          </p:cNvSpPr>
          <p:nvPr>
            <p:ph idx="1"/>
          </p:nvPr>
        </p:nvSpPr>
        <p:spPr/>
        <p:txBody>
          <a:bodyPr/>
          <a:lstStyle/>
          <a:p>
            <a:pPr eaLnBrk="1" hangingPunct="1"/>
            <a:r>
              <a:rPr lang="en-US" smtClean="0"/>
              <a:t>He was some Years a Captain, and behaved himself with great Gallantry in several Engagements, and at several Sieges; but having a small Estate of his own, and being next Heir to Sir </a:t>
            </a:r>
            <a:r>
              <a:rPr lang="en-US" b="1" smtClean="0"/>
              <a:t>Roger</a:t>
            </a:r>
            <a:r>
              <a:rPr lang="en-US" smtClean="0"/>
              <a:t>, he has quitted a Way of Life in which no Man can rise suitably to his Merit, who is not something of a Courtier, as well as a Soldier.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38915" name="Content Placeholder 2"/>
          <p:cNvSpPr>
            <a:spLocks noGrp="1"/>
          </p:cNvSpPr>
          <p:nvPr>
            <p:ph idx="1"/>
          </p:nvPr>
        </p:nvSpPr>
        <p:spPr/>
        <p:txBody>
          <a:bodyPr/>
          <a:lstStyle/>
          <a:p>
            <a:pPr eaLnBrk="1" hangingPunct="1"/>
            <a:r>
              <a:rPr lang="en-US" smtClean="0"/>
              <a:t>I have heard him often lament, that in a Profession where Merit is placed in so conspicuous a View, Impudence should get the better of Modesty. When he has talked to this Purpose, I never heard him make a sour Expression, but frankly confess that he left the World, because he was not fit for it.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39939" name="Content Placeholder 2"/>
          <p:cNvSpPr>
            <a:spLocks noGrp="1"/>
          </p:cNvSpPr>
          <p:nvPr>
            <p:ph idx="1"/>
          </p:nvPr>
        </p:nvSpPr>
        <p:spPr/>
        <p:txBody>
          <a:bodyPr/>
          <a:lstStyle/>
          <a:p>
            <a:pPr eaLnBrk="1" hangingPunct="1"/>
            <a:r>
              <a:rPr lang="en-US" smtClean="0"/>
              <a:t>A strict Honesty and an even regular Behaviour, are in themselves Obstacles to him that must press through Crowds who endeavour at the same End with himself, the Favour of a Commander. He will, however, in this Way of Talk, excuse Generals, for not disposing according to Men's Desert, or enquiring into it: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40963" name="Content Placeholder 2"/>
          <p:cNvSpPr>
            <a:spLocks noGrp="1"/>
          </p:cNvSpPr>
          <p:nvPr>
            <p:ph idx="1"/>
          </p:nvPr>
        </p:nvSpPr>
        <p:spPr/>
        <p:txBody>
          <a:bodyPr/>
          <a:lstStyle/>
          <a:p>
            <a:pPr eaLnBrk="1" hangingPunct="1"/>
            <a:r>
              <a:rPr lang="en-US" smtClean="0"/>
              <a:t>For, says he, that great Man who has a Mind to help me, has as many to break through to come at me, as I have to come at him: Therefore he will conclude, that the Man who would make a Figure, especially in a military Way, must get over all false Modesty, and assist his Patron against the Importunity of other Pretenders, by a proper Assurance in his own Vindication.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t>No. 2</a:t>
            </a:r>
            <a:r>
              <a:rPr lang="en-US" b="0" dirty="0"/>
              <a:t/>
            </a:r>
            <a:br>
              <a:rPr lang="en-US" b="0" dirty="0"/>
            </a:br>
            <a:r>
              <a:rPr lang="en-US" dirty="0"/>
              <a:t>Friday, March 2, 1711</a:t>
            </a:r>
          </a:p>
        </p:txBody>
      </p:sp>
      <p:sp>
        <p:nvSpPr>
          <p:cNvPr id="41987" name="Content Placeholder 2"/>
          <p:cNvSpPr>
            <a:spLocks noGrp="1"/>
          </p:cNvSpPr>
          <p:nvPr>
            <p:ph idx="1"/>
          </p:nvPr>
        </p:nvSpPr>
        <p:spPr/>
        <p:txBody>
          <a:bodyPr/>
          <a:lstStyle/>
          <a:p>
            <a:pPr eaLnBrk="1" hangingPunct="1"/>
            <a:r>
              <a:rPr lang="en-US" smtClean="0"/>
              <a:t> He says it is a civil Cowardice to be backward in asserting what you ought to expect, as it is a military Fear to be slow in attacking when it is your Duty. With this Candour does the Gentleman speak of himself and others. The same Frankness runs through all his Conversation.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No. 2</a:t>
            </a:r>
            <a:r>
              <a:rPr lang="en-US" b="0" dirty="0" smtClean="0"/>
              <a:t/>
            </a:r>
            <a:br>
              <a:rPr lang="en-US" b="0" dirty="0" smtClean="0"/>
            </a:br>
            <a:r>
              <a:rPr lang="en-US" dirty="0" smtClean="0"/>
              <a:t>Friday, March 2, 1711</a:t>
            </a:r>
            <a:endParaRPr lang="en-US" dirty="0"/>
          </a:p>
        </p:txBody>
      </p:sp>
      <p:sp>
        <p:nvSpPr>
          <p:cNvPr id="43011" name="Content Placeholder 2"/>
          <p:cNvSpPr>
            <a:spLocks noGrp="1"/>
          </p:cNvSpPr>
          <p:nvPr>
            <p:ph idx="1"/>
          </p:nvPr>
        </p:nvSpPr>
        <p:spPr/>
        <p:txBody>
          <a:bodyPr/>
          <a:lstStyle/>
          <a:p>
            <a:pPr eaLnBrk="1" hangingPunct="1"/>
            <a:r>
              <a:rPr lang="en-US" smtClean="0"/>
              <a:t>The military Part of his Life has furnished him with many Adventures, in the Relation of which he is very agreeable to the Company; for he is never over-bearing, though accustomed to command Men in the utmost Degree below him; nor ever too obsequious, from an Habit of obeying Men highly above him.</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65</TotalTime>
  <Words>792</Words>
  <Application>Microsoft Office PowerPoint</Application>
  <PresentationFormat>On-screen Show (4:3)</PresentationFormat>
  <Paragraphs>39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Opulent</vt:lpstr>
      <vt:lpstr>THE spectator </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lpstr>No. 2 Friday, March 2, 1711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spectator </dc:title>
  <dc:creator>Administrator</dc:creator>
  <cp:lastModifiedBy>Administrator</cp:lastModifiedBy>
  <cp:revision>2</cp:revision>
  <dcterms:created xsi:type="dcterms:W3CDTF">2013-04-11T09:00:55Z</dcterms:created>
  <dcterms:modified xsi:type="dcterms:W3CDTF">2013-04-11T10:07:14Z</dcterms:modified>
</cp:coreProperties>
</file>