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94" r:id="rId3"/>
    <p:sldId id="300" r:id="rId4"/>
    <p:sldId id="301" r:id="rId5"/>
    <p:sldId id="302" r:id="rId6"/>
    <p:sldId id="303" r:id="rId7"/>
    <p:sldId id="295" r:id="rId8"/>
    <p:sldId id="296" r:id="rId9"/>
    <p:sldId id="293" r:id="rId10"/>
    <p:sldId id="297" r:id="rId11"/>
    <p:sldId id="257" r:id="rId12"/>
    <p:sldId id="258" r:id="rId13"/>
    <p:sldId id="259"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4/10/2013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4/10/2013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4/10/2013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4/10/2013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4/10/2013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4/10/2013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D8BD707-D9CF-40AE-B4C6-C98DA3205C09}" type="datetimeFigureOut">
              <a:rPr lang="en-US" smtClean="0"/>
              <a:pPr/>
              <a:t>4/10/2013</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en.wikipedia.org/wiki/Richard_Steele" TargetMode="External"/><Relationship Id="rId2" Type="http://schemas.openxmlformats.org/officeDocument/2006/relationships/hyperlink" Target="http://en.wikipedia.org/wiki/Joseph_Addison"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gutenberg.org/files/12030/12030-h/SV1/Spectator1.html"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www.gutenberg.org/files/12030/12030-h/SV1/Spectator1.htm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www.gutenberg.org/files/12030/12030-h/SV1/Spectator1.html"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gutenberg.org/files/12030/12030-h/SV1/Spectator1.html"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gutenberg.org/files/12030/12030-h/SV1/Spectator1.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www.gutenberg.org/files/12030/12030-h/SV1/Spectator1.html"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www.gutenberg.org/files/12030/12030-h/SV1/Spectator1.html"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www.gutenberg.org/files/12030/12030-h/SV1/Spectator1.html"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sz="3600" b="1" dirty="0" smtClean="0"/>
              <a:t>No. 1. </a:t>
            </a:r>
            <a:r>
              <a:rPr lang="en-US" sz="3600" b="1" i="1" dirty="0" smtClean="0"/>
              <a:t>Thursday, March 1, 1711</a:t>
            </a:r>
            <a:endParaRPr lang="en-US" sz="3600" dirty="0" smtClean="0"/>
          </a:p>
          <a:p>
            <a:pPr>
              <a:defRPr/>
            </a:pPr>
            <a:r>
              <a:rPr lang="en-US" sz="3600" dirty="0"/>
              <a:t>Addison &amp; Steele</a:t>
            </a:r>
          </a:p>
        </p:txBody>
      </p:sp>
      <p:sp>
        <p:nvSpPr>
          <p:cNvPr id="2" name="Title 1"/>
          <p:cNvSpPr>
            <a:spLocks noGrp="1"/>
          </p:cNvSpPr>
          <p:nvPr>
            <p:ph type="ctrTitle"/>
          </p:nvPr>
        </p:nvSpPr>
        <p:spPr/>
        <p:txBody>
          <a:bodyPr/>
          <a:lstStyle/>
          <a:p>
            <a:r>
              <a:rPr dirty="0" smtClean="0"/>
              <a:t>THE SPECTATOR</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Autofit/>
          </a:bodyPr>
          <a:lstStyle/>
          <a:p>
            <a:r>
              <a:rPr lang="en-US" sz="3200" dirty="0"/>
              <a:t>Joseph Addison was born in </a:t>
            </a:r>
            <a:r>
              <a:rPr lang="en-US" sz="3200" dirty="0" err="1"/>
              <a:t>Milston</a:t>
            </a:r>
            <a:r>
              <a:rPr lang="en-US" sz="3200" dirty="0"/>
              <a:t>, Wiltshire, England. At 14 years of age Addison began attending the renowned Charterhouse School, whose alumni include John Wesley and the novelist William Thackeray. It was at Charterhouse that Addison first made the acquaintance of Richard Steele. From there he went on to Oxford, where he completed his M.A. in 1693.</a:t>
            </a:r>
          </a:p>
        </p:txBody>
      </p:sp>
    </p:spTree>
    <p:extLst>
      <p:ext uri="{BB962C8B-B14F-4D97-AF65-F5344CB8AC3E}">
        <p14:creationId xmlns="" xmlns:p14="http://schemas.microsoft.com/office/powerpoint/2010/main" val="1060553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sz="3600" dirty="0"/>
              <a:t>In 1695 Addison wrote A Poem to his Majesty, William III. This brought him to the attention of influential politicians, who saw much potential in the young scholar. He was granted a pension of £300, enabling him to travel on the Continent.</a:t>
            </a:r>
          </a:p>
        </p:txBody>
      </p:sp>
    </p:spTree>
    <p:extLst>
      <p:ext uri="{BB962C8B-B14F-4D97-AF65-F5344CB8AC3E}">
        <p14:creationId xmlns="" xmlns:p14="http://schemas.microsoft.com/office/powerpoint/2010/main" val="30283555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sz="3600" dirty="0"/>
              <a:t>On his return to London Addison fell in with the Kit-Cat Club, an association of political and literary figures whose members included Richard Steele, playwright William Congreve, architect Sir John Vanbrugh and future prime minister Sir Robert Walpole. </a:t>
            </a:r>
          </a:p>
        </p:txBody>
      </p:sp>
    </p:spTree>
    <p:extLst>
      <p:ext uri="{BB962C8B-B14F-4D97-AF65-F5344CB8AC3E}">
        <p14:creationId xmlns="" xmlns:p14="http://schemas.microsoft.com/office/powerpoint/2010/main" val="7003350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sz="3200" dirty="0"/>
              <a:t>In 1708 Addison was elected to Parliament. The same year he became the equivalent of Secretary of State for Irish Affairs. While in Ireland he began contributing to Steele's paper The </a:t>
            </a:r>
            <a:r>
              <a:rPr lang="en-US" sz="3200" dirty="0" err="1"/>
              <a:t>Tatler</a:t>
            </a:r>
            <a:r>
              <a:rPr lang="en-US" sz="3200" dirty="0"/>
              <a:t>. The last </a:t>
            </a:r>
            <a:r>
              <a:rPr lang="en-US" sz="3200" dirty="0" err="1"/>
              <a:t>Tatler</a:t>
            </a:r>
            <a:r>
              <a:rPr lang="en-US" sz="3200" dirty="0"/>
              <a:t> appeared on 2 January 1711, by which time Addison had authored 40 of 271 issues. Two months later he and Steele launched The Spectator. Addison continued to write essays, poetry and an acclaimed tragic play, Cato.</a:t>
            </a:r>
          </a:p>
        </p:txBody>
      </p:sp>
    </p:spTree>
    <p:extLst>
      <p:ext uri="{BB962C8B-B14F-4D97-AF65-F5344CB8AC3E}">
        <p14:creationId xmlns="" xmlns:p14="http://schemas.microsoft.com/office/powerpoint/2010/main" val="38116184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sz="3200" dirty="0"/>
              <a:t>In 1708 Addison was elected to Parliament. The same year he became the equivalent of Secretary of State for Irish Affairs. While in Ireland he began contributing to Steele's paper The </a:t>
            </a:r>
            <a:r>
              <a:rPr lang="en-US" sz="3200" dirty="0" err="1"/>
              <a:t>Tatler</a:t>
            </a:r>
            <a:r>
              <a:rPr lang="en-US" sz="3200" dirty="0"/>
              <a:t>. The last </a:t>
            </a:r>
            <a:r>
              <a:rPr lang="en-US" sz="3200" dirty="0" err="1"/>
              <a:t>Tatler</a:t>
            </a:r>
            <a:r>
              <a:rPr lang="en-US" sz="3200" dirty="0"/>
              <a:t> appeared on 2 January 1711, by which time Addison had authored 40 of 271 issues. Two months later he and Steele launched The Spectator. Addison continued to write essays, poetry and an acclaimed tragic play, Cato.</a:t>
            </a:r>
          </a:p>
        </p:txBody>
      </p:sp>
    </p:spTree>
    <p:extLst>
      <p:ext uri="{BB962C8B-B14F-4D97-AF65-F5344CB8AC3E}">
        <p14:creationId xmlns="" xmlns:p14="http://schemas.microsoft.com/office/powerpoint/2010/main" val="32655156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sz="3600" b="1" i="1" dirty="0"/>
              <a:t>The Spectator</a:t>
            </a:r>
            <a:r>
              <a:rPr lang="en-US" sz="3600" dirty="0"/>
              <a:t> was a daily publication founded by </a:t>
            </a:r>
            <a:r>
              <a:rPr lang="en-US" sz="3600" dirty="0">
                <a:hlinkClick r:id="rId2" tooltip="Joseph Addison"/>
              </a:rPr>
              <a:t>Joseph Addison</a:t>
            </a:r>
            <a:r>
              <a:rPr lang="en-US" sz="3600" dirty="0"/>
              <a:t> and </a:t>
            </a:r>
            <a:r>
              <a:rPr lang="en-US" sz="3600" dirty="0">
                <a:hlinkClick r:id="rId3" tooltip="Richard Steele"/>
              </a:rPr>
              <a:t>Richard Steele</a:t>
            </a:r>
            <a:r>
              <a:rPr lang="en-US" sz="3600" dirty="0"/>
              <a:t> in England, lasting from 1711 to 1712. Each "paper", or "number", was approximately 2,500 words long, and the original run consisted of 555 numbers, beginning on 1 March 1711. </a:t>
            </a:r>
          </a:p>
          <a:p>
            <a:endParaRPr lang="en-US" sz="3600" dirty="0"/>
          </a:p>
        </p:txBody>
      </p:sp>
    </p:spTree>
    <p:extLst>
      <p:ext uri="{BB962C8B-B14F-4D97-AF65-F5344CB8AC3E}">
        <p14:creationId xmlns="" xmlns:p14="http://schemas.microsoft.com/office/powerpoint/2010/main" val="20721148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sz="3600" dirty="0"/>
              <a:t>The stated goal of </a:t>
            </a:r>
            <a:r>
              <a:rPr lang="en-US" sz="3600" i="1" dirty="0"/>
              <a:t>The Spectator</a:t>
            </a:r>
            <a:r>
              <a:rPr lang="en-US" sz="3600" dirty="0"/>
              <a:t> was "to enliven morality with wit, and to temper wit with morality...to bring philosophy out of the closets and libraries, schools and colleges, to dwell in clubs and assemblies, at tea-tables and coffeehouses" </a:t>
            </a:r>
          </a:p>
          <a:p>
            <a:endParaRPr lang="en-US" sz="3600" dirty="0"/>
          </a:p>
        </p:txBody>
      </p:sp>
    </p:spTree>
    <p:extLst>
      <p:ext uri="{BB962C8B-B14F-4D97-AF65-F5344CB8AC3E}">
        <p14:creationId xmlns="" xmlns:p14="http://schemas.microsoft.com/office/powerpoint/2010/main" val="17602375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SPECTATOR</a:t>
            </a:r>
          </a:p>
        </p:txBody>
      </p:sp>
      <p:sp>
        <p:nvSpPr>
          <p:cNvPr id="3" name="Content Placeholder 2"/>
          <p:cNvSpPr>
            <a:spLocks noGrp="1"/>
          </p:cNvSpPr>
          <p:nvPr>
            <p:ph sz="quarter" idx="1"/>
          </p:nvPr>
        </p:nvSpPr>
        <p:spPr/>
        <p:txBody>
          <a:bodyPr/>
          <a:lstStyle/>
          <a:p>
            <a:r>
              <a:rPr lang="en-US" dirty="0"/>
              <a:t>One of the principal conceits of </a:t>
            </a:r>
            <a:r>
              <a:rPr lang="en-US" i="1" dirty="0"/>
              <a:t>The Spectator</a:t>
            </a:r>
            <a:r>
              <a:rPr lang="en-US" dirty="0"/>
              <a:t> is its fictional narrator, Mr. Spectator. The first number is dedicated to his life story. Mr. Spectator speaks very little, communicating mainly through facial gestures. His unassuming profile enables him to circulate widely throughout society and </a:t>
            </a:r>
            <a:r>
              <a:rPr lang="en-US" dirty="0" smtClean="0"/>
              <a:t>fulfill </a:t>
            </a:r>
            <a:r>
              <a:rPr lang="en-US" dirty="0"/>
              <a:t>his position as "spectator". He comments on the habits, foibles, and social </a:t>
            </a:r>
            <a:r>
              <a:rPr lang="en-US" dirty="0" smtClean="0"/>
              <a:t>faux pas</a:t>
            </a:r>
            <a:r>
              <a:rPr lang="en-US" dirty="0"/>
              <a:t> of his fellow citizens. He also notes the irony of his volubility in prose compared to his taciturnity in daily life.</a:t>
            </a:r>
          </a:p>
          <a:p>
            <a:endParaRPr lang="en-US" dirty="0"/>
          </a:p>
        </p:txBody>
      </p:sp>
    </p:spTree>
    <p:extLst>
      <p:ext uri="{BB962C8B-B14F-4D97-AF65-F5344CB8AC3E}">
        <p14:creationId xmlns="" xmlns:p14="http://schemas.microsoft.com/office/powerpoint/2010/main" val="35887446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Autofit/>
          </a:bodyPr>
          <a:lstStyle/>
          <a:p>
            <a:r>
              <a:rPr lang="en-US" sz="3200" dirty="0"/>
              <a:t>Despite a modest daily circulation of approximately 3,000 copies, </a:t>
            </a:r>
            <a:r>
              <a:rPr lang="en-US" sz="3200" i="1" dirty="0"/>
              <a:t>The Spectator</a:t>
            </a:r>
            <a:r>
              <a:rPr lang="en-US" sz="3200" dirty="0"/>
              <a:t> was widely read; Joseph Addison estimated that each number was read by 60,000 Londoners, about a tenth of the capital's population at the time. Contemporary historians and literary scholars, meanwhile, do not consider this to be an unreasonable claim; most readers were not themselves subscribers but patrons of one of the subscribing coffeehouses.</a:t>
            </a:r>
          </a:p>
          <a:p>
            <a:endParaRPr lang="en-US" sz="3200" dirty="0"/>
          </a:p>
        </p:txBody>
      </p:sp>
    </p:spTree>
    <p:extLst>
      <p:ext uri="{BB962C8B-B14F-4D97-AF65-F5344CB8AC3E}">
        <p14:creationId xmlns="" xmlns:p14="http://schemas.microsoft.com/office/powerpoint/2010/main" val="18826921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lstStyle/>
          <a:p>
            <a:r>
              <a:rPr lang="en-US" sz="3600" i="1" dirty="0" smtClean="0"/>
              <a:t>Non </a:t>
            </a:r>
            <a:r>
              <a:rPr lang="en-US" sz="3600" i="1" dirty="0" err="1" smtClean="0"/>
              <a:t>fumum</a:t>
            </a:r>
            <a:r>
              <a:rPr lang="en-US" sz="3600" i="1" dirty="0" smtClean="0"/>
              <a:t> ex </a:t>
            </a:r>
            <a:r>
              <a:rPr lang="en-US" sz="3600" i="1" dirty="0" err="1" smtClean="0"/>
              <a:t>fulgore</a:t>
            </a:r>
            <a:r>
              <a:rPr lang="en-US" sz="3600" i="1" dirty="0" smtClean="0"/>
              <a:t>, </a:t>
            </a:r>
            <a:r>
              <a:rPr lang="en-US" sz="3600" i="1" dirty="0" err="1" smtClean="0"/>
              <a:t>sed</a:t>
            </a:r>
            <a:r>
              <a:rPr lang="en-US" sz="3600" i="1" dirty="0" smtClean="0"/>
              <a:t> ex </a:t>
            </a:r>
            <a:r>
              <a:rPr lang="en-US" sz="3600" i="1" dirty="0" err="1" smtClean="0"/>
              <a:t>fumo</a:t>
            </a:r>
            <a:r>
              <a:rPr lang="en-US" sz="3600" i="1" dirty="0" smtClean="0"/>
              <a:t> dare </a:t>
            </a:r>
            <a:r>
              <a:rPr lang="en-US" sz="3600" i="1" dirty="0" err="1" smtClean="0"/>
              <a:t>lucem</a:t>
            </a:r>
            <a:r>
              <a:rPr lang="en-US" sz="3600" i="1" dirty="0" smtClean="0"/>
              <a:t/>
            </a:r>
            <a:br>
              <a:rPr lang="en-US" sz="3600" i="1" dirty="0" smtClean="0"/>
            </a:br>
            <a:r>
              <a:rPr lang="en-US" sz="3600" i="1" dirty="0" err="1" smtClean="0"/>
              <a:t>Cogitat</a:t>
            </a:r>
            <a:r>
              <a:rPr lang="en-US" sz="3600" i="1" dirty="0" smtClean="0"/>
              <a:t>, </a:t>
            </a:r>
            <a:r>
              <a:rPr lang="en-US" sz="3600" i="1" dirty="0" err="1" smtClean="0"/>
              <a:t>ut</a:t>
            </a:r>
            <a:r>
              <a:rPr lang="en-US" sz="3600" i="1" dirty="0" smtClean="0"/>
              <a:t> </a:t>
            </a:r>
            <a:r>
              <a:rPr lang="en-US" sz="3600" i="1" dirty="0" err="1" smtClean="0"/>
              <a:t>speciosa</a:t>
            </a:r>
            <a:r>
              <a:rPr lang="en-US" sz="3600" i="1" dirty="0" smtClean="0"/>
              <a:t> </a:t>
            </a:r>
            <a:r>
              <a:rPr lang="en-US" sz="3600" i="1" dirty="0" err="1" smtClean="0"/>
              <a:t>dehinc</a:t>
            </a:r>
            <a:r>
              <a:rPr lang="en-US" sz="3600" i="1" dirty="0" smtClean="0"/>
              <a:t> </a:t>
            </a:r>
            <a:r>
              <a:rPr lang="en-US" sz="3600" i="1" dirty="0" err="1" smtClean="0"/>
              <a:t>miracula</a:t>
            </a:r>
            <a:r>
              <a:rPr lang="en-US" sz="3600" i="1" dirty="0" smtClean="0"/>
              <a:t> </a:t>
            </a:r>
            <a:r>
              <a:rPr lang="en-US" sz="3600" i="1" dirty="0" err="1" smtClean="0"/>
              <a:t>promat</a:t>
            </a:r>
            <a:r>
              <a:rPr lang="en-US" sz="3600" dirty="0" smtClean="0"/>
              <a:t>.</a:t>
            </a:r>
            <a:r>
              <a:rPr lang="en-US" sz="3600" smtClean="0"/>
              <a:t/>
            </a:r>
            <a:br>
              <a:rPr lang="en-US" sz="3600" smtClean="0"/>
            </a:br>
            <a:r>
              <a:rPr lang="en-US" sz="3600" smtClean="0"/>
              <a:t>Horace </a:t>
            </a:r>
            <a:endParaRPr lang="en-US" sz="3600" dirty="0" smtClean="0"/>
          </a:p>
          <a:p>
            <a:r>
              <a:rPr lang="en-US" dirty="0" smtClean="0"/>
              <a:t>(</a:t>
            </a:r>
            <a:r>
              <a:rPr lang="en-US" dirty="0"/>
              <a:t>'Not the smoke from the flame, but imagine out of the smoke to produce light, and then brought forth a beautiful wonder.' </a:t>
            </a:r>
            <a:r>
              <a:rPr lang="en-US" dirty="0" smtClean="0"/>
              <a: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normAutofit/>
          </a:bodyPr>
          <a:lstStyle/>
          <a:p>
            <a:pPr algn="just"/>
            <a:r>
              <a:rPr lang="en-US" sz="3600" dirty="0" smtClean="0"/>
              <a:t>I have observed, that a Reader seldom peruses a Book with Pleasure 'till he knows whether the Writer of it be a black or a fair Man, of a mild or </a:t>
            </a:r>
            <a:r>
              <a:rPr lang="en-US" sz="3600" dirty="0" err="1" smtClean="0"/>
              <a:t>cholerick</a:t>
            </a:r>
            <a:r>
              <a:rPr lang="en-US" sz="3600" dirty="0" smtClean="0"/>
              <a:t> Disposition, Married or a </a:t>
            </a:r>
            <a:r>
              <a:rPr lang="en-US" sz="3600" dirty="0" err="1" smtClean="0"/>
              <a:t>Batchelor</a:t>
            </a:r>
            <a:r>
              <a:rPr lang="en-US" sz="3600" dirty="0" smtClean="0"/>
              <a:t>, with other Particulars of the like nature, that conduce very much to the right Understanding of an Author. </a:t>
            </a:r>
            <a:endParaRPr lang="en-US"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normAutofit/>
          </a:bodyPr>
          <a:lstStyle/>
          <a:p>
            <a:pPr algn="just"/>
            <a:r>
              <a:rPr lang="en-US" sz="3600" dirty="0" smtClean="0"/>
              <a:t>To gratify this Curiosity, which is so natural to a Reader, I design this Paper, and my next, as Prefatory Discourses to my following Writings, and shall give some Account in them of the several persons that are engaged in this Work.</a:t>
            </a:r>
            <a:endParaRPr lang="en-US" sz="3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lstStyle/>
          <a:p>
            <a:pPr algn="just"/>
            <a:r>
              <a:rPr lang="en-US" sz="3600" dirty="0" smtClean="0"/>
              <a:t>As the chief trouble of Compiling, Digesting, and Correcting will fall to my Share, I must do myself the Justice to open the Work with my own History.</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noAutofit/>
          </a:bodyPr>
          <a:lstStyle/>
          <a:p>
            <a:pPr algn="just"/>
            <a:r>
              <a:rPr lang="en-US" sz="3200" dirty="0" smtClean="0"/>
              <a:t>I was born to a small Hereditary Estate, which according to the tradition of the village where it lies,</a:t>
            </a:r>
            <a:r>
              <a:rPr lang="en-US" sz="3200" baseline="30000" dirty="0" smtClean="0"/>
              <a:t> </a:t>
            </a:r>
            <a:r>
              <a:rPr lang="en-US" sz="3200" dirty="0" smtClean="0"/>
              <a:t> was bounded by the same Hedges and Ditches in </a:t>
            </a:r>
            <a:r>
              <a:rPr lang="en-US" sz="3200" i="1" dirty="0" smtClean="0"/>
              <a:t>William</a:t>
            </a:r>
            <a:r>
              <a:rPr lang="en-US" sz="3200" dirty="0" smtClean="0"/>
              <a:t> the Conqueror's Time that it is at present, and has been delivered down from Father to Son whole and entire, without the Loss or Acquisition of a single Field or Meadow, during the Space of six hundred Years. </a:t>
            </a:r>
            <a:endParaRPr lang="en-US" sz="3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normAutofit/>
          </a:bodyPr>
          <a:lstStyle/>
          <a:p>
            <a:pPr algn="just"/>
            <a:r>
              <a:rPr lang="en-US" sz="3600" dirty="0" smtClean="0"/>
              <a:t>There runs</a:t>
            </a:r>
            <a:r>
              <a:rPr lang="en-US" sz="3600" baseline="30000" dirty="0" smtClean="0">
                <a:hlinkClick r:id="rId2"/>
              </a:rPr>
              <a:t>2</a:t>
            </a:r>
            <a:r>
              <a:rPr lang="en-US" sz="3600" dirty="0" smtClean="0"/>
              <a:t> a Story in the Family, that when my Mother was gone with Child of me about three Months, she dreamt that she was brought to Bed of a Judge. </a:t>
            </a:r>
            <a:endParaRPr lang="en-US" sz="3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normAutofit/>
          </a:bodyPr>
          <a:lstStyle/>
          <a:p>
            <a:pPr algn="just"/>
            <a:r>
              <a:rPr lang="en-US" sz="3600" dirty="0" smtClean="0"/>
              <a:t>Whether this might proceed from a Law-suit which was then depending in the Family, or my Father's being a Justice of the Peace, I cannot determine; for I am not so vain as to think it presaged any Dignity that I should arrive at in my future Life, though that was the Interpretation which the </a:t>
            </a:r>
            <a:r>
              <a:rPr lang="en-US" sz="3600" dirty="0" err="1" smtClean="0"/>
              <a:t>Neighbourhood</a:t>
            </a:r>
            <a:r>
              <a:rPr lang="en-US" sz="3600" dirty="0" smtClean="0"/>
              <a:t> put upon it.</a:t>
            </a:r>
            <a:endParaRPr lang="en-US" sz="3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normAutofit/>
          </a:bodyPr>
          <a:lstStyle/>
          <a:p>
            <a:pPr algn="just"/>
            <a:r>
              <a:rPr lang="en-US" sz="3600" dirty="0" smtClean="0"/>
              <a:t>The Gravity of my </a:t>
            </a:r>
            <a:r>
              <a:rPr lang="en-US" sz="3600" dirty="0" err="1" smtClean="0"/>
              <a:t>Behaviour</a:t>
            </a:r>
            <a:r>
              <a:rPr lang="en-US" sz="3600" dirty="0" smtClean="0"/>
              <a:t> at my very first Appearance in the World, and all the Time that I sucked, seemed to </a:t>
            </a:r>
            <a:r>
              <a:rPr lang="en-US" sz="3600" dirty="0" err="1" smtClean="0"/>
              <a:t>favour</a:t>
            </a:r>
            <a:r>
              <a:rPr lang="en-US" sz="3600" dirty="0" smtClean="0"/>
              <a:t> my Mother's Dream: For, as she has often told me, I threw away my Rattle before I was two Months old, and would not make use of my Coral till they had taken away the Bells from it.</a:t>
            </a:r>
            <a:endParaRPr lang="en-US" sz="3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normAutofit/>
          </a:bodyPr>
          <a:lstStyle/>
          <a:p>
            <a:pPr algn="just"/>
            <a:r>
              <a:rPr lang="en-US" sz="3600" dirty="0" smtClean="0"/>
              <a:t>As for the rest of my Infancy, there being nothing in it remarkable, I shall pass it over in Silence. </a:t>
            </a:r>
            <a:endParaRPr lang="en-US" sz="36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normAutofit/>
          </a:bodyPr>
          <a:lstStyle/>
          <a:p>
            <a:pPr algn="just"/>
            <a:r>
              <a:rPr lang="en-US" sz="3600" dirty="0" smtClean="0"/>
              <a:t>I find that, during my Nonage, I had the reputation of a very sullen Youth, but was always a Favourite of my School-master, who used to say, </a:t>
            </a:r>
            <a:r>
              <a:rPr lang="en-US" sz="3600" i="1" dirty="0" smtClean="0"/>
              <a:t>that my parts were solid, and would wear well</a:t>
            </a:r>
            <a:r>
              <a:rPr lang="en-US" sz="3600" dirty="0" smtClean="0"/>
              <a:t>. </a:t>
            </a:r>
            <a:endParaRPr lang="en-US" sz="3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normAutofit/>
          </a:bodyPr>
          <a:lstStyle/>
          <a:p>
            <a:pPr algn="just"/>
            <a:r>
              <a:rPr lang="en-US" sz="3600" dirty="0" smtClean="0"/>
              <a:t>I had not been long at the University, before I distinguished myself by a most profound Silence: For, during the Space of eight Years, excepting in the </a:t>
            </a:r>
            <a:r>
              <a:rPr lang="en-US" sz="3600" dirty="0" err="1" smtClean="0"/>
              <a:t>publick</a:t>
            </a:r>
            <a:r>
              <a:rPr lang="en-US" sz="3600" dirty="0" smtClean="0"/>
              <a:t> Exercises of the College, I scarce uttered the Quantity of an hundred Words; and indeed do not remember that I ever spoke three Sentences together in my whole Life. </a:t>
            </a:r>
            <a:endParaRPr lang="en-US" sz="36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lstStyle/>
          <a:p>
            <a:pPr algn="just"/>
            <a:r>
              <a:rPr lang="en-US" sz="3600" dirty="0" smtClean="0"/>
              <a:t>Whilst I was in this Learned Body, I applied myself with so much Diligence to my Studies, that there are very few celebrated Books, either in the Learned or the Modern Tongues, which I am not acquainted with.</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normAutofit/>
          </a:bodyPr>
          <a:lstStyle/>
          <a:p>
            <a:pPr algn="just"/>
            <a:r>
              <a:rPr lang="en-US" sz="3600" dirty="0" smtClean="0"/>
              <a:t>Upon the Death of my Father I was resolved to travel into Foreign Countries, and therefore left the University, with the Character of an odd unaccountable Fellow, that had a great deal of Learning, if I would but show it. </a:t>
            </a:r>
            <a:endParaRPr lang="en-US" sz="3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normAutofit fontScale="92500" lnSpcReduction="20000"/>
          </a:bodyPr>
          <a:lstStyle/>
          <a:p>
            <a:pPr algn="just"/>
            <a:r>
              <a:rPr lang="en-US" sz="3600" dirty="0" smtClean="0"/>
              <a:t>An insatiable Thirst after Knowledge carried me into all the Countries of </a:t>
            </a:r>
            <a:r>
              <a:rPr lang="en-US" sz="3600" i="1" dirty="0" smtClean="0"/>
              <a:t>Europe</a:t>
            </a:r>
            <a:r>
              <a:rPr lang="en-US" sz="3600" dirty="0" smtClean="0"/>
              <a:t>, in which</a:t>
            </a:r>
            <a:r>
              <a:rPr lang="en-US" sz="3600" baseline="30000" dirty="0" smtClean="0">
                <a:hlinkClick r:id="rId2"/>
              </a:rPr>
              <a:t>3</a:t>
            </a:r>
            <a:r>
              <a:rPr lang="en-US" sz="3600" dirty="0" smtClean="0"/>
              <a:t> there was any thing new or strange to be seen; nay, to such a Degree was my curiosity raised, that having read the controversies of some great Men concerning the Antiquities of </a:t>
            </a:r>
            <a:r>
              <a:rPr lang="en-US" sz="3600" i="1" dirty="0" smtClean="0"/>
              <a:t>Egypt</a:t>
            </a:r>
            <a:r>
              <a:rPr lang="en-US" sz="3600" dirty="0" smtClean="0"/>
              <a:t>, I made a Voyage to </a:t>
            </a:r>
            <a:r>
              <a:rPr lang="en-US" sz="3600" i="1" dirty="0" smtClean="0"/>
              <a:t>Grand Cairo</a:t>
            </a:r>
            <a:r>
              <a:rPr lang="en-US" sz="3600" dirty="0" smtClean="0"/>
              <a:t>, on purpose to take the Measure of a Pyramid; and, as soon as I had set my self right in that Particular, returned to my Native Country with great Satisfaction</a:t>
            </a:r>
            <a:r>
              <a:rPr lang="en-US" sz="3600" baseline="30000" dirty="0" smtClean="0">
                <a:hlinkClick r:id="rId2"/>
              </a:rPr>
              <a:t>4</a:t>
            </a:r>
            <a:r>
              <a:rPr lang="en-US" sz="3600" dirty="0" smtClean="0"/>
              <a:t>.</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normAutofit/>
          </a:bodyPr>
          <a:lstStyle/>
          <a:p>
            <a:pPr algn="just"/>
            <a:r>
              <a:rPr lang="en-US" sz="3600" dirty="0" smtClean="0"/>
              <a:t>I have passed my latter Years in this City, where I am frequently seen in most </a:t>
            </a:r>
            <a:r>
              <a:rPr lang="en-US" sz="3600" dirty="0" err="1" smtClean="0"/>
              <a:t>publick</a:t>
            </a:r>
            <a:r>
              <a:rPr lang="en-US" sz="3600" dirty="0" smtClean="0"/>
              <a:t> Places, </a:t>
            </a:r>
            <a:r>
              <a:rPr lang="en-US" sz="3600" dirty="0" err="1" smtClean="0"/>
              <a:t>tho</a:t>
            </a:r>
            <a:r>
              <a:rPr lang="en-US" sz="3600" dirty="0" smtClean="0"/>
              <a:t>' there are not above half a dozen of my select Friends that know me; of whom my next Paper shall give a more particular Account. </a:t>
            </a:r>
            <a:endParaRPr lang="en-US" sz="36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normAutofit/>
          </a:bodyPr>
          <a:lstStyle/>
          <a:p>
            <a:pPr algn="just"/>
            <a:r>
              <a:rPr lang="en-US" sz="3600" dirty="0" smtClean="0"/>
              <a:t>There is no place of general</a:t>
            </a:r>
            <a:r>
              <a:rPr lang="en-US" sz="3600" baseline="30000" dirty="0" smtClean="0">
                <a:hlinkClick r:id="rId2"/>
              </a:rPr>
              <a:t>5</a:t>
            </a:r>
            <a:r>
              <a:rPr lang="en-US" sz="3600" dirty="0" smtClean="0"/>
              <a:t> Resort wherein I do not often make my appearance; sometimes I am seen thrusting my Head into a Round of Politicians at </a:t>
            </a:r>
            <a:r>
              <a:rPr lang="en-US" sz="3600" i="1" dirty="0" smtClean="0"/>
              <a:t>Will's</a:t>
            </a:r>
            <a:r>
              <a:rPr lang="en-US" sz="3600" baseline="30000" dirty="0" smtClean="0">
                <a:hlinkClick r:id="rId2"/>
              </a:rPr>
              <a:t>6</a:t>
            </a:r>
            <a:r>
              <a:rPr lang="en-US" sz="3600" dirty="0" smtClean="0"/>
              <a:t> and </a:t>
            </a:r>
            <a:r>
              <a:rPr lang="en-US" sz="3600" dirty="0" err="1" smtClean="0"/>
              <a:t>listning</a:t>
            </a:r>
            <a:r>
              <a:rPr lang="en-US" sz="3600" dirty="0" smtClean="0"/>
              <a:t> with great Attention to the Narratives that are made in those little Circular Audiences. </a:t>
            </a:r>
            <a:endParaRPr lang="en-US" sz="3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normAutofit/>
          </a:bodyPr>
          <a:lstStyle/>
          <a:p>
            <a:pPr algn="just"/>
            <a:r>
              <a:rPr lang="en-US" sz="3600" dirty="0" smtClean="0"/>
              <a:t>Sometimes I </a:t>
            </a:r>
            <a:r>
              <a:rPr lang="en-US" sz="3600" dirty="0" err="1" smtClean="0"/>
              <a:t>smoak</a:t>
            </a:r>
            <a:r>
              <a:rPr lang="en-US" sz="3600" dirty="0" smtClean="0"/>
              <a:t> a Pipe at </a:t>
            </a:r>
            <a:r>
              <a:rPr lang="en-US" sz="3600" i="1" dirty="0" smtClean="0"/>
              <a:t>Child's</a:t>
            </a:r>
            <a:r>
              <a:rPr lang="en-US" sz="3600" baseline="30000" dirty="0" smtClean="0">
                <a:hlinkClick r:id="rId2"/>
              </a:rPr>
              <a:t>7</a:t>
            </a:r>
            <a:r>
              <a:rPr lang="en-US" sz="3600" dirty="0" smtClean="0"/>
              <a:t>; and, while I seem attentive to nothing but the </a:t>
            </a:r>
            <a:r>
              <a:rPr lang="en-US" sz="3600" i="1" dirty="0" smtClean="0"/>
              <a:t>Post-Man</a:t>
            </a:r>
            <a:r>
              <a:rPr lang="en-US" sz="3600" baseline="30000" dirty="0" smtClean="0">
                <a:hlinkClick r:id="rId2"/>
              </a:rPr>
              <a:t>8</a:t>
            </a:r>
            <a:r>
              <a:rPr lang="en-US" sz="3600" dirty="0" smtClean="0"/>
              <a:t>, over-hear the Conversation of every Table in the Room.</a:t>
            </a:r>
            <a:endParaRPr lang="en-US" sz="36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normAutofit/>
          </a:bodyPr>
          <a:lstStyle/>
          <a:p>
            <a:pPr algn="just"/>
            <a:r>
              <a:rPr lang="en-US" sz="3600" dirty="0" smtClean="0"/>
              <a:t>I appear on </a:t>
            </a:r>
            <a:r>
              <a:rPr lang="en-US" sz="3600" i="1" dirty="0" smtClean="0"/>
              <a:t>Sunday</a:t>
            </a:r>
            <a:r>
              <a:rPr lang="en-US" sz="3600" dirty="0" smtClean="0"/>
              <a:t> nights at </a:t>
            </a:r>
            <a:r>
              <a:rPr lang="en-US" sz="3600" i="1" dirty="0" smtClean="0"/>
              <a:t>St. James's</a:t>
            </a:r>
            <a:r>
              <a:rPr lang="en-US" sz="3600" dirty="0" smtClean="0"/>
              <a:t> Coffee House</a:t>
            </a:r>
            <a:r>
              <a:rPr lang="en-US" sz="3600" baseline="30000" dirty="0" smtClean="0">
                <a:hlinkClick r:id="rId2"/>
              </a:rPr>
              <a:t>9</a:t>
            </a:r>
            <a:r>
              <a:rPr lang="en-US" sz="3600" dirty="0" smtClean="0"/>
              <a:t>, and sometimes join the little Committee of Politicks in the Inner-Room, as one who comes there to hear and improve. </a:t>
            </a:r>
            <a:endParaRPr lang="en-US" sz="3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normAutofit/>
          </a:bodyPr>
          <a:lstStyle/>
          <a:p>
            <a:pPr algn="just"/>
            <a:r>
              <a:rPr lang="en-US" sz="3600" dirty="0" smtClean="0"/>
              <a:t>My Face is likewise very well known at the </a:t>
            </a:r>
            <a:r>
              <a:rPr lang="en-US" sz="3600" i="1" dirty="0" smtClean="0"/>
              <a:t>Grecian</a:t>
            </a:r>
            <a:r>
              <a:rPr lang="en-US" sz="3600" dirty="0" smtClean="0"/>
              <a:t>,</a:t>
            </a:r>
            <a:r>
              <a:rPr lang="en-US" sz="3600" baseline="30000" dirty="0" smtClean="0">
                <a:hlinkClick r:id="rId2"/>
              </a:rPr>
              <a:t>10</a:t>
            </a:r>
            <a:r>
              <a:rPr lang="en-US" sz="3600" dirty="0" smtClean="0"/>
              <a:t> the </a:t>
            </a:r>
            <a:r>
              <a:rPr lang="en-US" sz="3600" i="1" dirty="0" smtClean="0"/>
              <a:t>Cocoa-Tree</a:t>
            </a:r>
            <a:r>
              <a:rPr lang="en-US" sz="3600" dirty="0" smtClean="0"/>
              <a:t>,</a:t>
            </a:r>
            <a:r>
              <a:rPr lang="en-US" sz="3600" baseline="30000" dirty="0" smtClean="0">
                <a:hlinkClick r:id="rId2"/>
              </a:rPr>
              <a:t>11</a:t>
            </a:r>
            <a:r>
              <a:rPr lang="en-US" sz="3600" dirty="0" smtClean="0"/>
              <a:t>and in the Theaters both of </a:t>
            </a:r>
            <a:r>
              <a:rPr lang="en-US" sz="3600" i="1" dirty="0" smtClean="0"/>
              <a:t>Drury Lane</a:t>
            </a:r>
            <a:r>
              <a:rPr lang="en-US" sz="3600" dirty="0" smtClean="0"/>
              <a:t> and the </a:t>
            </a:r>
            <a:r>
              <a:rPr lang="en-US" sz="3600" i="1" dirty="0" smtClean="0"/>
              <a:t>Hay-Market</a:t>
            </a:r>
            <a:r>
              <a:rPr lang="en-US" sz="3600" dirty="0" smtClean="0"/>
              <a:t>.</a:t>
            </a:r>
            <a:r>
              <a:rPr lang="en-US" sz="3600" baseline="30000" dirty="0" smtClean="0">
                <a:hlinkClick r:id="rId2"/>
              </a:rPr>
              <a:t>12</a:t>
            </a:r>
            <a:r>
              <a:rPr lang="en-US" sz="3600" dirty="0" smtClean="0"/>
              <a:t> I have been taken for a Merchant upon the </a:t>
            </a:r>
            <a:r>
              <a:rPr lang="en-US" sz="3600" i="1" dirty="0" smtClean="0"/>
              <a:t>Exchange</a:t>
            </a:r>
            <a:r>
              <a:rPr lang="en-US" sz="3600" dirty="0" smtClean="0"/>
              <a:t> for above these ten Years, and sometimes pass for a </a:t>
            </a:r>
            <a:r>
              <a:rPr lang="en-US" sz="3600" i="1" dirty="0" smtClean="0"/>
              <a:t>Jew</a:t>
            </a:r>
            <a:r>
              <a:rPr lang="en-US" sz="3600" dirty="0" smtClean="0"/>
              <a:t> in the Assembly of Stock-jobbers at </a:t>
            </a:r>
            <a:r>
              <a:rPr lang="en-US" sz="3600" i="1" dirty="0" smtClean="0"/>
              <a:t>Jonathan's</a:t>
            </a:r>
            <a:r>
              <a:rPr lang="en-US" sz="3600" dirty="0" smtClean="0"/>
              <a:t>.</a:t>
            </a:r>
            <a:r>
              <a:rPr lang="en-US" sz="3600" baseline="30000" dirty="0" smtClean="0">
                <a:hlinkClick r:id="rId2"/>
              </a:rPr>
              <a:t>13</a:t>
            </a:r>
            <a:endParaRPr lang="en-US" sz="3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normAutofit/>
          </a:bodyPr>
          <a:lstStyle/>
          <a:p>
            <a:pPr algn="just"/>
            <a:r>
              <a:rPr lang="en-US" sz="3600" dirty="0" smtClean="0"/>
              <a:t>In short, where-ever I see a Cluster of People, I always mix with them, </a:t>
            </a:r>
            <a:r>
              <a:rPr lang="en-US" sz="3600" dirty="0" err="1" smtClean="0"/>
              <a:t>tho</a:t>
            </a:r>
            <a:r>
              <a:rPr lang="en-US" sz="3600" dirty="0" smtClean="0"/>
              <a:t>' I never open my Lips but in my own Club.</a:t>
            </a:r>
            <a:br>
              <a:rPr lang="en-US" sz="3600" dirty="0" smtClean="0"/>
            </a:br>
            <a:endParaRPr lang="en-US" sz="36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normAutofit/>
          </a:bodyPr>
          <a:lstStyle/>
          <a:p>
            <a:pPr algn="just"/>
            <a:r>
              <a:rPr lang="en-US" sz="3600" dirty="0" smtClean="0"/>
              <a:t>Thus I live in the World, rather as a Spectator of Mankind, than as one of the Species; by which means I have made my self a Speculative Statesman, Soldier, Merchant, and </a:t>
            </a:r>
            <a:r>
              <a:rPr lang="en-US" sz="3600" dirty="0" err="1" smtClean="0"/>
              <a:t>Artizan</a:t>
            </a:r>
            <a:r>
              <a:rPr lang="en-US" sz="3600" dirty="0" smtClean="0"/>
              <a:t>, without ever </a:t>
            </a:r>
            <a:r>
              <a:rPr lang="en-US" sz="3600" dirty="0" err="1" smtClean="0"/>
              <a:t>medling</a:t>
            </a:r>
            <a:r>
              <a:rPr lang="en-US" sz="3600" dirty="0" smtClean="0"/>
              <a:t> with any Practical Part in Life. </a:t>
            </a:r>
            <a:endParaRPr lang="en-US" sz="3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normAutofit/>
          </a:bodyPr>
          <a:lstStyle/>
          <a:p>
            <a:pPr algn="just"/>
            <a:r>
              <a:rPr lang="en-US" sz="3600" dirty="0" smtClean="0"/>
              <a:t>I am very well versed in the Theory of an Husband, or a Father, and can discern the Errors in the </a:t>
            </a:r>
            <a:r>
              <a:rPr lang="en-US" sz="3600" dirty="0" err="1" smtClean="0"/>
              <a:t>Œconomy</a:t>
            </a:r>
            <a:r>
              <a:rPr lang="en-US" sz="3600" dirty="0" smtClean="0"/>
              <a:t>, Business, and Diversion of others, better than those who are engaged in them; as Standers-by discover Blots, which are apt to escape those who are in the Game. </a:t>
            </a:r>
            <a:endParaRPr lang="en-US" sz="36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normAutofit/>
          </a:bodyPr>
          <a:lstStyle/>
          <a:p>
            <a:pPr algn="just"/>
            <a:r>
              <a:rPr lang="en-US" sz="3600" dirty="0" smtClean="0"/>
              <a:t>I never espoused any Party with Violence, and am resolved to observe an exact Neutrality between the Whigs and Tories, unless I shall be </a:t>
            </a:r>
            <a:r>
              <a:rPr lang="en-US" sz="3600" dirty="0" err="1" smtClean="0"/>
              <a:t>forc'd</a:t>
            </a:r>
            <a:r>
              <a:rPr lang="en-US" sz="3600" dirty="0" smtClean="0"/>
              <a:t> to declare myself by the Hostilities of either side.</a:t>
            </a:r>
            <a:endParaRPr lang="en-US" sz="3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lstStyle/>
          <a:p>
            <a:r>
              <a:rPr lang="en-US" dirty="0" smtClean="0"/>
              <a:t>. In short, I have acted in all the parts of my Life as a Looker-on, which is the Character I intend to preserve in this Paper.</a:t>
            </a:r>
            <a:br>
              <a:rPr lang="en-US" dirty="0" smtClean="0"/>
            </a:b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lstStyle/>
          <a:p>
            <a:r>
              <a:rPr lang="en-US" dirty="0" smtClean="0"/>
              <a:t>I have given the Reader just so much of my History and Character, as to let him see I am not altogether unqualified for the Business I have undertaken. As for other Particulars in my Life and Adventures, I shall insert them in following Papers, as I shall see occasion.</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lstStyle/>
          <a:p>
            <a:r>
              <a:rPr lang="en-US" dirty="0" smtClean="0"/>
              <a:t>In the mean time, when I consider how much I have seen, read, and heard, I begin to blame my own Taciturnity; and since I have neither Time nor Inclination to communicate the </a:t>
            </a:r>
            <a:r>
              <a:rPr lang="en-US" dirty="0" err="1" smtClean="0"/>
              <a:t>Fulness</a:t>
            </a:r>
            <a:r>
              <a:rPr lang="en-US" dirty="0" smtClean="0"/>
              <a:t> of my Heart in Speech, I am resolved to do it in Writing; and to Print my self out, if possible, before I Die. </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lstStyle/>
          <a:p>
            <a:r>
              <a:rPr lang="en-US" dirty="0" smtClean="0"/>
              <a:t>I have been often told by my Friends that it is Pity so many useful Discoveries which I have made, should be in the Possession of a Silent Man. </a:t>
            </a:r>
            <a:br>
              <a:rPr lang="en-US" dirty="0" smtClean="0"/>
            </a:b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lstStyle/>
          <a:p>
            <a:r>
              <a:rPr lang="en-US" dirty="0" smtClean="0"/>
              <a:t>For this Reason therefore, I shall publish a Sheet full of Thoughts every Morning, for the Benefit of my Contemporaries; and if I can any way contribute to the Diversion or Improvement of the Country in which I live, I shall leave it, when I am summoned out of it, with the secret Satisfaction of thinking that I have not Lived in vain.</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lstStyle/>
          <a:p>
            <a:r>
              <a:rPr lang="en-US" dirty="0" smtClean="0"/>
              <a:t>There are three very material Points which I have not spoken to in this Paper, and which, for several important Reasons, I must keep to my self, at least for some Time: I mean, an Account of my Name, my Age, and my Lodgings.</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lstStyle/>
          <a:p>
            <a:r>
              <a:rPr lang="en-US" dirty="0" smtClean="0"/>
              <a:t>I must confess I would gratify my Reader in any thing that is reasonable; but as for these three Particulars, though I am sensible they might tend very much to the Embellishment of my Paper, I cannot yet come to a Resolution of communicating them to the </a:t>
            </a:r>
            <a:r>
              <a:rPr lang="en-US" dirty="0" err="1" smtClean="0"/>
              <a:t>Publick</a:t>
            </a:r>
            <a:r>
              <a:rPr lang="en-US" dirty="0" smtClean="0"/>
              <a:t>.</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lstStyle/>
          <a:p>
            <a:r>
              <a:rPr lang="en-US" dirty="0" smtClean="0"/>
              <a:t>They would indeed draw me out of that Obscurity which I have enjoyed for many Years, and expose me in </a:t>
            </a:r>
            <a:r>
              <a:rPr lang="en-US" dirty="0" err="1" smtClean="0"/>
              <a:t>Publick</a:t>
            </a:r>
            <a:r>
              <a:rPr lang="en-US" dirty="0" smtClean="0"/>
              <a:t> Places to several Salutes and Civilities, which have been always very disagreeable to me; for the greatest pain I can suffer, is</a:t>
            </a:r>
            <a:r>
              <a:rPr lang="en-US" baseline="30000" dirty="0" smtClean="0">
                <a:hlinkClick r:id="rId2"/>
              </a:rPr>
              <a:t>14</a:t>
            </a:r>
            <a:r>
              <a:rPr lang="en-US" dirty="0" smtClean="0"/>
              <a:t> the being talked to, and being stared at.</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lstStyle/>
          <a:p>
            <a:r>
              <a:rPr lang="en-US" dirty="0" smtClean="0"/>
              <a:t>It is for this Reason likewise, that I keep my Complexion and Dress, as very great Secrets; </a:t>
            </a:r>
            <a:r>
              <a:rPr lang="en-US" dirty="0" err="1" smtClean="0"/>
              <a:t>tho</a:t>
            </a:r>
            <a:r>
              <a:rPr lang="en-US" dirty="0" smtClean="0"/>
              <a:t>' it is not impossible, but I may make Discoveries of both in the Progress of the Work I have undertaken.</a:t>
            </a:r>
            <a:br>
              <a:rPr lang="en-US" dirty="0" smtClean="0"/>
            </a:b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lstStyle/>
          <a:p>
            <a:r>
              <a:rPr lang="en-US" dirty="0" smtClean="0"/>
              <a:t>It is for this Reason likewise, that I keep my Complexion and Dress, as very great Secrets; </a:t>
            </a:r>
            <a:r>
              <a:rPr lang="en-US" dirty="0" err="1" smtClean="0"/>
              <a:t>tho</a:t>
            </a:r>
            <a:r>
              <a:rPr lang="en-US" dirty="0" smtClean="0"/>
              <a:t>' it is not impossible, but I may make Discoveries of both in the Progress of the Work I have undertaken.</a:t>
            </a:r>
            <a:br>
              <a:rPr lang="en-US" dirty="0" smtClean="0"/>
            </a:b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lstStyle/>
          <a:p>
            <a:r>
              <a:rPr lang="en-US" dirty="0" smtClean="0"/>
              <a:t>However, as my Friends have engaged me to stand in the Front, those who have a mind to correspond with me, may direct their Letters </a:t>
            </a:r>
            <a:r>
              <a:rPr lang="en-US" i="1" dirty="0" smtClean="0"/>
              <a:t>To the Spectator</a:t>
            </a:r>
            <a:r>
              <a:rPr lang="en-US" dirty="0" smtClean="0"/>
              <a:t>, at Mr. </a:t>
            </a:r>
            <a:r>
              <a:rPr lang="en-US" i="1" dirty="0" smtClean="0"/>
              <a:t>Buckley's</a:t>
            </a:r>
            <a:r>
              <a:rPr lang="en-US" dirty="0" smtClean="0"/>
              <a:t>, in </a:t>
            </a:r>
            <a:r>
              <a:rPr lang="en-US" i="1" dirty="0" smtClean="0"/>
              <a:t>Little Britain</a:t>
            </a:r>
            <a:r>
              <a:rPr lang="en-US" baseline="30000" dirty="0" smtClean="0">
                <a:hlinkClick r:id="rId2"/>
              </a:rPr>
              <a:t>15</a:t>
            </a:r>
            <a:r>
              <a:rPr lang="en-US" dirty="0" smtClean="0"/>
              <a:t>. </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SPECTATOR</a:t>
            </a:r>
            <a:endParaRPr lang="en-US" dirty="0"/>
          </a:p>
        </p:txBody>
      </p:sp>
      <p:sp>
        <p:nvSpPr>
          <p:cNvPr id="3" name="Content Placeholder 2"/>
          <p:cNvSpPr>
            <a:spLocks noGrp="1"/>
          </p:cNvSpPr>
          <p:nvPr>
            <p:ph sz="quarter" idx="1"/>
          </p:nvPr>
        </p:nvSpPr>
        <p:spPr/>
        <p:txBody>
          <a:bodyPr/>
          <a:lstStyle/>
          <a:p>
            <a:r>
              <a:rPr lang="en-US" dirty="0" smtClean="0"/>
              <a:t>For I must further acquaint the Reader, that </a:t>
            </a:r>
            <a:r>
              <a:rPr lang="en-US" dirty="0" err="1" smtClean="0"/>
              <a:t>tho</a:t>
            </a:r>
            <a:r>
              <a:rPr lang="en-US" dirty="0" smtClean="0"/>
              <a:t>' our Club meets only on </a:t>
            </a:r>
            <a:r>
              <a:rPr lang="en-US" i="1" dirty="0" smtClean="0"/>
              <a:t>Tuesdays</a:t>
            </a:r>
            <a:r>
              <a:rPr lang="en-US" dirty="0" smtClean="0"/>
              <a:t> and </a:t>
            </a:r>
            <a:r>
              <a:rPr lang="en-US" i="1" dirty="0" smtClean="0"/>
              <a:t>Thursdays</a:t>
            </a:r>
            <a:r>
              <a:rPr lang="en-US" dirty="0" smtClean="0"/>
              <a:t>, we have appointed a Committee to sit every Night, for the Inspection of all such Papers as may contribute to the Advancement of the Public Weal.</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267</TotalTime>
  <Words>1610</Words>
  <Application>Microsoft Office PowerPoint</Application>
  <PresentationFormat>On-screen Show (4:3)</PresentationFormat>
  <Paragraphs>84</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Equity</vt:lpstr>
      <vt:lpstr>THE SPECTATOR</vt:lpstr>
      <vt:lpstr>Slide 2</vt:lpstr>
      <vt:lpstr>Slide 3</vt:lpstr>
      <vt:lpstr>Slide 4</vt:lpstr>
      <vt:lpstr>Slide 5</vt:lpstr>
      <vt:lpstr>Slide 6</vt:lpstr>
      <vt:lpstr>Slide 7</vt:lpstr>
      <vt:lpstr>Slide 8</vt:lpstr>
      <vt:lpstr>THE SPECTATOR</vt:lpstr>
      <vt:lpstr>Slide 10</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lpstr>THE SPECTATOR</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SPECTATOR</dc:title>
  <dc:creator/>
  <cp:lastModifiedBy>Administrator</cp:lastModifiedBy>
  <cp:revision>37</cp:revision>
  <dcterms:created xsi:type="dcterms:W3CDTF">2006-08-16T00:00:00Z</dcterms:created>
  <dcterms:modified xsi:type="dcterms:W3CDTF">2013-04-10T09:09:15Z</dcterms:modified>
</cp:coreProperties>
</file>