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5" r:id="rId4"/>
    <p:sldId id="258" r:id="rId5"/>
    <p:sldId id="259" r:id="rId6"/>
    <p:sldId id="260"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7" r:id="rId21"/>
    <p:sldId id="279" r:id="rId22"/>
    <p:sldId id="261" r:id="rId23"/>
    <p:sldId id="287" r:id="rId24"/>
    <p:sldId id="280" r:id="rId25"/>
    <p:sldId id="283" r:id="rId26"/>
    <p:sldId id="284" r:id="rId27"/>
    <p:sldId id="285" r:id="rId28"/>
    <p:sldId id="286" r:id="rId29"/>
    <p:sldId id="289" r:id="rId30"/>
    <p:sldId id="290" r:id="rId31"/>
    <p:sldId id="288" r:id="rId32"/>
    <p:sldId id="282" r:id="rId33"/>
    <p:sldId id="291" r:id="rId34"/>
    <p:sldId id="292"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3CB436C-7BD3-4D10-B726-B566A554FFB7}" type="datetimeFigureOut">
              <a:rPr lang="en-US" smtClean="0"/>
              <a:pPr/>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9E16C1-4448-4146-9559-BBE95E09A8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CB436C-7BD3-4D10-B726-B566A554FFB7}" type="datetimeFigureOut">
              <a:rPr lang="en-US" smtClean="0"/>
              <a:pPr/>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9E16C1-4448-4146-9559-BBE95E09A8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CB436C-7BD3-4D10-B726-B566A554FFB7}" type="datetimeFigureOut">
              <a:rPr lang="en-US" smtClean="0"/>
              <a:pPr/>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9E16C1-4448-4146-9559-BBE95E09A8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3CB436C-7BD3-4D10-B726-B566A554FFB7}" type="datetimeFigureOut">
              <a:rPr lang="en-US" smtClean="0"/>
              <a:pPr/>
              <a:t>6/25/2013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9E16C1-4448-4146-9559-BBE95E09A8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3CB436C-7BD3-4D10-B726-B566A554FFB7}" type="datetimeFigureOut">
              <a:rPr lang="en-US" smtClean="0"/>
              <a:pPr/>
              <a:t>6/25/2013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9E16C1-4448-4146-9559-BBE95E09A8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3CB436C-7BD3-4D10-B726-B566A554FFB7}" type="datetimeFigureOut">
              <a:rPr lang="en-US" smtClean="0"/>
              <a:pPr/>
              <a:t>6/25/2013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9E16C1-4448-4146-9559-BBE95E09A8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CB436C-7BD3-4D10-B726-B566A554FFB7}" type="datetimeFigureOut">
              <a:rPr lang="en-US" smtClean="0"/>
              <a:pPr/>
              <a:t>6/25/2013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9E16C1-4448-4146-9559-BBE95E09A8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CB436C-7BD3-4D10-B726-B566A554FFB7}" type="datetimeFigureOut">
              <a:rPr lang="en-US" smtClean="0"/>
              <a:pPr/>
              <a:t>6/25/2013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9E16C1-4448-4146-9559-BBE95E09A8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CB436C-7BD3-4D10-B726-B566A554FFB7}" type="datetimeFigureOut">
              <a:rPr lang="en-US" smtClean="0"/>
              <a:pPr/>
              <a:t>6/25/2013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9E16C1-4448-4146-9559-BBE95E09A8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CB436C-7BD3-4D10-B726-B566A554FFB7}" type="datetimeFigureOut">
              <a:rPr lang="en-US" smtClean="0"/>
              <a:pPr/>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9E16C1-4448-4146-9559-BBE95E09A8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CB436C-7BD3-4D10-B726-B566A554FFB7}" type="datetimeFigureOut">
              <a:rPr lang="en-US" smtClean="0"/>
              <a:pPr/>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9E16C1-4448-4146-9559-BBE95E09A8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CB436C-7BD3-4D10-B726-B566A554FFB7}" type="datetimeFigureOut">
              <a:rPr lang="en-US" smtClean="0"/>
              <a:pPr/>
              <a:t>6/25/2013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E16C1-4448-4146-9559-BBE95E09A8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en.wikipedia.org/wiki/Isogloss"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0070C0"/>
                </a:solidFill>
              </a:rPr>
              <a:t>Language and Society</a:t>
            </a:r>
            <a:endParaRPr lang="en-US" b="1" dirty="0">
              <a:solidFill>
                <a:srgbClr val="0070C0"/>
              </a:solidFill>
            </a:endParaRPr>
          </a:p>
        </p:txBody>
      </p:sp>
      <p:sp>
        <p:nvSpPr>
          <p:cNvPr id="3" name="Subtitle 2"/>
          <p:cNvSpPr>
            <a:spLocks noGrp="1"/>
          </p:cNvSpPr>
          <p:nvPr>
            <p:ph type="subTitle" idx="1"/>
          </p:nvPr>
        </p:nvSpPr>
        <p:spPr/>
        <p:txBody>
          <a:bodyPr/>
          <a:lstStyle/>
          <a:p>
            <a:endParaRPr lang="en-US" dirty="0" smtClean="0"/>
          </a:p>
          <a:p>
            <a:endParaRPr lang="en-US" dirty="0" smtClean="0"/>
          </a:p>
          <a:p>
            <a:r>
              <a:rPr lang="en-US" sz="2400" dirty="0" smtClean="0"/>
              <a:t>Dr. </a:t>
            </a:r>
            <a:r>
              <a:rPr lang="en-US" sz="2400" dirty="0" err="1" smtClean="0"/>
              <a:t>Ansa</a:t>
            </a:r>
            <a:r>
              <a:rPr lang="en-US" sz="2400" dirty="0" smtClean="0"/>
              <a:t> </a:t>
            </a:r>
            <a:r>
              <a:rPr lang="en-US" sz="2400" dirty="0" err="1" smtClean="0"/>
              <a:t>Hameed</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lstStyle/>
          <a:p>
            <a:r>
              <a:rPr lang="en-US" dirty="0" smtClean="0"/>
              <a:t>Sociolinguistics</a:t>
            </a:r>
          </a:p>
          <a:p>
            <a:r>
              <a:rPr lang="en-US" dirty="0" smtClean="0"/>
              <a:t>Language and Society</a:t>
            </a:r>
          </a:p>
          <a:p>
            <a:r>
              <a:rPr lang="en-US" dirty="0" smtClean="0"/>
              <a:t>Language and Speakers</a:t>
            </a:r>
          </a:p>
          <a:p>
            <a:r>
              <a:rPr lang="en-US" dirty="0" smtClean="0"/>
              <a:t>Sapir-Whorf Hypothesis</a:t>
            </a:r>
          </a:p>
          <a:p>
            <a:r>
              <a:rPr lang="en-US" dirty="0" smtClean="0"/>
              <a:t>Language reflects Society</a:t>
            </a:r>
          </a:p>
          <a:p>
            <a:r>
              <a:rPr lang="en-US" dirty="0" smtClean="0"/>
              <a:t>Society changes Language</a:t>
            </a:r>
          </a:p>
          <a:p>
            <a:r>
              <a:rPr lang="en-US" dirty="0" smtClean="0"/>
              <a:t>Important Terms in Sociolinguistics</a:t>
            </a:r>
          </a:p>
          <a:p>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b="1" dirty="0"/>
          </a:p>
        </p:txBody>
      </p:sp>
      <p:sp>
        <p:nvSpPr>
          <p:cNvPr id="3" name="Content Placeholder 2"/>
          <p:cNvSpPr>
            <a:spLocks noGrp="1"/>
          </p:cNvSpPr>
          <p:nvPr>
            <p:ph idx="1"/>
          </p:nvPr>
        </p:nvSpPr>
        <p:spPr/>
        <p:txBody>
          <a:bodyPr/>
          <a:lstStyle/>
          <a:p>
            <a:endParaRPr lang="en-US" dirty="0" smtClean="0"/>
          </a:p>
          <a:p>
            <a:r>
              <a:rPr lang="en-US" dirty="0" smtClean="0"/>
              <a:t>Sociolinguistics - the study of the relationships between a language system (langue) and speaking (parole) in a social and cultural context</a:t>
            </a:r>
          </a:p>
          <a:p>
            <a:r>
              <a:rPr lang="en-US" altLang="en-US" dirty="0" smtClean="0"/>
              <a:t>Study of the structure and use of language as it relates to its social setting</a:t>
            </a:r>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and Society</a:t>
            </a:r>
            <a:endParaRPr lang="en-US" dirty="0"/>
          </a:p>
        </p:txBody>
      </p:sp>
      <p:sp>
        <p:nvSpPr>
          <p:cNvPr id="3" name="Content Placeholder 2"/>
          <p:cNvSpPr>
            <a:spLocks noGrp="1"/>
          </p:cNvSpPr>
          <p:nvPr>
            <p:ph idx="1"/>
          </p:nvPr>
        </p:nvSpPr>
        <p:spPr/>
        <p:txBody>
          <a:bodyPr/>
          <a:lstStyle/>
          <a:p>
            <a:endParaRPr lang="en-US" dirty="0" smtClean="0"/>
          </a:p>
          <a:p>
            <a:pPr>
              <a:defRPr/>
            </a:pPr>
            <a:r>
              <a:rPr lang="en-US" dirty="0" smtClean="0"/>
              <a:t>Language has a social function: it helps us to </a:t>
            </a:r>
            <a:endParaRPr lang="ar-SA" dirty="0" smtClean="0"/>
          </a:p>
          <a:p>
            <a:pPr>
              <a:buNone/>
              <a:defRPr/>
            </a:pPr>
            <a:r>
              <a:rPr lang="en-US" dirty="0" smtClean="0"/>
              <a:t>     establish and maintain relationships.</a:t>
            </a:r>
          </a:p>
          <a:p>
            <a:pPr>
              <a:defRPr/>
            </a:pPr>
            <a:r>
              <a:rPr lang="en-US" dirty="0" smtClean="0"/>
              <a:t>Convey information about the speaker. </a:t>
            </a:r>
          </a:p>
          <a:p>
            <a:endParaRPr lang="en-US" dirty="0"/>
          </a:p>
        </p:txBody>
      </p:sp>
      <p:pic>
        <p:nvPicPr>
          <p:cNvPr id="4" name="Picture 3" descr="AGREE"/>
          <p:cNvPicPr>
            <a:picLocks noChangeAspect="1" noChangeArrowheads="1"/>
          </p:cNvPicPr>
          <p:nvPr/>
        </p:nvPicPr>
        <p:blipFill>
          <a:blip r:embed="rId2" cstate="print"/>
          <a:srcRect/>
          <a:stretch>
            <a:fillRect/>
          </a:stretch>
        </p:blipFill>
        <p:spPr bwMode="auto">
          <a:xfrm>
            <a:off x="5638800" y="4114800"/>
            <a:ext cx="3276600" cy="22780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and Speakers</a:t>
            </a:r>
            <a:endParaRPr lang="en-US" dirty="0"/>
          </a:p>
        </p:txBody>
      </p:sp>
      <p:sp>
        <p:nvSpPr>
          <p:cNvPr id="3" name="Content Placeholder 2"/>
          <p:cNvSpPr>
            <a:spLocks noGrp="1"/>
          </p:cNvSpPr>
          <p:nvPr>
            <p:ph idx="1"/>
          </p:nvPr>
        </p:nvSpPr>
        <p:spPr/>
        <p:txBody>
          <a:bodyPr/>
          <a:lstStyle/>
          <a:p>
            <a:pPr>
              <a:buNone/>
            </a:pPr>
            <a:r>
              <a:rPr kumimoji="1" lang="en-US" altLang="zh-CN" dirty="0" smtClean="0">
                <a:latin typeface="Times New Roman" pitchFamily="18" charset="0"/>
              </a:rPr>
              <a:t>	</a:t>
            </a:r>
          </a:p>
          <a:p>
            <a:pPr>
              <a:buNone/>
            </a:pPr>
            <a:r>
              <a:rPr kumimoji="1" lang="en-US" altLang="zh-CN" dirty="0" smtClean="0">
                <a:latin typeface="Times New Roman" pitchFamily="18" charset="0"/>
              </a:rPr>
              <a:t>	Users of the same language in a sense all speak differently. The kind of language each of them chooses to use is in part determined by his social background. Language, in its turn, reveals information about its speaker</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kumimoji="1" lang="en-US" altLang="zh-CN" dirty="0" smtClean="0">
              <a:latin typeface="Times New Roman" pitchFamily="18" charset="0"/>
            </a:endParaRPr>
          </a:p>
          <a:p>
            <a:r>
              <a:rPr kumimoji="1" lang="en-US" altLang="zh-CN" dirty="0" smtClean="0">
                <a:latin typeface="Times New Roman" pitchFamily="18" charset="0"/>
              </a:rPr>
              <a:t>To some extent, language, especially the structure of its lexicon, reflects  the physical  environments of a society</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b="1" dirty="0" smtClean="0">
                <a:solidFill>
                  <a:schemeClr val="accent6">
                    <a:lumMod val="75000"/>
                  </a:schemeClr>
                </a:solidFill>
              </a:rPr>
              <a:t>Language in its Social &amp; Cultural Settings</a:t>
            </a:r>
            <a:endParaRPr lang="en-US" b="1" dirty="0">
              <a:solidFill>
                <a:schemeClr val="accent6">
                  <a:lumMod val="75000"/>
                </a:schemeClr>
              </a:solidFill>
            </a:endParaRPr>
          </a:p>
        </p:txBody>
      </p:sp>
      <p:sp>
        <p:nvSpPr>
          <p:cNvPr id="3" name="Content Placeholder 2"/>
          <p:cNvSpPr>
            <a:spLocks noGrp="1"/>
          </p:cNvSpPr>
          <p:nvPr>
            <p:ph idx="1"/>
          </p:nvPr>
        </p:nvSpPr>
        <p:spPr/>
        <p:txBody>
          <a:bodyPr/>
          <a:lstStyle/>
          <a:p>
            <a:pPr lvl="1">
              <a:buFontTx/>
              <a:buChar char="•"/>
            </a:pPr>
            <a:r>
              <a:rPr lang="en-US" altLang="en-US" sz="2400" dirty="0" smtClean="0"/>
              <a:t>Does language influence the perception of reality and cultural behavior? </a:t>
            </a:r>
          </a:p>
          <a:p>
            <a:pPr lvl="1">
              <a:buFontTx/>
              <a:buChar char="•"/>
            </a:pPr>
            <a:endParaRPr lang="en-US" altLang="en-US" sz="1400" dirty="0" smtClean="0"/>
          </a:p>
          <a:p>
            <a:pPr lvl="1">
              <a:buFontTx/>
              <a:buChar char="•"/>
            </a:pPr>
            <a:r>
              <a:rPr lang="en-US" altLang="en-US" sz="2400" dirty="0" smtClean="0"/>
              <a:t>Does language reflect reality in a culture? </a:t>
            </a:r>
          </a:p>
          <a:p>
            <a:pPr lvl="1">
              <a:buFontTx/>
              <a:buChar char="•"/>
            </a:pPr>
            <a:endParaRPr lang="en-US" altLang="en-US" sz="1400" dirty="0" smtClean="0"/>
          </a:p>
          <a:p>
            <a:pPr lvl="1">
              <a:buFontTx/>
              <a:buChar char="•"/>
            </a:pPr>
            <a:r>
              <a:rPr lang="en-US" altLang="en-US" sz="2400" dirty="0" smtClean="0"/>
              <a:t>Or, is it both?</a:t>
            </a:r>
          </a:p>
          <a:p>
            <a:endParaRPr lang="en-US" dirty="0"/>
          </a:p>
        </p:txBody>
      </p:sp>
      <p:pic>
        <p:nvPicPr>
          <p:cNvPr id="4" name="Picture 7" descr="21"/>
          <p:cNvPicPr>
            <a:picLocks noChangeAspect="1" noChangeArrowheads="1"/>
          </p:cNvPicPr>
          <p:nvPr/>
        </p:nvPicPr>
        <p:blipFill>
          <a:blip r:embed="rId2" cstate="print"/>
          <a:srcRect/>
          <a:stretch>
            <a:fillRect/>
          </a:stretch>
        </p:blipFill>
        <p:spPr bwMode="auto">
          <a:xfrm>
            <a:off x="4800600" y="3297836"/>
            <a:ext cx="4343400" cy="356016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bg2">
                    <a:lumMod val="50000"/>
                  </a:schemeClr>
                </a:solidFill>
              </a:rPr>
              <a:t>LINGUISTIC RELATIVISM and DETERMINISM</a:t>
            </a:r>
            <a:endParaRPr lang="en-US" b="1" dirty="0">
              <a:solidFill>
                <a:schemeClr val="bg2">
                  <a:lumMod val="50000"/>
                </a:schemeClr>
              </a:solidFill>
            </a:endParaRPr>
          </a:p>
        </p:txBody>
      </p:sp>
      <p:sp>
        <p:nvSpPr>
          <p:cNvPr id="3" name="Content Placeholder 2"/>
          <p:cNvSpPr>
            <a:spLocks noGrp="1"/>
          </p:cNvSpPr>
          <p:nvPr>
            <p:ph idx="1"/>
          </p:nvPr>
        </p:nvSpPr>
        <p:spPr/>
        <p:txBody>
          <a:bodyPr/>
          <a:lstStyle/>
          <a:p>
            <a:endParaRPr lang="en-US" dirty="0" smtClean="0"/>
          </a:p>
          <a:p>
            <a:r>
              <a:rPr lang="en-US" dirty="0" smtClean="0"/>
              <a:t>Edward Sapir/Benjamin Lee Whorf – the “Sapir-Whorf Hypothesis”</a:t>
            </a:r>
          </a:p>
          <a:p>
            <a:pPr lvl="1"/>
            <a:r>
              <a:rPr lang="en-US" dirty="0" smtClean="0"/>
              <a:t>language &amp; culture intrinsically linked</a:t>
            </a:r>
          </a:p>
          <a:p>
            <a:pPr lvl="1"/>
            <a:r>
              <a:rPr lang="en-US" dirty="0" smtClean="0"/>
              <a:t>"language is a guide to social reality... it powerfully conditions all our thinking about social problems and processes."</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75000"/>
                  </a:schemeClr>
                </a:solidFill>
              </a:rPr>
              <a:t>Language and Thought</a:t>
            </a:r>
            <a:endParaRPr lang="en-US" b="1" dirty="0">
              <a:solidFill>
                <a:schemeClr val="accent2">
                  <a:lumMod val="75000"/>
                </a:schemeClr>
              </a:solidFill>
            </a:endParaRPr>
          </a:p>
        </p:txBody>
      </p:sp>
      <p:sp>
        <p:nvSpPr>
          <p:cNvPr id="3" name="Content Placeholder 2"/>
          <p:cNvSpPr>
            <a:spLocks noGrp="1"/>
          </p:cNvSpPr>
          <p:nvPr>
            <p:ph idx="1"/>
          </p:nvPr>
        </p:nvSpPr>
        <p:spPr/>
        <p:txBody>
          <a:bodyPr/>
          <a:lstStyle/>
          <a:p>
            <a:pPr>
              <a:lnSpc>
                <a:spcPct val="90000"/>
              </a:lnSpc>
            </a:pPr>
            <a:r>
              <a:rPr lang="en-US" altLang="en-US" sz="2800" dirty="0" smtClean="0"/>
              <a:t>Sapir-Whorf hypothesis</a:t>
            </a:r>
          </a:p>
          <a:p>
            <a:pPr lvl="1">
              <a:lnSpc>
                <a:spcPct val="90000"/>
              </a:lnSpc>
            </a:pPr>
            <a:r>
              <a:rPr lang="en-US" altLang="en-US" sz="2400" dirty="0" smtClean="0"/>
              <a:t>Language predisposes people to see the world in a certain way guiding behavior</a:t>
            </a:r>
          </a:p>
          <a:p>
            <a:pPr>
              <a:lnSpc>
                <a:spcPct val="90000"/>
              </a:lnSpc>
            </a:pPr>
            <a:r>
              <a:rPr lang="en-US" altLang="en-US" sz="2800" dirty="0" smtClean="0"/>
              <a:t>Language reflects reality</a:t>
            </a:r>
          </a:p>
          <a:p>
            <a:pPr lvl="1">
              <a:lnSpc>
                <a:spcPct val="90000"/>
              </a:lnSpc>
            </a:pPr>
            <a:r>
              <a:rPr lang="en-US" altLang="en-US" sz="2400" dirty="0" smtClean="0"/>
              <a:t>Rich vocabulary reflects a cultural focus</a:t>
            </a:r>
            <a:endParaRPr lang="en-US" sz="2400" dirty="0" smtClean="0"/>
          </a:p>
          <a:p>
            <a:endParaRPr lang="en-US" dirty="0"/>
          </a:p>
        </p:txBody>
      </p:sp>
      <p:pic>
        <p:nvPicPr>
          <p:cNvPr id="4" name="Picture 7" descr="popscombs"/>
          <p:cNvPicPr>
            <a:picLocks noChangeAspect="1" noChangeArrowheads="1"/>
          </p:cNvPicPr>
          <p:nvPr/>
        </p:nvPicPr>
        <p:blipFill>
          <a:blip r:embed="rId2" cstate="print"/>
          <a:srcRect/>
          <a:stretch>
            <a:fillRect/>
          </a:stretch>
        </p:blipFill>
        <p:spPr>
          <a:xfrm>
            <a:off x="5334000" y="4300537"/>
            <a:ext cx="3810000" cy="2633663"/>
          </a:xfrm>
          <a:prstGeom prst="rect">
            <a:avLst/>
          </a:prstGeom>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determines thought</a:t>
            </a:r>
            <a:endParaRPr lang="en-US" dirty="0"/>
          </a:p>
        </p:txBody>
      </p:sp>
      <p:sp>
        <p:nvSpPr>
          <p:cNvPr id="3" name="Content Placeholder 2"/>
          <p:cNvSpPr>
            <a:spLocks noGrp="1"/>
          </p:cNvSpPr>
          <p:nvPr>
            <p:ph idx="1"/>
          </p:nvPr>
        </p:nvSpPr>
        <p:spPr/>
        <p:txBody>
          <a:bodyPr>
            <a:normAutofit fontScale="85000" lnSpcReduction="20000"/>
          </a:bodyPr>
          <a:lstStyle/>
          <a:p>
            <a:pPr>
              <a:spcBef>
                <a:spcPct val="50000"/>
              </a:spcBef>
            </a:pPr>
            <a:r>
              <a:rPr kumimoji="1" lang="en-US" altLang="zh-CN" dirty="0" smtClean="0">
                <a:latin typeface="Times New Roman" pitchFamily="18" charset="0"/>
              </a:rPr>
              <a:t>Whereas English, for example, has only one word for snow ( or two if we include sleet), Eskimo has several.  The reasons for this are obvious. It is essential for Eskimos to be able to distinguish efficiently between different types of snow.</a:t>
            </a:r>
          </a:p>
          <a:p>
            <a:pPr>
              <a:spcBef>
                <a:spcPct val="50000"/>
              </a:spcBef>
            </a:pPr>
            <a:r>
              <a:rPr kumimoji="1" lang="en-US" altLang="zh-CN" dirty="0" smtClean="0">
                <a:latin typeface="Times New Roman" pitchFamily="18" charset="0"/>
              </a:rPr>
              <a:t>English, of course, is quite able to make the same distinctions: fine snow, dry snow, soft snow, and so on, but in Eskimos this sort of distinction is lexicalized---made by means of individual words.</a:t>
            </a:r>
          </a:p>
          <a:p>
            <a:pPr>
              <a:spcBef>
                <a:spcPct val="50000"/>
              </a:spcBef>
            </a:pPr>
            <a:r>
              <a:rPr kumimoji="1" lang="en-US" altLang="zh-CN" dirty="0" smtClean="0">
                <a:latin typeface="Times New Roman" pitchFamily="18" charset="0"/>
              </a:rPr>
              <a:t>Because snow is most common thing in culture of </a:t>
            </a:r>
            <a:r>
              <a:rPr kumimoji="1" lang="en-US" altLang="zh-CN" dirty="0" err="1" smtClean="0">
                <a:latin typeface="Times New Roman" pitchFamily="18" charset="0"/>
              </a:rPr>
              <a:t>eskimos</a:t>
            </a:r>
            <a:endParaRPr kumimoji="1" lang="en-US" altLang="zh-CN" dirty="0" smtClean="0">
              <a:latin typeface="Times New Roman" pitchFamily="18" charset="0"/>
            </a:endParaRPr>
          </a:p>
          <a:p>
            <a:pPr>
              <a:spcBef>
                <a:spcPct val="50000"/>
              </a:spcBef>
            </a:pPr>
            <a:endParaRPr kumimoji="1" lang="en-US" altLang="zh-CN" dirty="0">
              <a:latin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2">
                    <a:lumMod val="25000"/>
                  </a:schemeClr>
                </a:solidFill>
              </a:rPr>
              <a:t>Language Reflects society</a:t>
            </a:r>
            <a:endParaRPr lang="en-US" dirty="0">
              <a:solidFill>
                <a:schemeClr val="bg2">
                  <a:lumMod val="25000"/>
                </a:schemeClr>
              </a:solidFill>
            </a:endParaRPr>
          </a:p>
        </p:txBody>
      </p:sp>
      <p:sp>
        <p:nvSpPr>
          <p:cNvPr id="3" name="Content Placeholder 2"/>
          <p:cNvSpPr>
            <a:spLocks noGrp="1"/>
          </p:cNvSpPr>
          <p:nvPr>
            <p:ph idx="1"/>
          </p:nvPr>
        </p:nvSpPr>
        <p:spPr/>
        <p:txBody>
          <a:bodyPr/>
          <a:lstStyle/>
          <a:p>
            <a:r>
              <a:rPr kumimoji="1" lang="en-US" altLang="zh-CN" dirty="0" smtClean="0">
                <a:latin typeface="Times New Roman" pitchFamily="18" charset="0"/>
              </a:rPr>
              <a:t>To some extent, language, especially the structure of its lexicon reflects  social  environments of a society.</a:t>
            </a:r>
          </a:p>
          <a:p>
            <a:r>
              <a:rPr kumimoji="1" lang="en-US" altLang="zh-CN" dirty="0" smtClean="0">
                <a:latin typeface="Times New Roman" pitchFamily="18" charset="0"/>
              </a:rPr>
              <a:t>For example, a society's kinship system is generally reflected in its kinship vocabulary. </a:t>
            </a:r>
          </a:p>
          <a:p>
            <a:endParaRPr lang="en-US" dirty="0"/>
          </a:p>
        </p:txBody>
      </p:sp>
      <p:pic>
        <p:nvPicPr>
          <p:cNvPr id="4" name="Picture 7" descr="popscombs"/>
          <p:cNvPicPr>
            <a:picLocks noChangeAspect="1" noChangeArrowheads="1"/>
          </p:cNvPicPr>
          <p:nvPr/>
        </p:nvPicPr>
        <p:blipFill>
          <a:blip r:embed="rId2" cstate="print"/>
          <a:srcRect/>
          <a:stretch>
            <a:fillRect/>
          </a:stretch>
        </p:blipFill>
        <p:spPr>
          <a:xfrm>
            <a:off x="5334000" y="4300537"/>
            <a:ext cx="3810000" cy="2633663"/>
          </a:xfrm>
          <a:prstGeom prst="rect">
            <a:avLst/>
          </a:prstGeom>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5">
                    <a:lumMod val="75000"/>
                  </a:schemeClr>
                </a:solidFill>
              </a:rPr>
              <a:t>Society changes Language</a:t>
            </a:r>
            <a:endParaRPr lang="en-US" b="1" dirty="0">
              <a:solidFill>
                <a:schemeClr val="accent5">
                  <a:lumMod val="75000"/>
                </a:schemeClr>
              </a:solidFill>
            </a:endParaRPr>
          </a:p>
        </p:txBody>
      </p:sp>
      <p:sp>
        <p:nvSpPr>
          <p:cNvPr id="3" name="Content Placeholder 2"/>
          <p:cNvSpPr>
            <a:spLocks noGrp="1"/>
          </p:cNvSpPr>
          <p:nvPr>
            <p:ph idx="1"/>
          </p:nvPr>
        </p:nvSpPr>
        <p:spPr/>
        <p:txBody>
          <a:bodyPr/>
          <a:lstStyle/>
          <a:p>
            <a:r>
              <a:rPr kumimoji="1" lang="en-US" altLang="zh-CN" dirty="0" smtClean="0">
                <a:solidFill>
                  <a:srgbClr val="000000"/>
                </a:solidFill>
                <a:latin typeface="Times New Roman" pitchFamily="18" charset="0"/>
              </a:rPr>
              <a:t>As society is reflected in language in this way, social change can produce a corresponding linguistic change.</a:t>
            </a:r>
            <a:r>
              <a:rPr kumimoji="1" lang="en-US" altLang="zh-CN" dirty="0" smtClean="0">
                <a:latin typeface="Times New Roman" pitchFamily="18" charset="0"/>
              </a:rPr>
              <a:t> </a:t>
            </a:r>
          </a:p>
          <a:p>
            <a:r>
              <a:rPr kumimoji="1" lang="en-US" altLang="zh-CN" dirty="0" smtClean="0">
                <a:latin typeface="Times New Roman" pitchFamily="18" charset="0"/>
              </a:rPr>
              <a:t>This has happened in the case of Russian. During the period from 1860 to the present day the structure of the Russian kinship system has undergone a very radical change as a result of several important events: (PTO)</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kumimoji="1" lang="en-US" altLang="zh-CN" dirty="0" smtClean="0">
                <a:latin typeface="Times New Roman" pitchFamily="18" charset="0"/>
              </a:rPr>
              <a:t>For example: the emancipation of serfs in 1861, the First World War, the revolution, the collectivization of agriculture and the Second world War.  There has been a marked social as well as political revolution, and this has been accompanied by a corresponding change in the language.</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kumimoji="1" lang="en-US" altLang="zh-CN" dirty="0" smtClean="0">
                <a:latin typeface="Times New Roman" pitchFamily="18" charset="0"/>
              </a:rPr>
              <a:t>In the middle of the last century, wife's brother was </a:t>
            </a:r>
            <a:r>
              <a:rPr kumimoji="1" lang="en-US" altLang="zh-CN" dirty="0" err="1" smtClean="0">
                <a:latin typeface="Times New Roman" pitchFamily="18" charset="0"/>
              </a:rPr>
              <a:t>shurin</a:t>
            </a:r>
            <a:r>
              <a:rPr kumimoji="1" lang="en-US" altLang="zh-CN" dirty="0" smtClean="0">
                <a:latin typeface="Times New Roman" pitchFamily="18" charset="0"/>
              </a:rPr>
              <a:t>, whereas now </a:t>
            </a:r>
            <a:r>
              <a:rPr kumimoji="1" lang="en-US" altLang="zh-CN" dirty="0" err="1" smtClean="0">
                <a:latin typeface="Times New Roman" pitchFamily="18" charset="0"/>
              </a:rPr>
              <a:t>now</a:t>
            </a:r>
            <a:r>
              <a:rPr kumimoji="1" lang="en-US" altLang="zh-CN" dirty="0" smtClean="0">
                <a:latin typeface="Times New Roman" pitchFamily="18" charset="0"/>
              </a:rPr>
              <a:t> it is simply brat </a:t>
            </a:r>
            <a:r>
              <a:rPr kumimoji="1" lang="en-US" altLang="zh-CN" dirty="0" err="1" smtClean="0">
                <a:latin typeface="Times New Roman" pitchFamily="18" charset="0"/>
              </a:rPr>
              <a:t>zheny</a:t>
            </a:r>
            <a:r>
              <a:rPr kumimoji="1" lang="en-US" altLang="zh-CN" dirty="0" smtClean="0">
                <a:latin typeface="Times New Roman" pitchFamily="18" charset="0"/>
              </a:rPr>
              <a:t>, brother of wife.  Similarly, brother's wife, formerly </a:t>
            </a:r>
            <a:r>
              <a:rPr kumimoji="1" lang="en-US" altLang="zh-CN" dirty="0" err="1" smtClean="0">
                <a:latin typeface="Times New Roman" pitchFamily="18" charset="0"/>
              </a:rPr>
              <a:t>nevestka</a:t>
            </a:r>
            <a:r>
              <a:rPr kumimoji="1" lang="en-US" altLang="zh-CN" dirty="0" smtClean="0">
                <a:latin typeface="Times New Roman" pitchFamily="18" charset="0"/>
              </a:rPr>
              <a:t>, is now </a:t>
            </a:r>
            <a:r>
              <a:rPr kumimoji="1" lang="en-US" altLang="zh-CN" dirty="0" err="1" smtClean="0">
                <a:latin typeface="Times New Roman" pitchFamily="18" charset="0"/>
              </a:rPr>
              <a:t>zhena</a:t>
            </a:r>
            <a:r>
              <a:rPr kumimoji="1" lang="en-US" altLang="zh-CN" dirty="0" smtClean="0">
                <a:latin typeface="Times New Roman" pitchFamily="18" charset="0"/>
              </a:rPr>
              <a:t> </a:t>
            </a:r>
            <a:r>
              <a:rPr kumimoji="1" lang="en-US" altLang="zh-CN" dirty="0" err="1" smtClean="0">
                <a:latin typeface="Times New Roman" pitchFamily="18" charset="0"/>
              </a:rPr>
              <a:t>brata</a:t>
            </a:r>
            <a:r>
              <a:rPr kumimoji="1" lang="en-US" altLang="zh-CN" dirty="0" smtClean="0">
                <a:latin typeface="Times New Roman" pitchFamily="18" charset="0"/>
              </a:rPr>
              <a:t>, wife of brother. In other words, distinctions that were formerly lexicalized, because they were important, are now made by means of phrases.  The loss of importance of these particular relationships are due to the fact that social changes in Russia have led to the rise of the small, nuclear family. </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kumimoji="1" lang="en-US" altLang="zh-CN" dirty="0" smtClean="0">
                <a:latin typeface="Times New Roman" pitchFamily="18" charset="0"/>
              </a:rPr>
              <a:t>In the last century most Russians lived in large </a:t>
            </a:r>
            <a:r>
              <a:rPr kumimoji="1" lang="en-US" altLang="zh-CN" dirty="0" err="1" smtClean="0">
                <a:latin typeface="Times New Roman" pitchFamily="18" charset="0"/>
              </a:rPr>
              <a:t>patrilocal</a:t>
            </a:r>
            <a:r>
              <a:rPr kumimoji="1" lang="en-US" altLang="zh-CN" dirty="0" smtClean="0">
                <a:latin typeface="Times New Roman" pitchFamily="18" charset="0"/>
              </a:rPr>
              <a:t> extended-family households. brother's wives, at that time part of the family now normally live, in different households.  Similarly, the term </a:t>
            </a:r>
            <a:r>
              <a:rPr kumimoji="1" lang="en-US" altLang="zh-CN" dirty="0" err="1" smtClean="0">
                <a:latin typeface="Times New Roman" pitchFamily="18" charset="0"/>
              </a:rPr>
              <a:t>yatrov</a:t>
            </a:r>
            <a:r>
              <a:rPr kumimoji="1" lang="en-US" altLang="zh-CN" dirty="0" smtClean="0">
                <a:latin typeface="Times New Roman" pitchFamily="18" charset="0"/>
              </a:rPr>
              <a:t>, signifying husband's brother's wife has now disappeared entirely.</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r>
              <a:rPr lang="en-US" sz="6000" dirty="0" smtClean="0"/>
              <a:t>Important terms in Sociolinguistics</a:t>
            </a:r>
          </a:p>
          <a:p>
            <a:r>
              <a:rPr lang="en-US" sz="2800" dirty="0" smtClean="0"/>
              <a:t>Speech Community</a:t>
            </a:r>
          </a:p>
          <a:p>
            <a:r>
              <a:rPr lang="en-US" sz="2800" dirty="0" smtClean="0"/>
              <a:t>Language Varieties</a:t>
            </a:r>
          </a:p>
          <a:p>
            <a:r>
              <a:rPr lang="en-US" sz="2800" dirty="0" smtClean="0"/>
              <a:t>Regional Dialects</a:t>
            </a:r>
          </a:p>
          <a:p>
            <a:r>
              <a:rPr lang="en-US" sz="2800" dirty="0" smtClean="0"/>
              <a:t>Social Dialects</a:t>
            </a:r>
          </a:p>
          <a:p>
            <a:r>
              <a:rPr lang="en-US" sz="2800" dirty="0" smtClean="0"/>
              <a:t>Idiolect</a:t>
            </a:r>
          </a:p>
          <a:p>
            <a:r>
              <a:rPr lang="en-US" sz="2800" dirty="0" err="1" smtClean="0"/>
              <a:t>Diglossia</a:t>
            </a:r>
            <a:endParaRPr lang="en-US" sz="2800" dirty="0" smtClean="0"/>
          </a:p>
          <a:p>
            <a:r>
              <a:rPr lang="en-US" sz="2800" dirty="0" smtClean="0"/>
              <a:t>Style, Context </a:t>
            </a:r>
            <a:r>
              <a:rPr lang="en-US" sz="2800" smtClean="0"/>
              <a:t>and Register</a:t>
            </a:r>
            <a:endParaRPr lang="en-US" sz="2800" dirty="0" smtClean="0"/>
          </a:p>
          <a:p>
            <a:endParaRPr lang="en-US" sz="2800" dirty="0" smtClean="0"/>
          </a:p>
          <a:p>
            <a:endParaRPr lang="en-US"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40000"/>
                    <a:lumOff val="60000"/>
                  </a:schemeClr>
                </a:solidFill>
              </a:rPr>
              <a:t>Speech Community</a:t>
            </a:r>
            <a:endParaRPr lang="en-US" b="1" dirty="0">
              <a:solidFill>
                <a:schemeClr val="tx2">
                  <a:lumMod val="40000"/>
                  <a:lumOff val="60000"/>
                </a:schemeClr>
              </a:solidFill>
            </a:endParaRPr>
          </a:p>
        </p:txBody>
      </p:sp>
      <p:sp>
        <p:nvSpPr>
          <p:cNvPr id="3" name="Content Placeholder 2"/>
          <p:cNvSpPr>
            <a:spLocks noGrp="1"/>
          </p:cNvSpPr>
          <p:nvPr>
            <p:ph idx="1"/>
          </p:nvPr>
        </p:nvSpPr>
        <p:spPr/>
        <p:txBody>
          <a:bodyPr>
            <a:normAutofit fontScale="85000" lnSpcReduction="10000"/>
          </a:bodyPr>
          <a:lstStyle/>
          <a:p>
            <a:r>
              <a:rPr kumimoji="1" lang="en-US" altLang="zh-CN" b="1" dirty="0" smtClean="0">
                <a:latin typeface="Times New Roman" pitchFamily="18" charset="0"/>
                <a:cs typeface="Times New Roman" pitchFamily="18" charset="0"/>
              </a:rPr>
              <a:t>A speech community</a:t>
            </a:r>
            <a:r>
              <a:rPr kumimoji="1" lang="en-US" altLang="zh-CN" dirty="0" smtClean="0">
                <a:latin typeface="Times New Roman" pitchFamily="18" charset="0"/>
                <a:cs typeface="Times New Roman" pitchFamily="18" charset="0"/>
              </a:rPr>
              <a:t> is defined as a group of people who form a community and share the same language or a particular variety of language. </a:t>
            </a:r>
          </a:p>
          <a:p>
            <a:endParaRPr lang="en-US" dirty="0" smtClean="0"/>
          </a:p>
          <a:p>
            <a:r>
              <a:rPr lang="en-US" b="1" dirty="0" smtClean="0"/>
              <a:t>Characteristics of Speech Community:</a:t>
            </a:r>
          </a:p>
          <a:p>
            <a:r>
              <a:rPr kumimoji="1" lang="en-US" altLang="zh-CN" dirty="0" smtClean="0">
                <a:latin typeface="Times New Roman" pitchFamily="18" charset="0"/>
              </a:rPr>
              <a:t>A. They speak the same language or dialect.</a:t>
            </a:r>
          </a:p>
          <a:p>
            <a:r>
              <a:rPr kumimoji="1" lang="en-US" altLang="zh-CN" dirty="0" smtClean="0">
                <a:latin typeface="Times New Roman" pitchFamily="18" charset="0"/>
                <a:cs typeface="Times New Roman" pitchFamily="18" charset="0"/>
              </a:rPr>
              <a:t>B. the members of the group must interact linguistically with other members of the community</a:t>
            </a:r>
            <a:r>
              <a:rPr kumimoji="1" lang="en-US" altLang="zh-CN" dirty="0" smtClean="0">
                <a:solidFill>
                  <a:srgbClr val="008000"/>
                </a:solidFill>
                <a:latin typeface="Times New Roman" pitchFamily="18" charset="0"/>
                <a:cs typeface="Times New Roman" pitchFamily="18" charset="0"/>
              </a:rPr>
              <a:t>.</a:t>
            </a:r>
          </a:p>
          <a:p>
            <a:r>
              <a:rPr kumimoji="1" lang="en-US" altLang="zh-CN" dirty="0" smtClean="0">
                <a:latin typeface="Times New Roman" pitchFamily="18" charset="0"/>
                <a:cs typeface="Times New Roman" pitchFamily="18" charset="0"/>
              </a:rPr>
              <a:t>C. They may share similar attitudes toward linguistic norms. </a:t>
            </a:r>
          </a:p>
          <a:p>
            <a:endParaRPr kumimoji="1" lang="en-US" altLang="zh-CN" dirty="0" smtClean="0">
              <a:solidFill>
                <a:srgbClr val="008000"/>
              </a:solidFill>
              <a:latin typeface="Times New Roman" pitchFamily="18" charset="0"/>
              <a:cs typeface="Times New Roman" pitchFamily="18" charset="0"/>
            </a:endParaRPr>
          </a:p>
          <a:p>
            <a:endParaRPr kumimoji="1" lang="en-US" altLang="zh-CN" dirty="0" smtClean="0">
              <a:latin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3">
                    <a:lumMod val="60000"/>
                    <a:lumOff val="40000"/>
                  </a:schemeClr>
                </a:solidFill>
              </a:rPr>
              <a:t>Speech Variety</a:t>
            </a:r>
            <a:endParaRPr lang="en-US" b="1" dirty="0">
              <a:solidFill>
                <a:schemeClr val="accent3">
                  <a:lumMod val="60000"/>
                  <a:lumOff val="40000"/>
                </a:schemeClr>
              </a:solidFill>
            </a:endParaRPr>
          </a:p>
        </p:txBody>
      </p:sp>
      <p:sp>
        <p:nvSpPr>
          <p:cNvPr id="3" name="Content Placeholder 2"/>
          <p:cNvSpPr>
            <a:spLocks noGrp="1"/>
          </p:cNvSpPr>
          <p:nvPr>
            <p:ph idx="1"/>
          </p:nvPr>
        </p:nvSpPr>
        <p:spPr/>
        <p:txBody>
          <a:bodyPr>
            <a:normAutofit fontScale="92500" lnSpcReduction="10000"/>
          </a:bodyPr>
          <a:lstStyle/>
          <a:p>
            <a:r>
              <a:rPr kumimoji="1" lang="en-US" altLang="zh-CN" b="1" dirty="0" smtClean="0">
                <a:latin typeface="Times New Roman" pitchFamily="18" charset="0"/>
                <a:cs typeface="Times New Roman" pitchFamily="18" charset="0"/>
              </a:rPr>
              <a:t>Speech variety,</a:t>
            </a:r>
            <a:r>
              <a:rPr kumimoji="1" lang="en-US" altLang="zh-CN" dirty="0" smtClean="0">
                <a:latin typeface="Times New Roman" pitchFamily="18" charset="0"/>
                <a:cs typeface="Times New Roman" pitchFamily="18" charset="0"/>
              </a:rPr>
              <a:t> also known as language variety, refers to any distinguishable form of speech used by a speaker or group of speakers. </a:t>
            </a:r>
          </a:p>
          <a:p>
            <a:endParaRPr lang="en-US" dirty="0" smtClean="0"/>
          </a:p>
          <a:p>
            <a:r>
              <a:rPr kumimoji="1" lang="en-US" altLang="zh-CN" dirty="0" smtClean="0">
                <a:latin typeface="Times New Roman" pitchFamily="18" charset="0"/>
                <a:cs typeface="Times New Roman" pitchFamily="18" charset="0"/>
              </a:rPr>
              <a:t>The distinctive characteristics of a speech variety are mainly reflected in its pronunciation, syntax and vocabulary</a:t>
            </a:r>
          </a:p>
          <a:p>
            <a:r>
              <a:rPr kumimoji="1" lang="en-US" altLang="zh-CN" dirty="0" smtClean="0">
                <a:latin typeface="Times New Roman" pitchFamily="18" charset="0"/>
                <a:cs typeface="Times New Roman" pitchFamily="18" charset="0"/>
              </a:rPr>
              <a:t>Speech variety is a neutral term, which is often used to replace the such terms as standard language, dialect, pidgin and </a:t>
            </a:r>
            <a:r>
              <a:rPr kumimoji="1" lang="en-US" altLang="zh-CN" dirty="0" err="1" smtClean="0">
                <a:latin typeface="Times New Roman" pitchFamily="18" charset="0"/>
                <a:cs typeface="Times New Roman" pitchFamily="18" charset="0"/>
              </a:rPr>
              <a:t>creole</a:t>
            </a:r>
            <a:r>
              <a:rPr kumimoji="1" lang="en-US" altLang="zh-CN" dirty="0" smtClean="0">
                <a:latin typeface="Times New Roman" pitchFamily="18" charset="0"/>
                <a:cs typeface="Times New Roman" pitchFamily="18" charset="0"/>
              </a:rPr>
              <a:t>. </a:t>
            </a:r>
            <a:endParaRPr kumimoji="1" lang="en-US" altLang="zh-CN" sz="2000"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75000"/>
                  </a:schemeClr>
                </a:solidFill>
              </a:rPr>
              <a:t>Language Varieties</a:t>
            </a:r>
            <a:endParaRPr lang="en-US" b="1" dirty="0">
              <a:solidFill>
                <a:schemeClr val="accent2">
                  <a:lumMod val="75000"/>
                </a:schemeClr>
              </a:solidFill>
            </a:endParaRP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endParaRPr kumimoji="1" lang="en-US" altLang="zh-CN" dirty="0" smtClean="0">
              <a:latin typeface="Times New Roman" pitchFamily="18" charset="0"/>
            </a:endParaRPr>
          </a:p>
          <a:p>
            <a:r>
              <a:rPr kumimoji="1" lang="en-US" altLang="zh-CN" dirty="0" smtClean="0">
                <a:latin typeface="Times New Roman" pitchFamily="18" charset="0"/>
              </a:rPr>
              <a:t>People who claim to be users of the same language do not speak the language in the same manner. For example all the English–speaking people do not speak the same type of English. And the language used by the same individual varies as circumstances vary. </a:t>
            </a:r>
          </a:p>
          <a:p>
            <a:r>
              <a:rPr lang="en-US" sz="2800" dirty="0" smtClean="0"/>
              <a:t>Dialectal Varieties</a:t>
            </a:r>
          </a:p>
          <a:p>
            <a:pPr>
              <a:buNone/>
            </a:pPr>
            <a:r>
              <a:rPr lang="en-US" sz="2800" dirty="0" smtClean="0"/>
              <a:t>	1</a:t>
            </a:r>
            <a:r>
              <a:rPr lang="en-US" sz="2800" dirty="0" smtClean="0"/>
              <a:t>. Regional Dialects</a:t>
            </a:r>
          </a:p>
          <a:p>
            <a:pPr>
              <a:buNone/>
            </a:pPr>
            <a:r>
              <a:rPr lang="en-US" sz="2800" dirty="0" smtClean="0"/>
              <a:t>	</a:t>
            </a:r>
            <a:r>
              <a:rPr lang="en-US" sz="2800" dirty="0" smtClean="0"/>
              <a:t>2</a:t>
            </a:r>
            <a:r>
              <a:rPr lang="en-US" sz="2800" dirty="0" smtClean="0"/>
              <a:t>. Social </a:t>
            </a:r>
            <a:r>
              <a:rPr lang="en-US" sz="2800" dirty="0" smtClean="0"/>
              <a:t>Dialects</a:t>
            </a:r>
          </a:p>
          <a:p>
            <a:r>
              <a:rPr lang="en-US" sz="2800" dirty="0" smtClean="0"/>
              <a:t>Functional Varieties: Style, Register</a:t>
            </a:r>
            <a:endParaRPr lang="en-US" sz="2800" dirty="0" smtClean="0"/>
          </a:p>
          <a:p>
            <a:endParaRPr kumimoji="1" lang="en-US" altLang="zh-CN" sz="2000" dirty="0" smtClean="0">
              <a:latin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Dialectal Varieties</a:t>
            </a:r>
            <a:endParaRPr lang="en-US" dirty="0"/>
          </a:p>
        </p:txBody>
      </p:sp>
      <p:sp>
        <p:nvSpPr>
          <p:cNvPr id="3" name="Content Placeholder 2"/>
          <p:cNvSpPr>
            <a:spLocks noGrp="1"/>
          </p:cNvSpPr>
          <p:nvPr>
            <p:ph idx="1"/>
          </p:nvPr>
        </p:nvSpPr>
        <p:spPr/>
        <p:txBody>
          <a:bodyPr>
            <a:normAutofit/>
          </a:bodyPr>
          <a:lstStyle/>
          <a:p>
            <a:r>
              <a:rPr lang="en-US" dirty="0" smtClean="0">
                <a:solidFill>
                  <a:schemeClr val="accent2">
                    <a:lumMod val="75000"/>
                  </a:schemeClr>
                </a:solidFill>
              </a:rPr>
              <a:t>1. Regional Varieties</a:t>
            </a:r>
          </a:p>
          <a:p>
            <a:r>
              <a:rPr kumimoji="1" lang="en-US" altLang="zh-CN" dirty="0" smtClean="0">
                <a:latin typeface="Times New Roman" pitchFamily="18" charset="0"/>
              </a:rPr>
              <a:t>Regional dialects are linguistic varieties used by people living in different regions. </a:t>
            </a:r>
            <a:endParaRPr kumimoji="1" lang="en-US" altLang="zh-CN" sz="2000" dirty="0" smtClean="0">
              <a:latin typeface="Times New Roman" pitchFamily="18" charset="0"/>
            </a:endParaRPr>
          </a:p>
          <a:p>
            <a:endParaRPr lang="en-US" dirty="0" smtClean="0"/>
          </a:p>
          <a:p>
            <a:r>
              <a:rPr lang="en-US" b="1" dirty="0" smtClean="0"/>
              <a:t>Example:</a:t>
            </a:r>
          </a:p>
          <a:p>
            <a:pPr algn="just"/>
            <a:r>
              <a:rPr kumimoji="1" lang="en-US" altLang="zh-CN" dirty="0" smtClean="0">
                <a:solidFill>
                  <a:srgbClr val="000000"/>
                </a:solidFill>
                <a:latin typeface="Times New Roman" pitchFamily="18" charset="0"/>
              </a:rPr>
              <a:t>North: You need your hair cutting.</a:t>
            </a:r>
          </a:p>
          <a:p>
            <a:pPr algn="just"/>
            <a:r>
              <a:rPr kumimoji="1" lang="en-US" altLang="zh-CN" dirty="0" smtClean="0">
                <a:solidFill>
                  <a:srgbClr val="000000"/>
                </a:solidFill>
                <a:latin typeface="Times New Roman" pitchFamily="18" charset="0"/>
              </a:rPr>
              <a:t>South: You need your hair cut</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1600200" y="1524000"/>
            <a:ext cx="6934200" cy="3113088"/>
          </a:xfrm>
          <a:prstGeom prst="rect">
            <a:avLst/>
          </a:prstGeom>
          <a:noFill/>
          <a:ln w="9525">
            <a:noFill/>
            <a:miter lim="800000"/>
            <a:headEnd/>
            <a:tailEnd/>
          </a:ln>
          <a:effectLst/>
        </p:spPr>
        <p:txBody>
          <a:bodyPr>
            <a:spAutoFit/>
          </a:bodyPr>
          <a:lstStyle/>
          <a:p>
            <a:pPr algn="just"/>
            <a:r>
              <a:rPr kumimoji="1" lang="en-US" altLang="zh-CN" sz="2400">
                <a:solidFill>
                  <a:srgbClr val="000000"/>
                </a:solidFill>
                <a:latin typeface="Times New Roman" pitchFamily="18" charset="0"/>
              </a:rPr>
              <a:t> </a:t>
            </a:r>
            <a:r>
              <a:rPr kumimoji="1" lang="en-US" altLang="zh-CN" sz="3600">
                <a:solidFill>
                  <a:srgbClr val="000000"/>
                </a:solidFill>
                <a:latin typeface="Times New Roman" pitchFamily="18" charset="0"/>
              </a:rPr>
              <a:t>English</a:t>
            </a:r>
            <a:r>
              <a:rPr kumimoji="1" lang="en-US" altLang="zh-CN" sz="3600">
                <a:latin typeface="Times New Roman" pitchFamily="18" charset="0"/>
              </a:rPr>
              <a:t>:                         </a:t>
            </a:r>
            <a:r>
              <a:rPr kumimoji="1" lang="en-US" altLang="zh-CN" sz="3600">
                <a:solidFill>
                  <a:srgbClr val="000000"/>
                </a:solidFill>
                <a:latin typeface="Times New Roman" pitchFamily="18" charset="0"/>
              </a:rPr>
              <a:t>Scottish:</a:t>
            </a:r>
          </a:p>
          <a:p>
            <a:pPr algn="just"/>
            <a:endParaRPr kumimoji="1" lang="en-US" altLang="zh-CN" sz="3600">
              <a:latin typeface="Times New Roman" pitchFamily="18" charset="0"/>
            </a:endParaRPr>
          </a:p>
          <a:p>
            <a:pPr algn="just"/>
            <a:endParaRPr kumimoji="1" lang="en-US" altLang="zh-CN" sz="3600">
              <a:latin typeface="Times New Roman" pitchFamily="18" charset="0"/>
            </a:endParaRPr>
          </a:p>
          <a:p>
            <a:pPr algn="just"/>
            <a:endParaRPr kumimoji="1" lang="en-US" altLang="zh-CN" sz="3600">
              <a:latin typeface="Times New Roman" pitchFamily="18" charset="0"/>
            </a:endParaRPr>
          </a:p>
          <a:p>
            <a:pPr>
              <a:spcBef>
                <a:spcPct val="50000"/>
              </a:spcBef>
            </a:pPr>
            <a:endParaRPr kumimoji="1" lang="en-US" altLang="zh-CN" sz="3600">
              <a:latin typeface="Times New Roman" pitchFamily="18" charset="0"/>
            </a:endParaRPr>
          </a:p>
        </p:txBody>
      </p:sp>
      <p:sp>
        <p:nvSpPr>
          <p:cNvPr id="33795" name="Oval 3"/>
          <p:cNvSpPr>
            <a:spLocks noChangeArrowheads="1"/>
          </p:cNvSpPr>
          <p:nvPr/>
        </p:nvSpPr>
        <p:spPr bwMode="auto">
          <a:xfrm>
            <a:off x="1066800" y="3733800"/>
            <a:ext cx="3505200" cy="2438400"/>
          </a:xfrm>
          <a:prstGeom prst="ellipse">
            <a:avLst/>
          </a:prstGeom>
          <a:solidFill>
            <a:schemeClr val="accent1"/>
          </a:solidFill>
          <a:ln w="9525">
            <a:solidFill>
              <a:schemeClr val="tx1"/>
            </a:solidFill>
            <a:round/>
            <a:headEnd/>
            <a:tailEnd/>
          </a:ln>
          <a:effectLst/>
        </p:spPr>
        <p:txBody>
          <a:bodyPr wrap="none" anchor="ctr"/>
          <a:lstStyle/>
          <a:p>
            <a:pPr algn="ctr"/>
            <a:r>
              <a:rPr kumimoji="1" lang="en-US" altLang="zh-CN" sz="3600">
                <a:solidFill>
                  <a:srgbClr val="000000"/>
                </a:solidFill>
                <a:latin typeface="Times New Roman" pitchFamily="18" charset="0"/>
              </a:rPr>
              <a:t>It needs washing</a:t>
            </a:r>
          </a:p>
        </p:txBody>
      </p:sp>
      <p:sp>
        <p:nvSpPr>
          <p:cNvPr id="33796" name="Oval 4"/>
          <p:cNvSpPr>
            <a:spLocks noChangeArrowheads="1"/>
          </p:cNvSpPr>
          <p:nvPr/>
        </p:nvSpPr>
        <p:spPr bwMode="auto">
          <a:xfrm>
            <a:off x="5029200" y="3810000"/>
            <a:ext cx="3733800" cy="2362200"/>
          </a:xfrm>
          <a:prstGeom prst="ellipse">
            <a:avLst/>
          </a:prstGeom>
          <a:solidFill>
            <a:schemeClr val="accent1"/>
          </a:solidFill>
          <a:ln w="9525">
            <a:solidFill>
              <a:schemeClr val="tx1"/>
            </a:solidFill>
            <a:round/>
            <a:headEnd/>
            <a:tailEnd/>
          </a:ln>
          <a:effectLst/>
        </p:spPr>
        <p:txBody>
          <a:bodyPr wrap="none" anchor="ctr"/>
          <a:lstStyle/>
          <a:p>
            <a:pPr algn="ctr"/>
            <a:r>
              <a:rPr kumimoji="1" lang="en-US" altLang="zh-CN" sz="3600">
                <a:solidFill>
                  <a:srgbClr val="000000"/>
                </a:solidFill>
                <a:latin typeface="Times New Roman" pitchFamily="18" charset="0"/>
              </a:rPr>
              <a:t>It needs washed</a:t>
            </a:r>
          </a:p>
        </p:txBody>
      </p:sp>
      <p:sp>
        <p:nvSpPr>
          <p:cNvPr id="33797" name="AutoShape 5"/>
          <p:cNvSpPr>
            <a:spLocks noChangeArrowheads="1"/>
          </p:cNvSpPr>
          <p:nvPr/>
        </p:nvSpPr>
        <p:spPr bwMode="auto">
          <a:xfrm>
            <a:off x="2286000" y="2286000"/>
            <a:ext cx="457200" cy="1066800"/>
          </a:xfrm>
          <a:prstGeom prst="downArrow">
            <a:avLst>
              <a:gd name="adj1" fmla="val 50000"/>
              <a:gd name="adj2" fmla="val 58333"/>
            </a:avLst>
          </a:prstGeom>
          <a:solidFill>
            <a:schemeClr val="accent1"/>
          </a:solidFill>
          <a:ln w="9525">
            <a:solidFill>
              <a:schemeClr val="tx1"/>
            </a:solidFill>
            <a:miter lim="800000"/>
            <a:headEnd/>
            <a:tailEnd/>
          </a:ln>
          <a:effectLst/>
        </p:spPr>
        <p:txBody>
          <a:bodyPr vert="eaVert" wrap="none" anchor="ctr"/>
          <a:lstStyle/>
          <a:p>
            <a:endParaRPr lang="en-US"/>
          </a:p>
        </p:txBody>
      </p:sp>
      <p:sp>
        <p:nvSpPr>
          <p:cNvPr id="33798" name="AutoShape 6"/>
          <p:cNvSpPr>
            <a:spLocks noChangeArrowheads="1"/>
          </p:cNvSpPr>
          <p:nvPr/>
        </p:nvSpPr>
        <p:spPr bwMode="auto">
          <a:xfrm>
            <a:off x="6553200" y="2286000"/>
            <a:ext cx="533400" cy="1066800"/>
          </a:xfrm>
          <a:prstGeom prst="downArrow">
            <a:avLst>
              <a:gd name="adj1" fmla="val 50000"/>
              <a:gd name="adj2" fmla="val 50000"/>
            </a:avLst>
          </a:prstGeom>
          <a:solidFill>
            <a:schemeClr val="accent1"/>
          </a:solidFill>
          <a:ln w="9525">
            <a:solidFill>
              <a:schemeClr val="tx1"/>
            </a:solidFill>
            <a:miter lim="800000"/>
            <a:headEnd/>
            <a:tailEnd/>
          </a:ln>
          <a:effectLst/>
        </p:spPr>
        <p:txBody>
          <a:bodyPr vert="eaVert"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plus(in)">
                                      <p:cBhvr>
                                        <p:cTn id="7" dur="2000"/>
                                        <p:tgtEl>
                                          <p:spTgt spid="33794"/>
                                        </p:tgtEl>
                                      </p:cBhvr>
                                    </p:animEffect>
                                  </p:childTnLst>
                                </p:cTn>
                              </p:par>
                              <p:par>
                                <p:cTn id="8" presetID="13" presetClass="entr" presetSubtype="16" fill="hold" grpId="0" nodeType="withEffect">
                                  <p:stCondLst>
                                    <p:cond delay="0"/>
                                  </p:stCondLst>
                                  <p:childTnLst>
                                    <p:set>
                                      <p:cBhvr>
                                        <p:cTn id="9" dur="1" fill="hold">
                                          <p:stCondLst>
                                            <p:cond delay="0"/>
                                          </p:stCondLst>
                                        </p:cTn>
                                        <p:tgtEl>
                                          <p:spTgt spid="33795"/>
                                        </p:tgtEl>
                                        <p:attrNameLst>
                                          <p:attrName>style.visibility</p:attrName>
                                        </p:attrNameLst>
                                      </p:cBhvr>
                                      <p:to>
                                        <p:strVal val="visible"/>
                                      </p:to>
                                    </p:set>
                                    <p:animEffect transition="in" filter="plus(in)">
                                      <p:cBhvr>
                                        <p:cTn id="10" dur="2000"/>
                                        <p:tgtEl>
                                          <p:spTgt spid="33795"/>
                                        </p:tgtEl>
                                      </p:cBhvr>
                                    </p:animEffect>
                                  </p:childTnLst>
                                </p:cTn>
                              </p:par>
                              <p:par>
                                <p:cTn id="11" presetID="13" presetClass="entr" presetSubtype="16" fill="hold" grpId="0" nodeType="withEffect">
                                  <p:stCondLst>
                                    <p:cond delay="0"/>
                                  </p:stCondLst>
                                  <p:childTnLst>
                                    <p:set>
                                      <p:cBhvr>
                                        <p:cTn id="12" dur="1" fill="hold">
                                          <p:stCondLst>
                                            <p:cond delay="0"/>
                                          </p:stCondLst>
                                        </p:cTn>
                                        <p:tgtEl>
                                          <p:spTgt spid="33796"/>
                                        </p:tgtEl>
                                        <p:attrNameLst>
                                          <p:attrName>style.visibility</p:attrName>
                                        </p:attrNameLst>
                                      </p:cBhvr>
                                      <p:to>
                                        <p:strVal val="visible"/>
                                      </p:to>
                                    </p:set>
                                    <p:animEffect transition="in" filter="plus(in)">
                                      <p:cBhvr>
                                        <p:cTn id="13" dur="2000"/>
                                        <p:tgtEl>
                                          <p:spTgt spid="33796"/>
                                        </p:tgtEl>
                                      </p:cBhvr>
                                    </p:animEffect>
                                  </p:childTnLst>
                                </p:cTn>
                              </p:par>
                              <p:par>
                                <p:cTn id="14" presetID="13" presetClass="entr" presetSubtype="16" fill="hold" grpId="0" nodeType="withEffect">
                                  <p:stCondLst>
                                    <p:cond delay="0"/>
                                  </p:stCondLst>
                                  <p:childTnLst>
                                    <p:set>
                                      <p:cBhvr>
                                        <p:cTn id="15" dur="1" fill="hold">
                                          <p:stCondLst>
                                            <p:cond delay="0"/>
                                          </p:stCondLst>
                                        </p:cTn>
                                        <p:tgtEl>
                                          <p:spTgt spid="33797"/>
                                        </p:tgtEl>
                                        <p:attrNameLst>
                                          <p:attrName>style.visibility</p:attrName>
                                        </p:attrNameLst>
                                      </p:cBhvr>
                                      <p:to>
                                        <p:strVal val="visible"/>
                                      </p:to>
                                    </p:set>
                                    <p:animEffect transition="in" filter="plus(in)">
                                      <p:cBhvr>
                                        <p:cTn id="16" dur="2000"/>
                                        <p:tgtEl>
                                          <p:spTgt spid="33797"/>
                                        </p:tgtEl>
                                      </p:cBhvr>
                                    </p:animEffect>
                                  </p:childTnLst>
                                </p:cTn>
                              </p:par>
                              <p:par>
                                <p:cTn id="17" presetID="13" presetClass="entr" presetSubtype="16" fill="hold" grpId="0" nodeType="withEffect">
                                  <p:stCondLst>
                                    <p:cond delay="0"/>
                                  </p:stCondLst>
                                  <p:childTnLst>
                                    <p:set>
                                      <p:cBhvr>
                                        <p:cTn id="18" dur="1" fill="hold">
                                          <p:stCondLst>
                                            <p:cond delay="0"/>
                                          </p:stCondLst>
                                        </p:cTn>
                                        <p:tgtEl>
                                          <p:spTgt spid="33798"/>
                                        </p:tgtEl>
                                        <p:attrNameLst>
                                          <p:attrName>style.visibility</p:attrName>
                                        </p:attrNameLst>
                                      </p:cBhvr>
                                      <p:to>
                                        <p:strVal val="visible"/>
                                      </p:to>
                                    </p:set>
                                    <p:animEffect transition="in" filter="plus(in)">
                                      <p:cBhvr>
                                        <p:cTn id="19" dur="2000"/>
                                        <p:tgtEl>
                                          <p:spTgt spid="337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5" grpId="0" animBg="1"/>
      <p:bldP spid="33796" grpId="0" animBg="1"/>
      <p:bldP spid="33797" grpId="0" animBg="1"/>
      <p:bldP spid="3379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r>
              <a:rPr kumimoji="1" lang="en-US" altLang="zh-CN" dirty="0" smtClean="0">
                <a:latin typeface="Times New Roman" pitchFamily="18" charset="0"/>
              </a:rPr>
              <a:t>Regional dialect boundaries often coincide with geographical barriers such as mountains, rivers, or swamps. </a:t>
            </a:r>
          </a:p>
          <a:p>
            <a:r>
              <a:rPr kumimoji="1" lang="en-US" altLang="zh-CN" dirty="0" smtClean="0">
                <a:latin typeface="Times New Roman" pitchFamily="18" charset="0"/>
              </a:rPr>
              <a:t>This differentiation is accounted for by the lack of communication in the old days when travel was difficult.</a:t>
            </a:r>
          </a:p>
          <a:p>
            <a:endParaRPr lang="en-US" dirty="0"/>
          </a:p>
        </p:txBody>
      </p:sp>
      <p:pic>
        <p:nvPicPr>
          <p:cNvPr id="4" name="Picture 3" descr="BD06675_"/>
          <p:cNvPicPr>
            <a:picLocks noChangeAspect="1" noChangeArrowheads="1"/>
          </p:cNvPicPr>
          <p:nvPr/>
        </p:nvPicPr>
        <p:blipFill>
          <a:blip r:embed="rId2" cstate="print"/>
          <a:srcRect/>
          <a:stretch>
            <a:fillRect/>
          </a:stretch>
        </p:blipFill>
        <p:spPr bwMode="auto">
          <a:xfrm>
            <a:off x="6553200" y="3657352"/>
            <a:ext cx="2590800" cy="320064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8)">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Regional Varieties: Isoglosses and Dialect Boundaries*</a:t>
            </a:r>
            <a:br>
              <a:rPr lang="en-US" b="1" dirty="0" smtClean="0"/>
            </a:br>
            <a:endParaRPr lang="en-US" dirty="0"/>
          </a:p>
        </p:txBody>
      </p:sp>
      <p:sp>
        <p:nvSpPr>
          <p:cNvPr id="3" name="Content Placeholder 2"/>
          <p:cNvSpPr>
            <a:spLocks noGrp="1"/>
          </p:cNvSpPr>
          <p:nvPr>
            <p:ph idx="1"/>
          </p:nvPr>
        </p:nvSpPr>
        <p:spPr/>
        <p:txBody>
          <a:bodyPr>
            <a:normAutofit/>
          </a:bodyPr>
          <a:lstStyle/>
          <a:p>
            <a:r>
              <a:rPr lang="en-US" altLang="ko-KR" u="sng" dirty="0" smtClean="0">
                <a:ea typeface="굴림" pitchFamily="34" charset="-127"/>
              </a:rPr>
              <a:t>Isogloss</a:t>
            </a:r>
            <a:r>
              <a:rPr lang="en-US" altLang="ko-KR" dirty="0" smtClean="0">
                <a:ea typeface="굴림" pitchFamily="34" charset="-127"/>
              </a:rPr>
              <a:t>: lines on a map that mark a border between areas of contrasting </a:t>
            </a:r>
            <a:r>
              <a:rPr lang="en-US" altLang="ko-KR" i="1" dirty="0" smtClean="0">
                <a:ea typeface="굴림" pitchFamily="34" charset="-127"/>
              </a:rPr>
              <a:t>speech features</a:t>
            </a:r>
          </a:p>
          <a:p>
            <a:r>
              <a:rPr lang="en-US" dirty="0" smtClean="0"/>
              <a:t>The lines we can draw between areas that differ with respect to any feature of language are called </a:t>
            </a:r>
            <a:r>
              <a:rPr lang="en-US" dirty="0" smtClean="0">
                <a:hlinkClick r:id="rId2" tooltip="Isogloss"/>
              </a:rPr>
              <a:t>isoglosses</a:t>
            </a:r>
            <a:r>
              <a:rPr lang="en-US" dirty="0" smtClean="0"/>
              <a:t>. (Bloomfield)</a:t>
            </a:r>
            <a:r>
              <a:rPr lang="en-US" altLang="ko-KR" b="1" i="1" dirty="0" smtClean="0">
                <a:ea typeface="굴림" pitchFamily="34" charset="-127"/>
              </a:rPr>
              <a:t>	</a:t>
            </a:r>
          </a:p>
          <a:p>
            <a:r>
              <a:rPr lang="en-US" u="sng" dirty="0" smtClean="0">
                <a:ea typeface="굴림" pitchFamily="34" charset="-127"/>
              </a:rPr>
              <a:t>Dialect Boundary</a:t>
            </a:r>
            <a:r>
              <a:rPr lang="en-US" dirty="0" smtClean="0">
                <a:ea typeface="굴림" pitchFamily="34" charset="-127"/>
              </a:rPr>
              <a:t>: When a number of isoglosses come together, a more solid line indicates dialect boundary</a:t>
            </a:r>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Dialectal Varieties</a:t>
            </a:r>
            <a:endParaRPr lang="en-US" dirty="0"/>
          </a:p>
        </p:txBody>
      </p:sp>
      <p:sp>
        <p:nvSpPr>
          <p:cNvPr id="3" name="Content Placeholder 2"/>
          <p:cNvSpPr>
            <a:spLocks noGrp="1"/>
          </p:cNvSpPr>
          <p:nvPr>
            <p:ph idx="1"/>
          </p:nvPr>
        </p:nvSpPr>
        <p:spPr/>
        <p:txBody>
          <a:bodyPr/>
          <a:lstStyle/>
          <a:p>
            <a:pPr>
              <a:buNone/>
            </a:pPr>
            <a:r>
              <a:rPr kumimoji="1" lang="en-US" altLang="zh-CN" dirty="0" smtClean="0">
                <a:latin typeface="Times New Roman" pitchFamily="18" charset="0"/>
              </a:rPr>
              <a:t>2</a:t>
            </a:r>
            <a:r>
              <a:rPr kumimoji="1" lang="en-US" altLang="zh-CN" b="1" dirty="0" smtClean="0">
                <a:solidFill>
                  <a:schemeClr val="tx2">
                    <a:lumMod val="60000"/>
                    <a:lumOff val="40000"/>
                  </a:schemeClr>
                </a:solidFill>
                <a:latin typeface="Times New Roman" pitchFamily="18" charset="0"/>
              </a:rPr>
              <a:t>. Social Dialects</a:t>
            </a:r>
          </a:p>
          <a:p>
            <a:r>
              <a:rPr kumimoji="1" lang="en-US" altLang="zh-CN" dirty="0" smtClean="0">
                <a:latin typeface="Times New Roman" pitchFamily="18" charset="0"/>
              </a:rPr>
              <a:t>Just as regional dialect is associated with separation caused by physical conditions, social dialect has to do with separation brought about by different social conditions. </a:t>
            </a:r>
          </a:p>
          <a:p>
            <a:endParaRPr kumimoji="1" lang="en-US" altLang="zh-CN" sz="2000" dirty="0" smtClean="0">
              <a:latin typeface="Times New Roman" pitchFamily="18" charset="0"/>
            </a:endParaRPr>
          </a:p>
          <a:p>
            <a:r>
              <a:rPr kumimoji="1" lang="en-US" altLang="zh-CN" sz="2800" dirty="0" smtClean="0">
                <a:latin typeface="Times New Roman" pitchFamily="18" charset="0"/>
              </a:rPr>
              <a:t>Social-class dialect, or  </a:t>
            </a:r>
            <a:r>
              <a:rPr kumimoji="1" lang="en-US" altLang="zh-CN" sz="2800" dirty="0" err="1" smtClean="0">
                <a:latin typeface="Times New Roman" pitchFamily="18" charset="0"/>
              </a:rPr>
              <a:t>sociolect</a:t>
            </a:r>
            <a:r>
              <a:rPr kumimoji="1" lang="en-US" altLang="zh-CN" sz="2800" dirty="0" smtClean="0">
                <a:latin typeface="Times New Roman" pitchFamily="18" charset="0"/>
              </a:rPr>
              <a:t>, refers to the linguistic variety characteristic of a particular social class</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Variables of Social Dialect</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dialect or variety based purely on societal norms is known as social variety of a language or a dialect.”</a:t>
            </a:r>
          </a:p>
          <a:p>
            <a:endParaRPr lang="en-US" dirty="0" smtClean="0"/>
          </a:p>
          <a:p>
            <a:pPr>
              <a:spcBef>
                <a:spcPct val="50000"/>
              </a:spcBef>
              <a:buClr>
                <a:schemeClr val="hlink"/>
              </a:buClr>
              <a:buSzPct val="110000"/>
              <a:buFont typeface="Wingdings" pitchFamily="2" charset="2"/>
              <a:buBlip>
                <a:blip r:embed="rId2"/>
              </a:buBlip>
            </a:pPr>
            <a:r>
              <a:rPr lang="en-US" sz="2800" dirty="0" smtClean="0"/>
              <a:t>Social class</a:t>
            </a:r>
          </a:p>
          <a:p>
            <a:pPr>
              <a:spcBef>
                <a:spcPct val="50000"/>
              </a:spcBef>
              <a:buClr>
                <a:schemeClr val="hlink"/>
              </a:buClr>
              <a:buSzPct val="110000"/>
              <a:buFont typeface="Wingdings" pitchFamily="2" charset="2"/>
              <a:buBlip>
                <a:blip r:embed="rId2"/>
              </a:buBlip>
            </a:pPr>
            <a:r>
              <a:rPr lang="en-US" sz="2800" dirty="0" smtClean="0"/>
              <a:t>Education</a:t>
            </a:r>
          </a:p>
          <a:p>
            <a:pPr>
              <a:spcBef>
                <a:spcPct val="50000"/>
              </a:spcBef>
              <a:buClr>
                <a:schemeClr val="hlink"/>
              </a:buClr>
              <a:buSzPct val="110000"/>
              <a:buFont typeface="Wingdings" pitchFamily="2" charset="2"/>
              <a:buBlip>
                <a:blip r:embed="rId2"/>
              </a:buBlip>
            </a:pPr>
            <a:r>
              <a:rPr lang="en-US" sz="2800" dirty="0" smtClean="0"/>
              <a:t>Ethnicity/race</a:t>
            </a:r>
          </a:p>
          <a:p>
            <a:pPr>
              <a:spcBef>
                <a:spcPct val="50000"/>
              </a:spcBef>
              <a:buClr>
                <a:schemeClr val="hlink"/>
              </a:buClr>
              <a:buSzPct val="110000"/>
              <a:buFont typeface="Wingdings" pitchFamily="2" charset="2"/>
              <a:buBlip>
                <a:blip r:embed="rId2"/>
              </a:buBlip>
            </a:pPr>
            <a:r>
              <a:rPr lang="en-US" sz="2800" dirty="0" smtClean="0"/>
              <a:t>Age</a:t>
            </a:r>
          </a:p>
          <a:p>
            <a:pPr>
              <a:spcBef>
                <a:spcPct val="50000"/>
              </a:spcBef>
              <a:buClr>
                <a:schemeClr val="hlink"/>
              </a:buClr>
              <a:buSzPct val="110000"/>
              <a:buFont typeface="Wingdings" pitchFamily="2" charset="2"/>
              <a:buBlip>
                <a:blip r:embed="rId2"/>
              </a:buBlip>
            </a:pPr>
            <a:r>
              <a:rPr lang="en-US" sz="2800" dirty="0" smtClean="0"/>
              <a:t>Religion</a:t>
            </a:r>
          </a:p>
          <a:p>
            <a:pPr>
              <a:spcBef>
                <a:spcPct val="50000"/>
              </a:spcBef>
              <a:buClr>
                <a:schemeClr val="hlink"/>
              </a:buClr>
              <a:buSzPct val="110000"/>
              <a:buFont typeface="Wingdings" pitchFamily="2" charset="2"/>
              <a:buBlip>
                <a:blip r:embed="rId2"/>
              </a:buBlip>
            </a:pPr>
            <a:r>
              <a:rPr lang="en-US" sz="2800" dirty="0" smtClean="0"/>
              <a:t>Gender</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and Social Class</a:t>
            </a:r>
            <a:endParaRPr lang="en-US" dirty="0"/>
          </a:p>
        </p:txBody>
      </p:sp>
      <p:sp>
        <p:nvSpPr>
          <p:cNvPr id="3" name="Content Placeholder 2"/>
          <p:cNvSpPr>
            <a:spLocks noGrp="1"/>
          </p:cNvSpPr>
          <p:nvPr>
            <p:ph idx="1"/>
          </p:nvPr>
        </p:nvSpPr>
        <p:spPr/>
        <p:txBody>
          <a:bodyPr/>
          <a:lstStyle/>
          <a:p>
            <a:pPr algn="just"/>
            <a:r>
              <a:rPr kumimoji="1" lang="en-US" altLang="zh-CN" dirty="0" smtClean="0">
                <a:latin typeface="Times New Roman" pitchFamily="18" charset="0"/>
              </a:rPr>
              <a:t>When we look at the language used by two speakers A and B, we can estimate roughly their relative social status:</a:t>
            </a:r>
          </a:p>
          <a:p>
            <a:pPr algn="just"/>
            <a:r>
              <a:rPr kumimoji="1" lang="en-US" altLang="zh-CN" dirty="0" smtClean="0">
                <a:latin typeface="Times New Roman" pitchFamily="18" charset="0"/>
              </a:rPr>
              <a:t>Speaker A                        speaker B</a:t>
            </a:r>
          </a:p>
          <a:p>
            <a:pPr algn="just"/>
            <a:r>
              <a:rPr kumimoji="1" lang="en-US" altLang="zh-CN" dirty="0" smtClean="0">
                <a:latin typeface="Times New Roman" pitchFamily="18" charset="0"/>
              </a:rPr>
              <a:t>I did it yesterday.         I done it yesterday.</a:t>
            </a:r>
          </a:p>
          <a:p>
            <a:pPr algn="just"/>
            <a:r>
              <a:rPr kumimoji="1" lang="en-US" altLang="zh-CN" dirty="0" smtClean="0">
                <a:latin typeface="Times New Roman" pitchFamily="18" charset="0"/>
              </a:rPr>
              <a:t>He hasn’t got it.                He </a:t>
            </a:r>
            <a:r>
              <a:rPr kumimoji="1" lang="en-US" altLang="zh-CN" dirty="0" err="1" smtClean="0">
                <a:latin typeface="Times New Roman" pitchFamily="18" charset="0"/>
              </a:rPr>
              <a:t>ain’t</a:t>
            </a:r>
            <a:r>
              <a:rPr kumimoji="1" lang="en-US" altLang="zh-CN" dirty="0" smtClean="0">
                <a:latin typeface="Times New Roman" pitchFamily="18" charset="0"/>
              </a:rPr>
              <a:t> got it.</a:t>
            </a:r>
          </a:p>
          <a:p>
            <a:pPr algn="just"/>
            <a:r>
              <a:rPr kumimoji="1" lang="en-US" altLang="zh-CN" dirty="0" smtClean="0">
                <a:latin typeface="Times New Roman" pitchFamily="18" charset="0"/>
              </a:rPr>
              <a:t>It was she that said it   </a:t>
            </a:r>
            <a:r>
              <a:rPr kumimoji="1" lang="en-US" altLang="zh-CN" dirty="0" err="1" smtClean="0">
                <a:latin typeface="Times New Roman" pitchFamily="18" charset="0"/>
              </a:rPr>
              <a:t>It</a:t>
            </a:r>
            <a:r>
              <a:rPr kumimoji="1" lang="en-US" altLang="zh-CN" dirty="0" smtClean="0">
                <a:latin typeface="Times New Roman" pitchFamily="18" charset="0"/>
              </a:rPr>
              <a:t> was her what said it.</a:t>
            </a:r>
          </a:p>
          <a:p>
            <a:endParaRPr lang="en-US" dirty="0"/>
          </a:p>
        </p:txBody>
      </p:sp>
      <p:cxnSp>
        <p:nvCxnSpPr>
          <p:cNvPr id="5" name="Straight Connector 4"/>
          <p:cNvCxnSpPr/>
          <p:nvPr/>
        </p:nvCxnSpPr>
        <p:spPr>
          <a:xfrm rot="5400000">
            <a:off x="3352801" y="4419600"/>
            <a:ext cx="2133599"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Language and Sex</a:t>
            </a:r>
            <a:endParaRPr lang="en-US" dirty="0">
              <a:solidFill>
                <a:srgbClr val="FF0000"/>
              </a:solidFill>
            </a:endParaRPr>
          </a:p>
        </p:txBody>
      </p:sp>
      <p:sp>
        <p:nvSpPr>
          <p:cNvPr id="3" name="Content Placeholder 2"/>
          <p:cNvSpPr>
            <a:spLocks noGrp="1"/>
          </p:cNvSpPr>
          <p:nvPr>
            <p:ph idx="1"/>
          </p:nvPr>
        </p:nvSpPr>
        <p:spPr/>
        <p:txBody>
          <a:bodyPr>
            <a:normAutofit fontScale="85000" lnSpcReduction="10000"/>
          </a:bodyPr>
          <a:lstStyle/>
          <a:p>
            <a:r>
              <a:rPr kumimoji="1" lang="en-GB" altLang="zh-CN" dirty="0" smtClean="0">
                <a:latin typeface="Times New Roman" pitchFamily="18" charset="0"/>
              </a:rPr>
              <a:t>Differences between women and men have always been a topic of interest to the human species and supposed linguistic differences are often enshrined in proverbs:</a:t>
            </a:r>
          </a:p>
          <a:p>
            <a:r>
              <a:rPr kumimoji="1" lang="en-GB" altLang="zh-CN" dirty="0" smtClean="0">
                <a:latin typeface="Times New Roman" pitchFamily="18" charset="0"/>
              </a:rPr>
              <a:t>A woman's tongue wags like a lamb's tail.</a:t>
            </a:r>
          </a:p>
          <a:p>
            <a:r>
              <a:rPr kumimoji="1" lang="en-GB" altLang="zh-CN" dirty="0" smtClean="0">
                <a:latin typeface="Times New Roman" pitchFamily="18" charset="0"/>
              </a:rPr>
              <a:t>                           (England)</a:t>
            </a:r>
          </a:p>
          <a:p>
            <a:r>
              <a:rPr kumimoji="1" lang="en-GB" altLang="zh-CN" dirty="0" smtClean="0">
                <a:latin typeface="Times New Roman" pitchFamily="18" charset="0"/>
              </a:rPr>
              <a:t>The North Sea will sooner be found wanting in water than a woman at a loss for a word.</a:t>
            </a:r>
          </a:p>
          <a:p>
            <a:r>
              <a:rPr kumimoji="1" lang="en-GB" altLang="zh-CN" dirty="0" smtClean="0">
                <a:latin typeface="Times New Roman" pitchFamily="18" charset="0"/>
              </a:rPr>
              <a:t>                       ( Jutland )</a:t>
            </a:r>
          </a:p>
          <a:p>
            <a:r>
              <a:rPr kumimoji="1" lang="en-GB" altLang="zh-CN" dirty="0" smtClean="0">
                <a:latin typeface="Times New Roman" pitchFamily="18" charset="0"/>
              </a:rPr>
              <a:t>Foxes are all tail and women are all tongue.</a:t>
            </a:r>
          </a:p>
          <a:p>
            <a:r>
              <a:rPr kumimoji="1" lang="en-GB" altLang="zh-CN" dirty="0" smtClean="0">
                <a:latin typeface="Times New Roman" pitchFamily="18" charset="0"/>
              </a:rPr>
              <a:t>               ( England-Cheshire)</a:t>
            </a:r>
          </a:p>
          <a:p>
            <a:endParaRPr kumimoji="1" lang="en-GB" altLang="zh-CN" dirty="0" smtClean="0">
              <a:latin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AutoShape 2"/>
          <p:cNvSpPr>
            <a:spLocks noChangeArrowheads="1"/>
          </p:cNvSpPr>
          <p:nvPr/>
        </p:nvSpPr>
        <p:spPr bwMode="auto">
          <a:xfrm>
            <a:off x="1143000" y="3962400"/>
            <a:ext cx="7696200" cy="2590800"/>
          </a:xfrm>
          <a:prstGeom prst="horizontalScroll">
            <a:avLst>
              <a:gd name="adj" fmla="val 12500"/>
            </a:avLst>
          </a:prstGeom>
          <a:solidFill>
            <a:schemeClr val="accent1"/>
          </a:solidFill>
          <a:ln w="9525">
            <a:solidFill>
              <a:schemeClr val="tx1"/>
            </a:solidFill>
            <a:round/>
            <a:headEnd/>
            <a:tailEnd/>
          </a:ln>
          <a:effectLst/>
        </p:spPr>
        <p:txBody>
          <a:bodyPr wrap="none" anchor="ctr"/>
          <a:lstStyle/>
          <a:p>
            <a:pPr algn="ctr"/>
            <a:endParaRPr kumimoji="1" lang="en-US" sz="2400">
              <a:latin typeface="Times New Roman" pitchFamily="18" charset="0"/>
            </a:endParaRPr>
          </a:p>
        </p:txBody>
      </p:sp>
      <p:sp>
        <p:nvSpPr>
          <p:cNvPr id="55299" name="AutoShape 3"/>
          <p:cNvSpPr>
            <a:spLocks noChangeArrowheads="1"/>
          </p:cNvSpPr>
          <p:nvPr/>
        </p:nvSpPr>
        <p:spPr bwMode="auto">
          <a:xfrm>
            <a:off x="1143000" y="838200"/>
            <a:ext cx="7772400" cy="2590800"/>
          </a:xfrm>
          <a:prstGeom prst="horizontalScroll">
            <a:avLst>
              <a:gd name="adj" fmla="val 12500"/>
            </a:avLst>
          </a:prstGeom>
          <a:solidFill>
            <a:schemeClr val="accent1"/>
          </a:solidFill>
          <a:ln w="9525">
            <a:solidFill>
              <a:schemeClr val="tx1"/>
            </a:solidFill>
            <a:round/>
            <a:headEnd/>
            <a:tailEnd/>
          </a:ln>
          <a:effectLst/>
        </p:spPr>
        <p:txBody>
          <a:bodyPr wrap="none" anchor="ctr"/>
          <a:lstStyle/>
          <a:p>
            <a:endParaRPr lang="en-US"/>
          </a:p>
        </p:txBody>
      </p:sp>
      <p:sp>
        <p:nvSpPr>
          <p:cNvPr id="55300" name="Text Box 4"/>
          <p:cNvSpPr txBox="1">
            <a:spLocks noChangeArrowheads="1"/>
          </p:cNvSpPr>
          <p:nvPr/>
        </p:nvSpPr>
        <p:spPr bwMode="auto">
          <a:xfrm>
            <a:off x="1763713" y="1773238"/>
            <a:ext cx="6553200" cy="1190625"/>
          </a:xfrm>
          <a:prstGeom prst="rect">
            <a:avLst/>
          </a:prstGeom>
          <a:noFill/>
          <a:ln w="9525">
            <a:noFill/>
            <a:miter lim="800000"/>
            <a:headEnd/>
            <a:tailEnd/>
          </a:ln>
          <a:effectLst/>
        </p:spPr>
        <p:txBody>
          <a:bodyPr>
            <a:spAutoFit/>
          </a:bodyPr>
          <a:lstStyle/>
          <a:p>
            <a:r>
              <a:rPr kumimoji="1" lang="en-GB" altLang="zh-CN" sz="3600" dirty="0">
                <a:solidFill>
                  <a:schemeClr val="bg1"/>
                </a:solidFill>
                <a:latin typeface="Times New Roman" pitchFamily="18" charset="0"/>
              </a:rPr>
              <a:t>a.  Oh dear, you've put the peanut </a:t>
            </a:r>
          </a:p>
          <a:p>
            <a:r>
              <a:rPr kumimoji="1" lang="en-GB" altLang="zh-CN" sz="3600" dirty="0">
                <a:solidFill>
                  <a:schemeClr val="bg1"/>
                </a:solidFill>
                <a:latin typeface="Times New Roman" pitchFamily="18" charset="0"/>
              </a:rPr>
              <a:t>     butter in the refrigerator again</a:t>
            </a:r>
            <a:r>
              <a:rPr kumimoji="1" lang="en-GB" altLang="zh-CN" sz="3600" dirty="0">
                <a:solidFill>
                  <a:srgbClr val="000000"/>
                </a:solidFill>
                <a:latin typeface="Times New Roman" pitchFamily="18" charset="0"/>
              </a:rPr>
              <a:t>.</a:t>
            </a:r>
            <a:endParaRPr kumimoji="1" lang="en-US" altLang="zh-CN" sz="3600" dirty="0">
              <a:solidFill>
                <a:srgbClr val="000000"/>
              </a:solidFill>
              <a:latin typeface="Times New Roman" pitchFamily="18" charset="0"/>
            </a:endParaRPr>
          </a:p>
        </p:txBody>
      </p:sp>
      <p:sp>
        <p:nvSpPr>
          <p:cNvPr id="55301" name="Text Box 5"/>
          <p:cNvSpPr txBox="1">
            <a:spLocks noChangeArrowheads="1"/>
          </p:cNvSpPr>
          <p:nvPr/>
        </p:nvSpPr>
        <p:spPr bwMode="auto">
          <a:xfrm>
            <a:off x="1447800" y="4724400"/>
            <a:ext cx="6477000" cy="457200"/>
          </a:xfrm>
          <a:prstGeom prst="rect">
            <a:avLst/>
          </a:prstGeom>
          <a:noFill/>
          <a:ln w="9525">
            <a:noFill/>
            <a:miter lim="800000"/>
            <a:headEnd/>
            <a:tailEnd/>
          </a:ln>
          <a:effectLst/>
        </p:spPr>
        <p:txBody>
          <a:bodyPr>
            <a:spAutoFit/>
          </a:bodyPr>
          <a:lstStyle/>
          <a:p>
            <a:pPr>
              <a:spcBef>
                <a:spcPct val="50000"/>
              </a:spcBef>
            </a:pPr>
            <a:endParaRPr kumimoji="1" lang="en-US" sz="2400">
              <a:latin typeface="Times New Roman" pitchFamily="18" charset="0"/>
            </a:endParaRPr>
          </a:p>
        </p:txBody>
      </p:sp>
      <p:sp>
        <p:nvSpPr>
          <p:cNvPr id="55302" name="Text Box 6"/>
          <p:cNvSpPr txBox="1">
            <a:spLocks noChangeArrowheads="1"/>
          </p:cNvSpPr>
          <p:nvPr/>
        </p:nvSpPr>
        <p:spPr bwMode="auto">
          <a:xfrm>
            <a:off x="1908175" y="4581525"/>
            <a:ext cx="6400800" cy="1738313"/>
          </a:xfrm>
          <a:prstGeom prst="rect">
            <a:avLst/>
          </a:prstGeom>
          <a:noFill/>
          <a:ln w="9525">
            <a:noFill/>
            <a:miter lim="800000"/>
            <a:headEnd/>
            <a:tailEnd/>
          </a:ln>
          <a:effectLst/>
        </p:spPr>
        <p:txBody>
          <a:bodyPr>
            <a:spAutoFit/>
          </a:bodyPr>
          <a:lstStyle/>
          <a:p>
            <a:pPr algn="dist"/>
            <a:r>
              <a:rPr kumimoji="1" lang="en-GB" altLang="zh-CN" sz="3600" dirty="0">
                <a:solidFill>
                  <a:schemeClr val="bg1"/>
                </a:solidFill>
                <a:latin typeface="Times New Roman" pitchFamily="18" charset="0"/>
              </a:rPr>
              <a:t>b.  Shit, you've put the peanut </a:t>
            </a:r>
          </a:p>
          <a:p>
            <a:pPr algn="dist"/>
            <a:r>
              <a:rPr kumimoji="1" lang="en-GB" altLang="zh-CN" sz="3600" dirty="0">
                <a:solidFill>
                  <a:schemeClr val="bg1"/>
                </a:solidFill>
                <a:latin typeface="Times New Roman" pitchFamily="18" charset="0"/>
              </a:rPr>
              <a:t>     butter in the refrigerator again.</a:t>
            </a:r>
          </a:p>
          <a:p>
            <a:pPr>
              <a:spcBef>
                <a:spcPct val="50000"/>
              </a:spcBef>
            </a:pPr>
            <a:endParaRPr kumimoji="1" lang="en-US" altLang="zh-CN" sz="2400" dirty="0">
              <a:solidFill>
                <a:srgbClr val="000000"/>
              </a:solidFill>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55298"/>
                                        </p:tgtEl>
                                        <p:attrNameLst>
                                          <p:attrName>style.visibility</p:attrName>
                                        </p:attrNameLst>
                                      </p:cBhvr>
                                      <p:to>
                                        <p:strVal val="visible"/>
                                      </p:to>
                                    </p:set>
                                    <p:animEffect transition="in" filter="plus(in)">
                                      <p:cBhvr>
                                        <p:cTn id="7" dur="2000"/>
                                        <p:tgtEl>
                                          <p:spTgt spid="55298"/>
                                        </p:tgtEl>
                                      </p:cBhvr>
                                    </p:animEffect>
                                  </p:childTnLst>
                                </p:cTn>
                              </p:par>
                              <p:par>
                                <p:cTn id="8" presetID="13" presetClass="entr" presetSubtype="16" fill="hold" grpId="0" nodeType="withEffect">
                                  <p:stCondLst>
                                    <p:cond delay="0"/>
                                  </p:stCondLst>
                                  <p:childTnLst>
                                    <p:set>
                                      <p:cBhvr>
                                        <p:cTn id="9" dur="1" fill="hold">
                                          <p:stCondLst>
                                            <p:cond delay="0"/>
                                          </p:stCondLst>
                                        </p:cTn>
                                        <p:tgtEl>
                                          <p:spTgt spid="55299"/>
                                        </p:tgtEl>
                                        <p:attrNameLst>
                                          <p:attrName>style.visibility</p:attrName>
                                        </p:attrNameLst>
                                      </p:cBhvr>
                                      <p:to>
                                        <p:strVal val="visible"/>
                                      </p:to>
                                    </p:set>
                                    <p:animEffect transition="in" filter="plus(in)">
                                      <p:cBhvr>
                                        <p:cTn id="10" dur="2000"/>
                                        <p:tgtEl>
                                          <p:spTgt spid="55299"/>
                                        </p:tgtEl>
                                      </p:cBhvr>
                                    </p:animEffect>
                                  </p:childTnLst>
                                </p:cTn>
                              </p:par>
                              <p:par>
                                <p:cTn id="11" presetID="13" presetClass="entr" presetSubtype="16" fill="hold" grpId="0" nodeType="withEffect">
                                  <p:stCondLst>
                                    <p:cond delay="0"/>
                                  </p:stCondLst>
                                  <p:childTnLst>
                                    <p:set>
                                      <p:cBhvr>
                                        <p:cTn id="12" dur="1" fill="hold">
                                          <p:stCondLst>
                                            <p:cond delay="0"/>
                                          </p:stCondLst>
                                        </p:cTn>
                                        <p:tgtEl>
                                          <p:spTgt spid="55300"/>
                                        </p:tgtEl>
                                        <p:attrNameLst>
                                          <p:attrName>style.visibility</p:attrName>
                                        </p:attrNameLst>
                                      </p:cBhvr>
                                      <p:to>
                                        <p:strVal val="visible"/>
                                      </p:to>
                                    </p:set>
                                    <p:animEffect transition="in" filter="plus(in)">
                                      <p:cBhvr>
                                        <p:cTn id="13" dur="2000"/>
                                        <p:tgtEl>
                                          <p:spTgt spid="55300"/>
                                        </p:tgtEl>
                                      </p:cBhvr>
                                    </p:animEffect>
                                  </p:childTnLst>
                                </p:cTn>
                              </p:par>
                              <p:par>
                                <p:cTn id="14" presetID="13" presetClass="entr" presetSubtype="16" fill="hold" grpId="0" nodeType="withEffect" nodePh="1">
                                  <p:stCondLst>
                                    <p:cond delay="0"/>
                                  </p:stCondLst>
                                  <p:endCondLst>
                                    <p:cond evt="begin" delay="0">
                                      <p:tn val="14"/>
                                    </p:cond>
                                  </p:endCondLst>
                                  <p:childTnLst>
                                    <p:set>
                                      <p:cBhvr>
                                        <p:cTn id="15" dur="1" fill="hold">
                                          <p:stCondLst>
                                            <p:cond delay="0"/>
                                          </p:stCondLst>
                                        </p:cTn>
                                        <p:tgtEl>
                                          <p:spTgt spid="55301"/>
                                        </p:tgtEl>
                                        <p:attrNameLst>
                                          <p:attrName>style.visibility</p:attrName>
                                        </p:attrNameLst>
                                      </p:cBhvr>
                                      <p:to>
                                        <p:strVal val="visible"/>
                                      </p:to>
                                    </p:set>
                                    <p:animEffect transition="in" filter="plus(in)">
                                      <p:cBhvr>
                                        <p:cTn id="16" dur="2000"/>
                                        <p:tgtEl>
                                          <p:spTgt spid="55301"/>
                                        </p:tgtEl>
                                      </p:cBhvr>
                                    </p:animEffect>
                                  </p:childTnLst>
                                </p:cTn>
                              </p:par>
                              <p:par>
                                <p:cTn id="17" presetID="13" presetClass="entr" presetSubtype="16" fill="hold" grpId="0" nodeType="withEffect">
                                  <p:stCondLst>
                                    <p:cond delay="0"/>
                                  </p:stCondLst>
                                  <p:childTnLst>
                                    <p:set>
                                      <p:cBhvr>
                                        <p:cTn id="18" dur="1" fill="hold">
                                          <p:stCondLst>
                                            <p:cond delay="0"/>
                                          </p:stCondLst>
                                        </p:cTn>
                                        <p:tgtEl>
                                          <p:spTgt spid="55302"/>
                                        </p:tgtEl>
                                        <p:attrNameLst>
                                          <p:attrName>style.visibility</p:attrName>
                                        </p:attrNameLst>
                                      </p:cBhvr>
                                      <p:to>
                                        <p:strVal val="visible"/>
                                      </p:to>
                                    </p:set>
                                    <p:animEffect transition="in" filter="plus(in)">
                                      <p:cBhvr>
                                        <p:cTn id="19" dur="2000"/>
                                        <p:tgtEl>
                                          <p:spTgt spid="55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animBg="1"/>
      <p:bldP spid="55299" grpId="0" animBg="1"/>
      <p:bldP spid="55300" grpId="0"/>
      <p:bldP spid="55301" grpId="0"/>
      <p:bldP spid="5530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3">
                    <a:lumMod val="75000"/>
                  </a:schemeClr>
                </a:solidFill>
              </a:rPr>
              <a:t>Functional variations: Style </a:t>
            </a:r>
            <a:r>
              <a:rPr lang="en-US" b="1" dirty="0" smtClean="0">
                <a:solidFill>
                  <a:schemeClr val="accent3">
                    <a:lumMod val="75000"/>
                  </a:schemeClr>
                </a:solidFill>
              </a:rPr>
              <a:t>and Context</a:t>
            </a:r>
            <a:endParaRPr lang="en-US" b="1" dirty="0">
              <a:solidFill>
                <a:schemeClr val="accent3">
                  <a:lumMod val="75000"/>
                </a:schemeClr>
              </a:solidFill>
            </a:endParaRPr>
          </a:p>
        </p:txBody>
      </p:sp>
      <p:sp>
        <p:nvSpPr>
          <p:cNvPr id="3" name="Content Placeholder 2"/>
          <p:cNvSpPr>
            <a:spLocks noGrp="1"/>
          </p:cNvSpPr>
          <p:nvPr>
            <p:ph idx="1"/>
          </p:nvPr>
        </p:nvSpPr>
        <p:spPr/>
        <p:txBody>
          <a:bodyPr>
            <a:normAutofit fontScale="92500" lnSpcReduction="20000"/>
          </a:bodyPr>
          <a:lstStyle/>
          <a:p>
            <a:r>
              <a:rPr lang="en-US" dirty="0" smtClean="0">
                <a:latin typeface="Times New Roman" pitchFamily="18" charset="0"/>
                <a:cs typeface="Times New Roman" pitchFamily="18" charset="0"/>
              </a:rPr>
              <a:t>Style, in the most general sense, refers to the distinctive way of speaking or writing. People adopt different styles in different contexts.</a:t>
            </a:r>
          </a:p>
          <a:p>
            <a:r>
              <a:rPr lang="en-US" dirty="0" smtClean="0">
                <a:latin typeface="Times New Roman" pitchFamily="18" charset="0"/>
                <a:cs typeface="Times New Roman" pitchFamily="18" charset="0"/>
              </a:rPr>
              <a:t>The influence of the addressee on the speaker’s language: </a:t>
            </a:r>
            <a:r>
              <a:rPr lang="en-US" u="sng" dirty="0" smtClean="0">
                <a:latin typeface="Times New Roman" pitchFamily="18" charset="0"/>
                <a:cs typeface="Times New Roman" pitchFamily="18" charset="0"/>
              </a:rPr>
              <a:t>solidarity</a:t>
            </a:r>
            <a:r>
              <a:rPr lang="en-US" dirty="0" smtClean="0">
                <a:latin typeface="Times New Roman" pitchFamily="18" charset="0"/>
                <a:cs typeface="Times New Roman" pitchFamily="18" charset="0"/>
              </a:rPr>
              <a:t> (social closeness) between participants is an important influence on speech style.</a:t>
            </a:r>
          </a:p>
          <a:p>
            <a:r>
              <a:rPr lang="en-US" dirty="0" smtClean="0">
                <a:latin typeface="Times New Roman" pitchFamily="18" charset="0"/>
                <a:cs typeface="Times New Roman" pitchFamily="18" charset="0"/>
              </a:rPr>
              <a:t>Casual, relaxed, </a:t>
            </a:r>
            <a:r>
              <a:rPr lang="en-US" u="sng" dirty="0" smtClean="0">
                <a:latin typeface="Times New Roman" pitchFamily="18" charset="0"/>
                <a:cs typeface="Times New Roman" pitchFamily="18" charset="0"/>
              </a:rPr>
              <a:t>vernacular for</a:t>
            </a:r>
            <a:r>
              <a:rPr lang="en-US" dirty="0" smtClean="0">
                <a:latin typeface="Times New Roman" pitchFamily="18" charset="0"/>
                <a:cs typeface="Times New Roman" pitchFamily="18" charset="0"/>
              </a:rPr>
              <a:t>ms with friends</a:t>
            </a:r>
          </a:p>
          <a:p>
            <a:r>
              <a:rPr lang="en-US" dirty="0" smtClean="0">
                <a:latin typeface="Times New Roman" pitchFamily="18" charset="0"/>
                <a:cs typeface="Times New Roman" pitchFamily="18" charset="0"/>
              </a:rPr>
              <a:t>Standard forms with strangers</a:t>
            </a:r>
          </a:p>
          <a:p>
            <a:r>
              <a:rPr lang="en-US" dirty="0" smtClean="0">
                <a:latin typeface="Times New Roman" pitchFamily="18" charset="0"/>
                <a:cs typeface="Times New Roman" pitchFamily="18" charset="0"/>
              </a:rPr>
              <a:t>Many factors affect social distance\solidarity between people </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Style, Context and Register</a:t>
            </a:r>
            <a:endParaRPr lang="en-US" dirty="0"/>
          </a:p>
        </p:txBody>
      </p:sp>
      <p:sp>
        <p:nvSpPr>
          <p:cNvPr id="3" name="Content Placeholder 2"/>
          <p:cNvSpPr>
            <a:spLocks noGrp="1"/>
          </p:cNvSpPr>
          <p:nvPr>
            <p:ph idx="1"/>
          </p:nvPr>
        </p:nvSpPr>
        <p:spPr/>
        <p:txBody>
          <a:bodyPr/>
          <a:lstStyle/>
          <a:p>
            <a:r>
              <a:rPr lang="en-US" dirty="0" smtClean="0">
                <a:cs typeface="Arial" charset="0"/>
              </a:rPr>
              <a:t>Register is Occupational style: a jargon which a group of specialists develop to talk about their specialty, </a:t>
            </a:r>
            <a:r>
              <a:rPr lang="en-US" dirty="0" err="1" smtClean="0">
                <a:cs typeface="Arial" charset="0"/>
              </a:rPr>
              <a:t>eg</a:t>
            </a:r>
            <a:r>
              <a:rPr lang="en-US" dirty="0" smtClean="0">
                <a:cs typeface="Arial" charset="0"/>
              </a:rPr>
              <a:t>. Journalese, legalese, sport commentators.</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5">
                    <a:lumMod val="75000"/>
                  </a:schemeClr>
                </a:solidFill>
              </a:rPr>
              <a:t>Idiolect</a:t>
            </a:r>
            <a:endParaRPr lang="en-US" dirty="0">
              <a:solidFill>
                <a:schemeClr val="accent5">
                  <a:lumMod val="75000"/>
                </a:schemeClr>
              </a:solidFill>
            </a:endParaRPr>
          </a:p>
        </p:txBody>
      </p:sp>
      <p:sp>
        <p:nvSpPr>
          <p:cNvPr id="3" name="Content Placeholder 2"/>
          <p:cNvSpPr>
            <a:spLocks noGrp="1"/>
          </p:cNvSpPr>
          <p:nvPr>
            <p:ph idx="1"/>
          </p:nvPr>
        </p:nvSpPr>
        <p:spPr/>
        <p:txBody>
          <a:bodyPr>
            <a:normAutofit fontScale="77500" lnSpcReduction="20000"/>
          </a:bodyPr>
          <a:lstStyle/>
          <a:p>
            <a:r>
              <a:rPr lang="en-US" dirty="0" smtClean="0"/>
              <a:t>Language users move around in the variety space defined by these three dimensions and the territory in variety space which is covered by a single user is known as idiolect.</a:t>
            </a:r>
          </a:p>
          <a:p>
            <a:pPr>
              <a:buNone/>
            </a:pPr>
            <a:r>
              <a:rPr lang="en-US" dirty="0" smtClean="0"/>
              <a:t>                   Regional</a:t>
            </a:r>
          </a:p>
          <a:p>
            <a:endParaRPr lang="en-US" dirty="0" smtClean="0"/>
          </a:p>
          <a:p>
            <a:endParaRPr lang="en-US" dirty="0" smtClean="0"/>
          </a:p>
          <a:p>
            <a:endParaRPr lang="en-US" dirty="0" smtClean="0"/>
          </a:p>
          <a:p>
            <a:pPr>
              <a:buNone/>
            </a:pPr>
            <a:r>
              <a:rPr lang="en-US" dirty="0" smtClean="0"/>
              <a:t>                                                 social</a:t>
            </a:r>
          </a:p>
          <a:p>
            <a:endParaRPr lang="en-US" dirty="0" smtClean="0"/>
          </a:p>
          <a:p>
            <a:endParaRPr lang="en-US" dirty="0" smtClean="0"/>
          </a:p>
          <a:p>
            <a:endParaRPr lang="en-US" dirty="0" smtClean="0"/>
          </a:p>
          <a:p>
            <a:pPr>
              <a:buNone/>
            </a:pPr>
            <a:r>
              <a:rPr lang="en-US" dirty="0" smtClean="0"/>
              <a:t>             functional</a:t>
            </a:r>
          </a:p>
          <a:p>
            <a:endParaRPr lang="en-US" dirty="0"/>
          </a:p>
        </p:txBody>
      </p:sp>
      <p:sp>
        <p:nvSpPr>
          <p:cNvPr id="4" name="Cloud Callout 3"/>
          <p:cNvSpPr/>
          <p:nvPr/>
        </p:nvSpPr>
        <p:spPr>
          <a:xfrm>
            <a:off x="1676400" y="3733800"/>
            <a:ext cx="1752600" cy="12192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rot="5400000">
            <a:off x="2019300" y="54483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3505200" y="43434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flipH="1" flipV="1">
            <a:off x="2133600" y="33528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057400" y="4191000"/>
            <a:ext cx="1143000" cy="400110"/>
          </a:xfrm>
          <a:prstGeom prst="rect">
            <a:avLst/>
          </a:prstGeom>
          <a:noFill/>
        </p:spPr>
        <p:txBody>
          <a:bodyPr wrap="square" rtlCol="0">
            <a:spAutoFit/>
          </a:bodyPr>
          <a:lstStyle/>
          <a:p>
            <a:r>
              <a:rPr lang="en-US" sz="2000" b="1" dirty="0" smtClean="0"/>
              <a:t>idiolect</a:t>
            </a:r>
            <a:endParaRPr lang="en-US" sz="2000"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Diglossia</a:t>
            </a:r>
            <a:endParaRPr lang="en-US" dirty="0"/>
          </a:p>
        </p:txBody>
      </p:sp>
      <p:sp>
        <p:nvSpPr>
          <p:cNvPr id="3" name="Content Placeholder 2"/>
          <p:cNvSpPr>
            <a:spLocks noGrp="1"/>
          </p:cNvSpPr>
          <p:nvPr>
            <p:ph idx="1"/>
          </p:nvPr>
        </p:nvSpPr>
        <p:spPr/>
        <p:txBody>
          <a:bodyPr/>
          <a:lstStyle/>
          <a:p>
            <a:endParaRPr lang="en-US" dirty="0" smtClean="0"/>
          </a:p>
          <a:p>
            <a:r>
              <a:rPr lang="en-US" dirty="0" smtClean="0"/>
              <a:t>Speech communities in which two or more varieties of the same language are used by some speakers under different conditions</a:t>
            </a:r>
          </a:p>
          <a:p>
            <a:r>
              <a:rPr lang="en-US" dirty="0" smtClean="0"/>
              <a:t>Classic Arabic of the Koran and diversified local forms of Arabic</a:t>
            </a:r>
          </a:p>
          <a:p>
            <a:r>
              <a:rPr lang="en-US" dirty="0" smtClean="0"/>
              <a:t>Java – Javanese and </a:t>
            </a:r>
            <a:r>
              <a:rPr lang="en-US" dirty="0" err="1" smtClean="0"/>
              <a:t>Bahasa</a:t>
            </a:r>
            <a:r>
              <a:rPr lang="en-US" dirty="0" smtClean="0"/>
              <a:t> Indonesia</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lstStyle/>
          <a:p>
            <a:r>
              <a:rPr lang="en-US" dirty="0" smtClean="0"/>
              <a:t>Sociolinguistics</a:t>
            </a:r>
          </a:p>
          <a:p>
            <a:r>
              <a:rPr lang="en-US" dirty="0" smtClean="0"/>
              <a:t>Language and Society</a:t>
            </a:r>
          </a:p>
          <a:p>
            <a:r>
              <a:rPr lang="en-US" dirty="0" smtClean="0"/>
              <a:t>Language and Speakers</a:t>
            </a:r>
          </a:p>
          <a:p>
            <a:r>
              <a:rPr lang="en-US" dirty="0" smtClean="0"/>
              <a:t>Sapir-Whorf Hypothesis</a:t>
            </a:r>
          </a:p>
          <a:p>
            <a:r>
              <a:rPr lang="en-US" dirty="0" smtClean="0"/>
              <a:t>Language reflects Society</a:t>
            </a:r>
          </a:p>
          <a:p>
            <a:r>
              <a:rPr lang="en-US" dirty="0" smtClean="0"/>
              <a:t>Society changes Language</a:t>
            </a:r>
          </a:p>
          <a:p>
            <a:r>
              <a:rPr lang="en-US" dirty="0" smtClean="0"/>
              <a:t>Important Terms in Sociolinguistics</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Holmes, Janet. An Introduction to Sociolinguistics. 1992</a:t>
            </a:r>
          </a:p>
          <a:p>
            <a:r>
              <a:rPr lang="en-US" dirty="0" smtClean="0"/>
              <a:t>Hudson. Sociolinguistics.</a:t>
            </a:r>
          </a:p>
          <a:p>
            <a:r>
              <a:rPr lang="en-US" dirty="0" err="1" smtClean="0"/>
              <a:t>Labov</a:t>
            </a:r>
            <a:r>
              <a:rPr lang="en-US" dirty="0" smtClean="0"/>
              <a:t>. “The Social Stratification of (r) in New York City Departmental Stores”. 1966. http://www.stanford.edu/class/linguist62n/labov001.pdf</a:t>
            </a:r>
          </a:p>
          <a:p>
            <a:r>
              <a:rPr lang="en-US" dirty="0" smtClean="0"/>
              <a:t>Poole, </a:t>
            </a:r>
            <a:r>
              <a:rPr lang="en-US" dirty="0" err="1" smtClean="0"/>
              <a:t>Sturat</a:t>
            </a:r>
            <a:r>
              <a:rPr lang="en-US" dirty="0" smtClean="0"/>
              <a:t>, C. An Introduction to Linguistics. </a:t>
            </a:r>
          </a:p>
          <a:p>
            <a:r>
              <a:rPr lang="en-US" dirty="0" err="1" smtClean="0"/>
              <a:t>Trudgill</a:t>
            </a:r>
            <a:r>
              <a:rPr lang="en-US" dirty="0" smtClean="0"/>
              <a:t>. “The Social Differentiation of English in Norwich”. 1974. </a:t>
            </a:r>
          </a:p>
          <a:p>
            <a:r>
              <a:rPr lang="en-US" dirty="0" smtClean="0"/>
              <a:t>Yule, George. The Study of Language. 1985</a:t>
            </a:r>
          </a:p>
          <a:p>
            <a:r>
              <a:rPr lang="en-US" dirty="0" smtClean="0"/>
              <a:t>“Language Variation”. http://www.uio.no/studier/emner/hf/ikos/EXFAC03-AAS/h05/larestoff/linguistics/Chapter%207.(H05).pdf</a:t>
            </a:r>
          </a:p>
          <a:p>
            <a:endParaRPr lang="en-US"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TotalTime>
  <Words>1492</Words>
  <Application>Microsoft Office PowerPoint</Application>
  <PresentationFormat>On-screen Show (4:3)</PresentationFormat>
  <Paragraphs>174</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Language and Society</vt:lpstr>
      <vt:lpstr>Today’s Lecture</vt:lpstr>
      <vt:lpstr>Sociolinguistics</vt:lpstr>
      <vt:lpstr>Language and Society</vt:lpstr>
      <vt:lpstr>Language and Speakers</vt:lpstr>
      <vt:lpstr>Slide 6</vt:lpstr>
      <vt:lpstr>Language in its Social &amp; Cultural Settings</vt:lpstr>
      <vt:lpstr>LINGUISTIC RELATIVISM and DETERMINISM</vt:lpstr>
      <vt:lpstr>Language and Thought</vt:lpstr>
      <vt:lpstr>Language determines thought</vt:lpstr>
      <vt:lpstr>Language Reflects society</vt:lpstr>
      <vt:lpstr>Society changes Language</vt:lpstr>
      <vt:lpstr>Slide 13</vt:lpstr>
      <vt:lpstr>Slide 14</vt:lpstr>
      <vt:lpstr>Slide 15</vt:lpstr>
      <vt:lpstr>Slide 16</vt:lpstr>
      <vt:lpstr>Speech Community</vt:lpstr>
      <vt:lpstr>Speech Variety</vt:lpstr>
      <vt:lpstr>Language Varieties</vt:lpstr>
      <vt:lpstr>Dialectal Varieties</vt:lpstr>
      <vt:lpstr>Slide 21</vt:lpstr>
      <vt:lpstr>Slide 22</vt:lpstr>
      <vt:lpstr> Regional Varieties: Isoglosses and Dialect Boundaries* </vt:lpstr>
      <vt:lpstr>Dialectal Varieties</vt:lpstr>
      <vt:lpstr>Variables of Social Dialect</vt:lpstr>
      <vt:lpstr>Language and Social Class</vt:lpstr>
      <vt:lpstr>Language and Sex</vt:lpstr>
      <vt:lpstr>Slide 28</vt:lpstr>
      <vt:lpstr>Functional variations: Style and Context</vt:lpstr>
      <vt:lpstr>Style, Context and Register</vt:lpstr>
      <vt:lpstr>Idiolect</vt:lpstr>
      <vt:lpstr>Diglossia</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Numan</dc:creator>
  <cp:lastModifiedBy>Administrator</cp:lastModifiedBy>
  <cp:revision>63</cp:revision>
  <dcterms:created xsi:type="dcterms:W3CDTF">2013-06-24T16:18:29Z</dcterms:created>
  <dcterms:modified xsi:type="dcterms:W3CDTF">2013-06-25T08:09:46Z</dcterms:modified>
</cp:coreProperties>
</file>