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4966BD-6BDB-4891-AE26-360F44665217}"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F816E-8BCF-4361-BA4A-4A1CA305075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4966BD-6BDB-4891-AE26-360F44665217}"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F816E-8BCF-4361-BA4A-4A1CA305075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4966BD-6BDB-4891-AE26-360F44665217}"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F816E-8BCF-4361-BA4A-4A1CA305075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04966BD-6BDB-4891-AE26-360F44665217}" type="datetimeFigureOut">
              <a:rPr lang="en-US" smtClean="0"/>
              <a:pPr/>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0F816E-8BCF-4361-BA4A-4A1CA305075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04966BD-6BDB-4891-AE26-360F44665217}" type="datetimeFigureOut">
              <a:rPr lang="en-US" smtClean="0"/>
              <a:pPr/>
              <a:t>6/25/2013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0F816E-8BCF-4361-BA4A-4A1CA305075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4966BD-6BDB-4891-AE26-360F44665217}" type="datetimeFigureOut">
              <a:rPr lang="en-US" smtClean="0"/>
              <a:pPr/>
              <a:t>6/25/2013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0F816E-8BCF-4361-BA4A-4A1CA305075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4966BD-6BDB-4891-AE26-360F44665217}" type="datetimeFigureOut">
              <a:rPr lang="en-US" smtClean="0"/>
              <a:pPr/>
              <a:t>6/25/2013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0F816E-8BCF-4361-BA4A-4A1CA305075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4966BD-6BDB-4891-AE26-360F44665217}" type="datetimeFigureOut">
              <a:rPr lang="en-US" smtClean="0"/>
              <a:pPr/>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0F816E-8BCF-4361-BA4A-4A1CA305075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4966BD-6BDB-4891-AE26-360F44665217}" type="datetimeFigureOut">
              <a:rPr lang="en-US" smtClean="0"/>
              <a:pPr/>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0F816E-8BCF-4361-BA4A-4A1CA305075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4966BD-6BDB-4891-AE26-360F44665217}"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F816E-8BCF-4361-BA4A-4A1CA305075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4966BD-6BDB-4891-AE26-360F44665217}"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0F816E-8BCF-4361-BA4A-4A1CA305075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4966BD-6BDB-4891-AE26-360F44665217}" type="datetimeFigureOut">
              <a:rPr lang="en-US" smtClean="0"/>
              <a:pPr/>
              <a:t>6/25/2013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F816E-8BCF-4361-BA4A-4A1CA305075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britannica.com/EBchecked/topic/208334/John-R-Firth"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grammar.about.com/od/d/g/Deep-Structure-term.htm" TargetMode="External"/><Relationship Id="rId2" Type="http://schemas.openxmlformats.org/officeDocument/2006/relationships/hyperlink" Target="http://grammar.about.com/od/tz/g/trangrammterm.htm" TargetMode="External"/><Relationship Id="rId1" Type="http://schemas.openxmlformats.org/officeDocument/2006/relationships/slideLayout" Target="../slideLayouts/slideLayout2.xml"/><Relationship Id="rId5" Type="http://schemas.openxmlformats.org/officeDocument/2006/relationships/hyperlink" Target="http://grammar.about.com/od/pq/g/predterm.htm" TargetMode="External"/><Relationship Id="rId4" Type="http://schemas.openxmlformats.org/officeDocument/2006/relationships/hyperlink" Target="http://grammar.about.com/od/tz/g/tranterm.ht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grammar.about.com/od/rs/g/syntax.htm" TargetMode="External"/><Relationship Id="rId2" Type="http://schemas.openxmlformats.org/officeDocument/2006/relationships/hyperlink" Target="http://grammar.about.com/od/d/g/descrgramterm.htm" TargetMode="External"/><Relationship Id="rId1" Type="http://schemas.openxmlformats.org/officeDocument/2006/relationships/slideLayout" Target="../slideLayouts/slideLayout2.xml"/><Relationship Id="rId6" Type="http://schemas.openxmlformats.org/officeDocument/2006/relationships/hyperlink" Target="http://grammar.about.com/od/c/g/clauseterm.htm" TargetMode="External"/><Relationship Id="rId5" Type="http://schemas.openxmlformats.org/officeDocument/2006/relationships/hyperlink" Target="http://grammar.about.com/od/mo/g/objecterm.htm" TargetMode="External"/><Relationship Id="rId4" Type="http://schemas.openxmlformats.org/officeDocument/2006/relationships/hyperlink" Target="http://grammar.about.com/od/rs/g/subject.ht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ai.ato.ms/MITECS/Articles/dalrymple.htm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b="1" dirty="0" smtClean="0"/>
              <a:t>Historical Linguistics (4)</a:t>
            </a:r>
            <a:endParaRPr lang="en-US" sz="4800" b="1" dirty="0"/>
          </a:p>
        </p:txBody>
      </p:sp>
      <p:sp>
        <p:nvSpPr>
          <p:cNvPr id="3" name="Subtitle 2"/>
          <p:cNvSpPr>
            <a:spLocks noGrp="1"/>
          </p:cNvSpPr>
          <p:nvPr>
            <p:ph type="subTitle" idx="1"/>
          </p:nvPr>
        </p:nvSpPr>
        <p:spPr>
          <a:xfrm>
            <a:off x="1371600" y="3352800"/>
            <a:ext cx="6400800" cy="2286000"/>
          </a:xfrm>
        </p:spPr>
        <p:txBody>
          <a:bodyPr>
            <a:normAutofit/>
          </a:bodyPr>
          <a:lstStyle/>
          <a:p>
            <a:r>
              <a:rPr lang="en-US" b="1" dirty="0" smtClean="0">
                <a:solidFill>
                  <a:schemeClr val="tx1">
                    <a:lumMod val="65000"/>
                    <a:lumOff val="35000"/>
                  </a:schemeClr>
                </a:solidFill>
              </a:rPr>
              <a:t>The Prague School</a:t>
            </a:r>
          </a:p>
          <a:p>
            <a:r>
              <a:rPr lang="en-US" b="1" dirty="0" smtClean="0">
                <a:solidFill>
                  <a:schemeClr val="tx1">
                    <a:lumMod val="65000"/>
                    <a:lumOff val="35000"/>
                  </a:schemeClr>
                </a:solidFill>
              </a:rPr>
              <a:t>The London School</a:t>
            </a:r>
          </a:p>
          <a:p>
            <a:endParaRPr lang="en-US" dirty="0" smtClean="0"/>
          </a:p>
          <a:p>
            <a:pPr algn="r"/>
            <a:r>
              <a:rPr lang="en-US" sz="2400" dirty="0" smtClean="0"/>
              <a:t>Dr. </a:t>
            </a:r>
            <a:r>
              <a:rPr lang="en-US" sz="2400" dirty="0" err="1" smtClean="0"/>
              <a:t>Ansa</a:t>
            </a:r>
            <a:r>
              <a:rPr lang="en-US" sz="2400" dirty="0" smtClean="0"/>
              <a:t> </a:t>
            </a:r>
            <a:r>
              <a:rPr lang="en-US" sz="2400" dirty="0" err="1" smtClean="0"/>
              <a:t>Hameed</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endParaRPr lang="en-US" dirty="0"/>
          </a:p>
          <a:p>
            <a:r>
              <a:rPr lang="en-US" dirty="0" smtClean="0"/>
              <a:t>History of Linguistics</a:t>
            </a:r>
          </a:p>
          <a:p>
            <a:r>
              <a:rPr lang="en-US" dirty="0" smtClean="0"/>
              <a:t>Prelude</a:t>
            </a:r>
          </a:p>
          <a:p>
            <a:r>
              <a:rPr lang="en-US" dirty="0" smtClean="0"/>
              <a:t>Structuralism: Saussure</a:t>
            </a:r>
          </a:p>
          <a:p>
            <a:r>
              <a:rPr lang="en-US" dirty="0" smtClean="0"/>
              <a:t>Transformational Generative Grammar: Chomsky</a:t>
            </a:r>
          </a:p>
          <a:p>
            <a:r>
              <a:rPr lang="en-US" dirty="0" smtClean="0"/>
              <a:t>Functionalism: </a:t>
            </a:r>
            <a:r>
              <a:rPr lang="en-US" dirty="0" err="1" smtClean="0"/>
              <a:t>Halliday</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dirty="0" smtClean="0"/>
              <a:t>The Prague School: </a:t>
            </a:r>
            <a:r>
              <a:rPr lang="en-US" dirty="0" err="1" smtClean="0"/>
              <a:t>Turbetzkoi</a:t>
            </a:r>
            <a:r>
              <a:rPr lang="en-US" dirty="0" smtClean="0"/>
              <a:t>, </a:t>
            </a:r>
            <a:r>
              <a:rPr lang="en-US" dirty="0" err="1" smtClean="0"/>
              <a:t>Jackobson</a:t>
            </a:r>
            <a:endParaRPr lang="en-US" dirty="0" smtClean="0"/>
          </a:p>
          <a:p>
            <a:r>
              <a:rPr lang="en-US" dirty="0" smtClean="0"/>
              <a:t>The London School: </a:t>
            </a:r>
            <a:r>
              <a:rPr lang="en-US" dirty="0" err="1" smtClean="0"/>
              <a:t>Mallinowski</a:t>
            </a:r>
            <a:r>
              <a:rPr lang="en-US" dirty="0" smtClean="0"/>
              <a:t>, Firth, </a:t>
            </a:r>
            <a:r>
              <a:rPr lang="en-US" dirty="0" err="1" smtClean="0"/>
              <a:t>Halliday</a:t>
            </a:r>
            <a:endParaRPr lang="en-US" dirty="0" smtClean="0"/>
          </a:p>
          <a:p>
            <a:r>
              <a:rPr lang="en-US" dirty="0" smtClean="0"/>
              <a:t>Relational Grammar: </a:t>
            </a:r>
            <a:r>
              <a:rPr lang="en-US" dirty="0" err="1" smtClean="0"/>
              <a:t>Perlmutter</a:t>
            </a:r>
            <a:r>
              <a:rPr lang="en-US" dirty="0" smtClean="0"/>
              <a:t>, Postal</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75000"/>
                  </a:schemeClr>
                </a:solidFill>
              </a:rPr>
              <a:t>The Prague School</a:t>
            </a:r>
            <a:endParaRPr lang="en-US" b="1" dirty="0">
              <a:solidFill>
                <a:schemeClr val="accent6">
                  <a:lumMod val="75000"/>
                </a:schemeClr>
              </a:solidFill>
            </a:endParaRPr>
          </a:p>
        </p:txBody>
      </p:sp>
      <p:sp>
        <p:nvSpPr>
          <p:cNvPr id="3" name="Content Placeholder 2"/>
          <p:cNvSpPr>
            <a:spLocks noGrp="1"/>
          </p:cNvSpPr>
          <p:nvPr>
            <p:ph idx="1"/>
          </p:nvPr>
        </p:nvSpPr>
        <p:spPr/>
        <p:txBody>
          <a:bodyPr/>
          <a:lstStyle/>
          <a:p>
            <a:r>
              <a:rPr lang="en-US" b="1" dirty="0" smtClean="0">
                <a:solidFill>
                  <a:schemeClr val="accent6">
                    <a:lumMod val="75000"/>
                  </a:schemeClr>
                </a:solidFill>
              </a:rPr>
              <a:t>The Prague School </a:t>
            </a:r>
            <a:r>
              <a:rPr lang="en-US" dirty="0" smtClean="0"/>
              <a:t>(1926): Functionalism</a:t>
            </a:r>
          </a:p>
          <a:p>
            <a:r>
              <a:rPr lang="en-US" dirty="0" smtClean="0"/>
              <a:t>A group of literary critics and linguists in Prague </a:t>
            </a:r>
          </a:p>
          <a:p>
            <a:r>
              <a:rPr lang="en-US" dirty="0" smtClean="0"/>
              <a:t>Proponents: Nikolai </a:t>
            </a:r>
            <a:r>
              <a:rPr lang="en-US" dirty="0" err="1" smtClean="0"/>
              <a:t>Trubetzkoy</a:t>
            </a:r>
            <a:r>
              <a:rPr lang="en-US" dirty="0" smtClean="0"/>
              <a:t>, Roman </a:t>
            </a:r>
            <a:r>
              <a:rPr lang="en-US" dirty="0" err="1" smtClean="0"/>
              <a:t>Jakobson</a:t>
            </a:r>
            <a:r>
              <a:rPr lang="en-US" dirty="0" smtClean="0"/>
              <a:t>, Sergei </a:t>
            </a:r>
            <a:r>
              <a:rPr lang="en-US" dirty="0" err="1" smtClean="0"/>
              <a:t>Karcevskiy</a:t>
            </a:r>
            <a:endParaRPr lang="en-US" dirty="0" smtClean="0"/>
          </a:p>
          <a:p>
            <a:r>
              <a:rPr lang="en-US" dirty="0" smtClean="0"/>
              <a:t>Focus:</a:t>
            </a:r>
          </a:p>
          <a:p>
            <a:pPr marL="596646" indent="-514350">
              <a:buFont typeface="+mj-lt"/>
              <a:buAutoNum type="arabicPeriod"/>
            </a:pPr>
            <a:r>
              <a:rPr lang="en-US" dirty="0" smtClean="0"/>
              <a:t> “Language in terms of function”</a:t>
            </a:r>
          </a:p>
          <a:p>
            <a:pPr marL="596646" indent="-514350">
              <a:buFont typeface="+mj-lt"/>
              <a:buAutoNum type="arabicPeriod"/>
            </a:pPr>
            <a:r>
              <a:rPr lang="en-US" dirty="0" smtClean="0"/>
              <a:t>“Sound system Analysis i.e. Phonology”</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75000"/>
                  </a:schemeClr>
                </a:solidFill>
              </a:rPr>
              <a:t>The Prague School: Major Ideas</a:t>
            </a:r>
            <a:endParaRPr lang="en-US" b="1" dirty="0">
              <a:solidFill>
                <a:schemeClr val="accent2">
                  <a:lumMod val="75000"/>
                </a:schemeClr>
              </a:solidFill>
            </a:endParaRPr>
          </a:p>
        </p:txBody>
      </p:sp>
      <p:sp>
        <p:nvSpPr>
          <p:cNvPr id="3" name="Content Placeholder 2"/>
          <p:cNvSpPr>
            <a:spLocks noGrp="1"/>
          </p:cNvSpPr>
          <p:nvPr>
            <p:ph idx="1"/>
          </p:nvPr>
        </p:nvSpPr>
        <p:spPr/>
        <p:txBody>
          <a:bodyPr>
            <a:normAutofit fontScale="92500" lnSpcReduction="20000"/>
          </a:bodyPr>
          <a:lstStyle/>
          <a:p>
            <a:pPr marL="596646" indent="-514350">
              <a:buFont typeface="+mj-lt"/>
              <a:buAutoNum type="arabicPeriod"/>
            </a:pPr>
            <a:r>
              <a:rPr lang="en-US" dirty="0" smtClean="0"/>
              <a:t>Developed </a:t>
            </a:r>
            <a:r>
              <a:rPr lang="en-US" u="sng" dirty="0" smtClean="0"/>
              <a:t>Distinctive Feature Analysis </a:t>
            </a:r>
            <a:r>
              <a:rPr lang="en-US" dirty="0" smtClean="0"/>
              <a:t>of sounds: each distinctive sound in a language is composed of a number of contrasting </a:t>
            </a:r>
            <a:r>
              <a:rPr lang="en-US" dirty="0" err="1" smtClean="0"/>
              <a:t>articulatory</a:t>
            </a:r>
            <a:r>
              <a:rPr lang="en-US" dirty="0" smtClean="0"/>
              <a:t> and acoustic features </a:t>
            </a:r>
          </a:p>
          <a:p>
            <a:pPr marL="596646" indent="-514350">
              <a:buFont typeface="+mj-lt"/>
              <a:buAutoNum type="arabicPeriod"/>
            </a:pPr>
            <a:r>
              <a:rPr lang="en-US" dirty="0" smtClean="0"/>
              <a:t>Phonology is different from phonetics (</a:t>
            </a:r>
            <a:r>
              <a:rPr lang="en-US" dirty="0" err="1" smtClean="0"/>
              <a:t>Trubetzkoy</a:t>
            </a:r>
            <a:r>
              <a:rPr lang="en-US" dirty="0" smtClean="0"/>
              <a:t>)</a:t>
            </a:r>
          </a:p>
          <a:p>
            <a:pPr marL="596646" indent="-514350">
              <a:buFont typeface="+mj-lt"/>
              <a:buAutoNum type="arabicPeriod"/>
            </a:pPr>
            <a:r>
              <a:rPr lang="en-US" dirty="0" smtClean="0"/>
              <a:t>Defined </a:t>
            </a:r>
            <a:r>
              <a:rPr lang="en-US" u="sng" dirty="0" smtClean="0"/>
              <a:t>Phoneme</a:t>
            </a:r>
            <a:r>
              <a:rPr lang="en-US" dirty="0" smtClean="0"/>
              <a:t> as a smallest distinctive unit of any language (</a:t>
            </a:r>
            <a:r>
              <a:rPr lang="en-US" dirty="0" err="1" smtClean="0"/>
              <a:t>Trubetzkoy</a:t>
            </a:r>
            <a:r>
              <a:rPr lang="en-US" dirty="0" smtClean="0"/>
              <a:t>)</a:t>
            </a:r>
          </a:p>
          <a:p>
            <a:pPr marL="596646" indent="-514350">
              <a:buFont typeface="+mj-lt"/>
              <a:buAutoNum type="arabicPeriod"/>
            </a:pPr>
            <a:r>
              <a:rPr lang="en-US" dirty="0" smtClean="0"/>
              <a:t>Found </a:t>
            </a:r>
            <a:r>
              <a:rPr lang="en-US" u="sng" dirty="0" err="1" smtClean="0"/>
              <a:t>Morpho</a:t>
            </a:r>
            <a:r>
              <a:rPr lang="en-US" u="sng" dirty="0" smtClean="0"/>
              <a:t>-phonology</a:t>
            </a:r>
            <a:r>
              <a:rPr lang="en-US" dirty="0" smtClean="0"/>
              <a:t> (</a:t>
            </a:r>
            <a:r>
              <a:rPr lang="en-US" dirty="0" err="1" smtClean="0"/>
              <a:t>Trubetzkoy</a:t>
            </a:r>
            <a:r>
              <a:rPr lang="en-US" dirty="0" smtClean="0"/>
              <a:t>)</a:t>
            </a:r>
          </a:p>
          <a:p>
            <a:pPr marL="596646" indent="-514350">
              <a:buFont typeface="+mj-lt"/>
              <a:buAutoNum type="arabicPeriod"/>
            </a:pPr>
            <a:r>
              <a:rPr lang="en-US" dirty="0" smtClean="0"/>
              <a:t>Phonology is an independent discipline (</a:t>
            </a:r>
            <a:r>
              <a:rPr lang="en-US" dirty="0" err="1" smtClean="0"/>
              <a:t>Jakobson</a:t>
            </a:r>
            <a:r>
              <a:rPr lang="en-US" dirty="0" smtClean="0"/>
              <a: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596646" indent="-514350">
              <a:buNone/>
            </a:pPr>
            <a:r>
              <a:rPr lang="en-US" dirty="0" smtClean="0"/>
              <a:t>6. They stressed the function of elements within language, the contrast of language elements to one another, and the total pattern or system formed by these contrasts thus developed techniques for </a:t>
            </a:r>
            <a:r>
              <a:rPr lang="en-US" u="sng" dirty="0" smtClean="0"/>
              <a:t>analysis of language system </a:t>
            </a:r>
            <a:r>
              <a:rPr lang="en-US" dirty="0" smtClean="0"/>
              <a:t>(</a:t>
            </a:r>
            <a:r>
              <a:rPr lang="en-US" dirty="0" err="1" smtClean="0"/>
              <a:t>Jakobson</a:t>
            </a:r>
            <a:r>
              <a:rPr lang="en-US" dirty="0" smtClean="0"/>
              <a:t>)</a:t>
            </a:r>
          </a:p>
          <a:p>
            <a:pPr marL="596646" indent="-514350">
              <a:buAutoNum type="arabicPeriod" startAt="7"/>
            </a:pPr>
            <a:r>
              <a:rPr lang="en-US" dirty="0" smtClean="0"/>
              <a:t>Presented some ideas regarding </a:t>
            </a:r>
            <a:r>
              <a:rPr lang="en-US" u="sng" dirty="0" smtClean="0"/>
              <a:t>first  language acquisition </a:t>
            </a:r>
            <a:r>
              <a:rPr lang="en-US" dirty="0" smtClean="0"/>
              <a:t>(</a:t>
            </a:r>
            <a:r>
              <a:rPr lang="en-US" dirty="0" err="1" smtClean="0"/>
              <a:t>Jakobson</a:t>
            </a:r>
            <a:r>
              <a:rPr lang="en-US" dirty="0" smtClean="0"/>
              <a:t>) </a:t>
            </a:r>
          </a:p>
          <a:p>
            <a:pPr marL="596646" indent="-514350">
              <a:buAutoNum type="arabicPeriod" startAt="7"/>
            </a:pPr>
            <a:r>
              <a:rPr lang="en-US" dirty="0" smtClean="0"/>
              <a:t>Described </a:t>
            </a:r>
            <a:r>
              <a:rPr lang="en-US" u="sng" dirty="0" smtClean="0"/>
              <a:t>communication functions </a:t>
            </a:r>
            <a:r>
              <a:rPr lang="en-US" dirty="0" smtClean="0"/>
              <a:t>of language (</a:t>
            </a:r>
            <a:r>
              <a:rPr lang="en-US" dirty="0" err="1" smtClean="0"/>
              <a:t>Jakobson</a:t>
            </a:r>
            <a:r>
              <a:rPr lang="en-US" dirty="0" smtClean="0"/>
              <a:t>) (PTO)</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r>
              <a:rPr lang="en-US" b="1" u="sng" dirty="0" smtClean="0"/>
              <a:t/>
            </a:r>
            <a:br>
              <a:rPr lang="en-US" b="1" u="sng" dirty="0" smtClean="0"/>
            </a:br>
            <a:r>
              <a:rPr lang="en-US" b="1" u="sng" dirty="0" smtClean="0">
                <a:solidFill>
                  <a:schemeClr val="accent4">
                    <a:lumMod val="75000"/>
                  </a:schemeClr>
                </a:solidFill>
              </a:rPr>
              <a:t>Communication Functions of Language </a:t>
            </a:r>
            <a:r>
              <a:rPr lang="en-US" b="1" dirty="0" smtClean="0">
                <a:solidFill>
                  <a:schemeClr val="accent4">
                    <a:lumMod val="75000"/>
                  </a:schemeClr>
                </a:solidFill>
              </a:rPr>
              <a:t>(</a:t>
            </a:r>
            <a:r>
              <a:rPr lang="en-US" b="1" dirty="0" err="1" smtClean="0">
                <a:solidFill>
                  <a:schemeClr val="accent4">
                    <a:lumMod val="75000"/>
                  </a:schemeClr>
                </a:solidFill>
              </a:rPr>
              <a:t>Jakobson</a:t>
            </a:r>
            <a:r>
              <a:rPr lang="en-US" b="1" dirty="0" smtClean="0">
                <a:solidFill>
                  <a:schemeClr val="accent4">
                    <a:lumMod val="75000"/>
                  </a:schemeClr>
                </a:solidFill>
              </a:rPr>
              <a:t>)</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b="1" dirty="0" smtClean="0"/>
              <a:t>Referential</a:t>
            </a:r>
            <a:r>
              <a:rPr lang="en-US" dirty="0" smtClean="0"/>
              <a:t>: Describes a situation, object, mental state</a:t>
            </a:r>
          </a:p>
          <a:p>
            <a:pPr>
              <a:buNone/>
            </a:pPr>
            <a:r>
              <a:rPr lang="en-US" dirty="0" smtClean="0"/>
              <a:t>	</a:t>
            </a:r>
            <a:r>
              <a:rPr lang="en-US" sz="2400" i="1" dirty="0" smtClean="0"/>
              <a:t>The autumn leaves have fallen</a:t>
            </a:r>
            <a:r>
              <a:rPr lang="en-US" sz="2400" dirty="0" smtClean="0"/>
              <a:t>.</a:t>
            </a:r>
          </a:p>
          <a:p>
            <a:pPr>
              <a:buFont typeface="Wingdings" pitchFamily="2" charset="2"/>
              <a:buChar char="Ø"/>
            </a:pPr>
            <a:r>
              <a:rPr lang="en-US" b="1" dirty="0" smtClean="0"/>
              <a:t>Expressive</a:t>
            </a:r>
            <a:r>
              <a:rPr lang="en-US" dirty="0" smtClean="0"/>
              <a:t>: exemplified by interjections that do not alter the   meaning but add information concerning the speakers’ internal state</a:t>
            </a:r>
          </a:p>
          <a:p>
            <a:pPr>
              <a:buNone/>
            </a:pPr>
            <a:r>
              <a:rPr lang="en-US" dirty="0" smtClean="0"/>
              <a:t>	</a:t>
            </a:r>
            <a:r>
              <a:rPr lang="en-US" sz="2400" i="1" dirty="0" smtClean="0"/>
              <a:t>Wow, What a wonderful view!</a:t>
            </a:r>
          </a:p>
          <a:p>
            <a:pPr>
              <a:buFont typeface="Wingdings" pitchFamily="2" charset="2"/>
              <a:buChar char="Ø"/>
            </a:pPr>
            <a:r>
              <a:rPr lang="en-US" b="1" dirty="0" err="1" smtClean="0"/>
              <a:t>Conative</a:t>
            </a:r>
            <a:r>
              <a:rPr lang="en-US" dirty="0" smtClean="0"/>
              <a:t>: engages the addressee directly (makes use of vocative and imperative)</a:t>
            </a:r>
          </a:p>
          <a:p>
            <a:pPr>
              <a:buNone/>
            </a:pPr>
            <a:r>
              <a:rPr lang="en-US" dirty="0" smtClean="0"/>
              <a:t>	</a:t>
            </a:r>
            <a:r>
              <a:rPr lang="en-US" sz="2800" i="1" dirty="0" smtClean="0"/>
              <a:t>Come inside and finish your work.</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itchFamily="2" charset="2"/>
              <a:buChar char="Ø"/>
            </a:pPr>
            <a:r>
              <a:rPr lang="en-US" b="1" dirty="0" smtClean="0"/>
              <a:t>Poetic</a:t>
            </a:r>
            <a:r>
              <a:rPr lang="en-US" dirty="0" smtClean="0"/>
              <a:t>: A message for its own sake (poetry, slogans)</a:t>
            </a:r>
          </a:p>
          <a:p>
            <a:pPr>
              <a:buNone/>
            </a:pPr>
            <a:r>
              <a:rPr lang="en-US" dirty="0" smtClean="0"/>
              <a:t>	</a:t>
            </a:r>
            <a:r>
              <a:rPr lang="en-US" sz="2800" i="1" dirty="0" smtClean="0"/>
              <a:t>L’Oreal …. Because you worth it.</a:t>
            </a:r>
          </a:p>
          <a:p>
            <a:pPr>
              <a:buFont typeface="Wingdings" pitchFamily="2" charset="2"/>
              <a:buChar char="Ø"/>
            </a:pPr>
            <a:r>
              <a:rPr lang="en-US" b="1" dirty="0" err="1" smtClean="0"/>
              <a:t>Phatic</a:t>
            </a:r>
            <a:r>
              <a:rPr lang="en-US" dirty="0" smtClean="0"/>
              <a:t>: language for the sake of interaction, greetings and general chit-chat</a:t>
            </a:r>
          </a:p>
          <a:p>
            <a:pPr>
              <a:buNone/>
            </a:pPr>
            <a:r>
              <a:rPr lang="en-US" dirty="0" smtClean="0"/>
              <a:t>	</a:t>
            </a:r>
            <a:r>
              <a:rPr lang="en-US" sz="2800" i="1" dirty="0" smtClean="0"/>
              <a:t>Good morning, It’s a lovely day today!</a:t>
            </a:r>
          </a:p>
          <a:p>
            <a:pPr>
              <a:buFont typeface="Wingdings" pitchFamily="2" charset="2"/>
              <a:buChar char="Ø"/>
            </a:pPr>
            <a:r>
              <a:rPr lang="en-US" b="1" dirty="0" err="1" smtClean="0"/>
              <a:t>Metalingua</a:t>
            </a:r>
            <a:r>
              <a:rPr lang="en-US" dirty="0" err="1" smtClean="0"/>
              <a:t>l</a:t>
            </a:r>
            <a:r>
              <a:rPr lang="en-US" dirty="0" smtClean="0"/>
              <a:t>: use of language to describe and analyze itself</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3">
                    <a:lumMod val="75000"/>
                  </a:schemeClr>
                </a:solidFill>
              </a:rPr>
              <a:t>The London School</a:t>
            </a:r>
            <a:endParaRPr lang="en-US" b="1" dirty="0">
              <a:solidFill>
                <a:schemeClr val="accent3">
                  <a:lumMod val="75000"/>
                </a:schemeClr>
              </a:solidFill>
            </a:endParaRPr>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Originator: </a:t>
            </a:r>
            <a:r>
              <a:rPr lang="en-US" b="1" dirty="0" smtClean="0"/>
              <a:t> </a:t>
            </a:r>
            <a:r>
              <a:rPr lang="en-US" u="sng" dirty="0" smtClean="0">
                <a:solidFill>
                  <a:srgbClr val="7030A0"/>
                </a:solidFill>
                <a:hlinkClick r:id="rId2"/>
              </a:rPr>
              <a:t>John R. Firth (British linguist)</a:t>
            </a:r>
            <a:endParaRPr lang="en-US" u="sng" dirty="0" smtClean="0">
              <a:solidFill>
                <a:srgbClr val="7030A0"/>
              </a:solidFill>
            </a:endParaRPr>
          </a:p>
          <a:p>
            <a:endParaRPr lang="en-US" u="sng" dirty="0" smtClean="0">
              <a:solidFill>
                <a:srgbClr val="7030A0"/>
              </a:solidFill>
            </a:endParaRPr>
          </a:p>
          <a:p>
            <a:r>
              <a:rPr lang="en-GB" dirty="0" smtClean="0">
                <a:solidFill>
                  <a:srgbClr val="FF0000"/>
                </a:solidFill>
              </a:rPr>
              <a:t>Firth</a:t>
            </a:r>
            <a:r>
              <a:rPr lang="en-GB" dirty="0" smtClean="0"/>
              <a:t> was influenced by the anthropologist B. </a:t>
            </a:r>
            <a:r>
              <a:rPr lang="en-GB" dirty="0" smtClean="0">
                <a:solidFill>
                  <a:srgbClr val="FF0000"/>
                </a:solidFill>
              </a:rPr>
              <a:t>Malinowski</a:t>
            </a:r>
            <a:r>
              <a:rPr lang="en-GB" dirty="0" smtClean="0"/>
              <a:t> (1884–1942). In turn, he influenced his student, the well-known linguist M. A. K. </a:t>
            </a:r>
            <a:r>
              <a:rPr lang="en-GB" dirty="0" err="1" smtClean="0">
                <a:solidFill>
                  <a:srgbClr val="FF0000"/>
                </a:solidFill>
              </a:rPr>
              <a:t>Halliday</a:t>
            </a:r>
            <a:r>
              <a:rPr lang="en-GB" dirty="0" smtClean="0"/>
              <a:t>. The three men all stressed the importance of context of situation and the system aspect of language. Thus, London School is also known as systemic linguistics and functional linguistics.</a:t>
            </a: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The London School: Malinowski</a:t>
            </a:r>
            <a:endParaRPr lang="en-US" b="1" dirty="0">
              <a:solidFill>
                <a:srgbClr val="7030A0"/>
              </a:solidFill>
            </a:endParaRPr>
          </a:p>
        </p:txBody>
      </p:sp>
      <p:sp>
        <p:nvSpPr>
          <p:cNvPr id="3" name="Content Placeholder 2"/>
          <p:cNvSpPr>
            <a:spLocks noGrp="1"/>
          </p:cNvSpPr>
          <p:nvPr>
            <p:ph idx="1"/>
          </p:nvPr>
        </p:nvSpPr>
        <p:spPr/>
        <p:txBody>
          <a:bodyPr>
            <a:normAutofit fontScale="77500" lnSpcReduction="20000"/>
          </a:bodyPr>
          <a:lstStyle/>
          <a:p>
            <a:pPr>
              <a:buNone/>
            </a:pPr>
            <a:r>
              <a:rPr lang="en-US" sz="4400" b="1" u="sng" dirty="0" smtClean="0">
                <a:solidFill>
                  <a:srgbClr val="7030A0"/>
                </a:solidFill>
              </a:rPr>
              <a:t>Malinowski’s theories</a:t>
            </a:r>
          </a:p>
          <a:p>
            <a:endParaRPr lang="en-US" b="1" u="sng" dirty="0" smtClean="0"/>
          </a:p>
          <a:p>
            <a:r>
              <a:rPr lang="en-US" dirty="0" smtClean="0"/>
              <a:t>Malinowski regards language “</a:t>
            </a:r>
            <a:r>
              <a:rPr lang="en-GB" dirty="0" smtClean="0"/>
              <a:t>a mode of action, rather than as a counterpart of thought”. According to him, the meaning of an utterance does not come from the ideas of the words comprising it but from its relation to the situational context in which the utterance occurs.</a:t>
            </a:r>
          </a:p>
          <a:p>
            <a:endParaRPr lang="en-US" dirty="0" smtClean="0"/>
          </a:p>
          <a:p>
            <a:r>
              <a:rPr lang="en-GB" dirty="0" smtClean="0"/>
              <a:t> Malinowski believed that utterances and situation are bound up inextricably with each other and the context of situation is indispensable for the understanding of the words. The meaning of spoken utterances could always be determined by the context of situation.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He distinguished three types of context of situation: (1) situations in which speech interrelates with bodily activity; (2) narrative situations; and (3) situations in which speech is used to fill a speech vacuum – </a:t>
            </a:r>
            <a:r>
              <a:rPr lang="en-GB" dirty="0" err="1" smtClean="0"/>
              <a:t>phatic</a:t>
            </a:r>
            <a:r>
              <a:rPr lang="en-GB" dirty="0" smtClean="0"/>
              <a:t> communion. </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rPr>
              <a:t>The London School: Firth</a:t>
            </a:r>
            <a:endParaRPr lang="en-US" b="1" dirty="0">
              <a:solidFill>
                <a:schemeClr val="accent1">
                  <a:lumMod val="75000"/>
                </a:schemeClr>
              </a:solidFill>
            </a:endParaRPr>
          </a:p>
        </p:txBody>
      </p:sp>
      <p:sp>
        <p:nvSpPr>
          <p:cNvPr id="3" name="Content Placeholder 2"/>
          <p:cNvSpPr>
            <a:spLocks noGrp="1"/>
          </p:cNvSpPr>
          <p:nvPr>
            <p:ph idx="1"/>
          </p:nvPr>
        </p:nvSpPr>
        <p:spPr/>
        <p:txBody>
          <a:bodyPr>
            <a:normAutofit fontScale="62500" lnSpcReduction="20000"/>
          </a:bodyPr>
          <a:lstStyle/>
          <a:p>
            <a:pPr>
              <a:buNone/>
            </a:pPr>
            <a:r>
              <a:rPr lang="en-GB" dirty="0" smtClean="0"/>
              <a:t>	</a:t>
            </a:r>
            <a:r>
              <a:rPr lang="en-GB" sz="4400" b="1" u="sng" dirty="0" smtClean="0">
                <a:solidFill>
                  <a:srgbClr val="7030A0"/>
                </a:solidFill>
              </a:rPr>
              <a:t>Firth’s theories</a:t>
            </a:r>
          </a:p>
          <a:p>
            <a:pPr>
              <a:buNone/>
            </a:pPr>
            <a:r>
              <a:rPr lang="en-US" dirty="0" smtClean="0"/>
              <a:t>	Firth’s major contributions to linguistics:</a:t>
            </a:r>
          </a:p>
          <a:p>
            <a:r>
              <a:rPr lang="en-US" dirty="0" smtClean="0"/>
              <a:t>Firth started the branch called </a:t>
            </a:r>
            <a:r>
              <a:rPr lang="en-US" dirty="0" smtClean="0">
                <a:solidFill>
                  <a:srgbClr val="0070C0"/>
                </a:solidFill>
              </a:rPr>
              <a:t>linguistic semantics</a:t>
            </a:r>
            <a:r>
              <a:rPr lang="en-US" dirty="0" smtClean="0"/>
              <a:t>. He </a:t>
            </a:r>
            <a:r>
              <a:rPr lang="en-GB" dirty="0" smtClean="0"/>
              <a:t>put forward the idea that in analysing a typical context of situation, one has to take into consideration both the situational context and the linguistic context of a text:</a:t>
            </a:r>
            <a:endParaRPr lang="en-US" dirty="0" smtClean="0"/>
          </a:p>
          <a:p>
            <a:pPr>
              <a:buNone/>
            </a:pPr>
            <a:r>
              <a:rPr lang="en-GB" dirty="0" smtClean="0"/>
              <a:t>(1) The internal relations of the text itself</a:t>
            </a:r>
            <a:endParaRPr lang="en-US" dirty="0" smtClean="0"/>
          </a:p>
          <a:p>
            <a:r>
              <a:rPr lang="en-GB" dirty="0" smtClean="0"/>
              <a:t>(a) the </a:t>
            </a:r>
            <a:r>
              <a:rPr lang="en-GB" dirty="0" err="1" smtClean="0"/>
              <a:t>syntagmatic</a:t>
            </a:r>
            <a:r>
              <a:rPr lang="en-GB" dirty="0" smtClean="0"/>
              <a:t> relations between the elements in the structure;</a:t>
            </a:r>
            <a:endParaRPr lang="en-US" dirty="0" smtClean="0"/>
          </a:p>
          <a:p>
            <a:r>
              <a:rPr lang="en-GB" dirty="0" smtClean="0"/>
              <a:t>(b) the paradigmatic relations between units in the system.</a:t>
            </a:r>
          </a:p>
          <a:p>
            <a:pPr>
              <a:buNone/>
            </a:pPr>
            <a:r>
              <a:rPr lang="en-GB" dirty="0" smtClean="0"/>
              <a:t>(2) The internal relations of the context of situation</a:t>
            </a:r>
            <a:endParaRPr lang="en-US" dirty="0" smtClean="0"/>
          </a:p>
          <a:p>
            <a:r>
              <a:rPr lang="en-GB" dirty="0" smtClean="0"/>
              <a:t>(a) the relations between text and non-linguistic elements, and the general effects;</a:t>
            </a:r>
            <a:endParaRPr lang="en-US" dirty="0" smtClean="0"/>
          </a:p>
          <a:p>
            <a:r>
              <a:rPr lang="en-GB" dirty="0" smtClean="0"/>
              <a:t>(b) the analytical relations between words, parts of words, phrases and the special elements of the context of situation</a:t>
            </a:r>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172200"/>
          </a:xfrm>
        </p:spPr>
        <p:txBody>
          <a:bodyPr>
            <a:normAutofit fontScale="77500" lnSpcReduction="20000"/>
          </a:bodyPr>
          <a:lstStyle/>
          <a:p>
            <a:r>
              <a:rPr lang="en-GB" dirty="0" smtClean="0"/>
              <a:t>Firth also listed a model in his </a:t>
            </a:r>
            <a:r>
              <a:rPr lang="en-GB" i="1" dirty="0" smtClean="0"/>
              <a:t>Papers in Linguistics</a:t>
            </a:r>
            <a:r>
              <a:rPr lang="en-GB" dirty="0" smtClean="0"/>
              <a:t> (1957) that covers both the situational context and the linguistic context of a text:</a:t>
            </a:r>
            <a:endParaRPr lang="en-US" dirty="0" smtClean="0"/>
          </a:p>
          <a:p>
            <a:pPr>
              <a:buNone/>
            </a:pPr>
            <a:r>
              <a:rPr lang="en-GB" dirty="0" smtClean="0"/>
              <a:t>	 (1) the relevant features of the participants: persons, personalities</a:t>
            </a:r>
            <a:endParaRPr lang="en-US" dirty="0" smtClean="0"/>
          </a:p>
          <a:p>
            <a:r>
              <a:rPr lang="en-GB" dirty="0" smtClean="0"/>
              <a:t>(a)  the verbal action of the participants</a:t>
            </a:r>
            <a:endParaRPr lang="en-US" dirty="0" smtClean="0"/>
          </a:p>
          <a:p>
            <a:r>
              <a:rPr lang="en-GB" dirty="0" smtClean="0"/>
              <a:t>(b)  the non-verbal action of the participants</a:t>
            </a:r>
            <a:endParaRPr lang="en-US" dirty="0" smtClean="0"/>
          </a:p>
          <a:p>
            <a:pPr>
              <a:buNone/>
            </a:pPr>
            <a:r>
              <a:rPr lang="en-GB" dirty="0" smtClean="0"/>
              <a:t>	(2) the relevant topics, including objects, events, and non-linguistic, non-human events</a:t>
            </a:r>
            <a:endParaRPr lang="en-US" dirty="0" smtClean="0"/>
          </a:p>
          <a:p>
            <a:pPr>
              <a:buNone/>
            </a:pPr>
            <a:r>
              <a:rPr lang="en-GB" dirty="0" smtClean="0"/>
              <a:t>	(3) the effects of the verbal action.</a:t>
            </a:r>
          </a:p>
          <a:p>
            <a:pPr>
              <a:buNone/>
            </a:pPr>
            <a:endParaRPr lang="en-GB" dirty="0" smtClean="0"/>
          </a:p>
          <a:p>
            <a:r>
              <a:rPr lang="en-GB" dirty="0" smtClean="0"/>
              <a:t>Firth’s second important contribution to linguistics is his method of prosodic analysis called prosodic phonology. </a:t>
            </a:r>
          </a:p>
          <a:p>
            <a:r>
              <a:rPr lang="en-GB" dirty="0" smtClean="0"/>
              <a:t>Firth did not define prosodic units. However, his discussion indicates that prosodic units include such features as stress, length, nasalisation, </a:t>
            </a:r>
            <a:r>
              <a:rPr lang="en-GB" dirty="0" err="1" smtClean="0"/>
              <a:t>palatalisation</a:t>
            </a:r>
            <a:r>
              <a:rPr lang="en-GB" dirty="0" smtClean="0"/>
              <a:t>, and aspiration. </a:t>
            </a:r>
            <a:endParaRPr lang="en-US"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lumMod val="75000"/>
                  </a:schemeClr>
                </a:solidFill>
              </a:rPr>
              <a:t>The London School: </a:t>
            </a:r>
            <a:r>
              <a:rPr lang="en-US" b="1" dirty="0" err="1" smtClean="0">
                <a:solidFill>
                  <a:schemeClr val="accent5">
                    <a:lumMod val="75000"/>
                  </a:schemeClr>
                </a:solidFill>
              </a:rPr>
              <a:t>Halliday</a:t>
            </a:r>
            <a:endParaRPr lang="en-US" b="1" dirty="0">
              <a:solidFill>
                <a:schemeClr val="accent5">
                  <a:lumMod val="75000"/>
                </a:schemeClr>
              </a:solidFill>
            </a:endParaRPr>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b="1" u="sng" dirty="0" err="1" smtClean="0">
                <a:solidFill>
                  <a:srgbClr val="0070C0"/>
                </a:solidFill>
              </a:rPr>
              <a:t>Halliday</a:t>
            </a:r>
            <a:r>
              <a:rPr lang="en-US" b="1" u="sng" dirty="0" smtClean="0">
                <a:solidFill>
                  <a:srgbClr val="0070C0"/>
                </a:solidFill>
              </a:rPr>
              <a:t> and Systemic-Functional Grammar</a:t>
            </a:r>
          </a:p>
          <a:p>
            <a:pPr>
              <a:buNone/>
            </a:pPr>
            <a:endParaRPr lang="en-US" b="1" u="sng" dirty="0" smtClean="0">
              <a:solidFill>
                <a:srgbClr val="0070C0"/>
              </a:solidFill>
            </a:endParaRPr>
          </a:p>
          <a:p>
            <a:r>
              <a:rPr lang="en-GB" dirty="0" smtClean="0"/>
              <a:t>M. A. K. </a:t>
            </a:r>
            <a:r>
              <a:rPr lang="en-GB" dirty="0" err="1" smtClean="0"/>
              <a:t>Halliday</a:t>
            </a:r>
            <a:r>
              <a:rPr lang="en-GB" dirty="0" smtClean="0"/>
              <a:t> (1925–  ) has developed the ideas stemming from Firth’s theories in the London School. His Systemic-Functional (SF) Grammar is a sociologically oriented functional linguistic approach and one of the most influential linguistic theories in the twentieth century</a:t>
            </a:r>
          </a:p>
          <a:p>
            <a:r>
              <a:rPr lang="en-GB" dirty="0" smtClean="0"/>
              <a:t>(Refer back to Lecture 27 for detail of SFL)</a:t>
            </a:r>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2">
                    <a:lumMod val="50000"/>
                  </a:schemeClr>
                </a:solidFill>
              </a:rPr>
              <a:t>Relational Grammar</a:t>
            </a:r>
            <a:endParaRPr lang="en-US" b="1" dirty="0">
              <a:solidFill>
                <a:schemeClr val="bg2">
                  <a:lumMod val="50000"/>
                </a:schemeClr>
              </a:solidFill>
            </a:endParaRPr>
          </a:p>
        </p:txBody>
      </p:sp>
      <p:sp>
        <p:nvSpPr>
          <p:cNvPr id="3" name="Content Placeholder 2"/>
          <p:cNvSpPr>
            <a:spLocks noGrp="1"/>
          </p:cNvSpPr>
          <p:nvPr>
            <p:ph idx="1"/>
          </p:nvPr>
        </p:nvSpPr>
        <p:spPr/>
        <p:txBody>
          <a:bodyPr>
            <a:normAutofit fontScale="85000" lnSpcReduction="20000"/>
          </a:bodyPr>
          <a:lstStyle/>
          <a:p>
            <a:r>
              <a:rPr lang="en-US" dirty="0" smtClean="0"/>
              <a:t>Developed by linguists David </a:t>
            </a:r>
            <a:r>
              <a:rPr lang="en-US" dirty="0" err="1" smtClean="0"/>
              <a:t>Perlmutter</a:t>
            </a:r>
            <a:r>
              <a:rPr lang="en-US" dirty="0" smtClean="0"/>
              <a:t> and Paul Postal in the 1970s and '80s </a:t>
            </a:r>
          </a:p>
          <a:p>
            <a:r>
              <a:rPr lang="en-US" dirty="0" smtClean="0"/>
              <a:t>An alternative to transformational grammar</a:t>
            </a:r>
          </a:p>
          <a:p>
            <a:r>
              <a:rPr lang="en-US" dirty="0" smtClean="0"/>
              <a:t>According to Blake (1990),</a:t>
            </a:r>
          </a:p>
          <a:p>
            <a:endParaRPr lang="en-US" dirty="0" smtClean="0"/>
          </a:p>
          <a:p>
            <a:pPr>
              <a:buNone/>
            </a:pPr>
            <a:r>
              <a:rPr lang="en-US" dirty="0" smtClean="0"/>
              <a:t>	"</a:t>
            </a:r>
            <a:r>
              <a:rPr lang="en-US" b="1" dirty="0" smtClean="0"/>
              <a:t>Relational grammar</a:t>
            </a:r>
            <a:r>
              <a:rPr lang="en-US" dirty="0" smtClean="0"/>
              <a:t> represents a . . . reaction to early </a:t>
            </a:r>
            <a:r>
              <a:rPr lang="en-US" dirty="0" smtClean="0">
                <a:hlinkClick r:id="rId2"/>
              </a:rPr>
              <a:t>Transformational Grammar</a:t>
            </a:r>
            <a:r>
              <a:rPr lang="en-US" dirty="0" smtClean="0"/>
              <a:t>. It is not a single level theory, but a multilevel one in which the initial stratum is analogous to </a:t>
            </a:r>
            <a:r>
              <a:rPr lang="en-US" dirty="0" smtClean="0">
                <a:hlinkClick r:id="rId3"/>
              </a:rPr>
              <a:t>deep structure</a:t>
            </a:r>
            <a:r>
              <a:rPr lang="en-US" dirty="0" smtClean="0"/>
              <a:t>, and revaluations to </a:t>
            </a:r>
            <a:r>
              <a:rPr lang="en-US" dirty="0" smtClean="0">
                <a:hlinkClick r:id="rId4"/>
              </a:rPr>
              <a:t>transformations</a:t>
            </a:r>
            <a:r>
              <a:rPr lang="en-US" dirty="0" smtClean="0"/>
              <a:t>. The principle difference between the two approaches is that RG conceives of a sentence in terms of labeled relations borne to a </a:t>
            </a:r>
            <a:r>
              <a:rPr lang="en-US" dirty="0" smtClean="0">
                <a:hlinkClick r:id="rId5"/>
              </a:rPr>
              <a:t>predicate</a:t>
            </a:r>
            <a:r>
              <a:rPr lang="en-US" dirty="0" smtClean="0"/>
              <a:t>.”</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Relational Grammar vs. TG</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Explanation</a:t>
            </a:r>
            <a:r>
              <a:rPr lang="en-US" dirty="0" smtClean="0"/>
              <a:t>:</a:t>
            </a:r>
          </a:p>
          <a:p>
            <a:r>
              <a:rPr lang="en-US" dirty="0" smtClean="0"/>
              <a:t>. For Chomsky there were derived notions: e.g. a subject was defined as a noun phrase (NP) directly dominated, in a phrase structure tree, by a sentence node (S). </a:t>
            </a:r>
          </a:p>
          <a:p>
            <a:r>
              <a:rPr lang="en-US" dirty="0" smtClean="0"/>
              <a:t>In Relational Grammar they were taken as primitive. E.g. in the construction of </a:t>
            </a:r>
            <a:r>
              <a:rPr lang="en-US" i="1" dirty="0" smtClean="0"/>
              <a:t>Bill visited Mary, Bill</a:t>
            </a:r>
            <a:r>
              <a:rPr lang="en-US" dirty="0" smtClean="0"/>
              <a:t> and </a:t>
            </a:r>
            <a:r>
              <a:rPr lang="en-US" i="1" dirty="0" smtClean="0"/>
              <a:t>Mary</a:t>
            </a:r>
            <a:r>
              <a:rPr lang="en-US" dirty="0" smtClean="0"/>
              <a:t> are ‘terms’ which bear distinct ‘term relations’ (subject of, direct object of) to the verb. In the corresponding passive (</a:t>
            </a:r>
            <a:r>
              <a:rPr lang="en-US" i="1" dirty="0" smtClean="0"/>
              <a:t>Mary was visited by Bill</a:t>
            </a:r>
            <a:r>
              <a:rPr lang="en-US" dirty="0" smtClean="0"/>
              <a:t>), the object term (</a:t>
            </a:r>
            <a:r>
              <a:rPr lang="en-US" i="1" dirty="0" smtClean="0"/>
              <a:t>Mary</a:t>
            </a:r>
            <a:r>
              <a:rPr lang="en-US" dirty="0" smtClean="0"/>
              <a:t>) is promoted to subject, and so on.</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Relational Grammar: Central Idea</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pPr lvl="0"/>
            <a:r>
              <a:rPr lang="en-US" dirty="0" smtClean="0"/>
              <a:t>"The central idea of </a:t>
            </a:r>
            <a:r>
              <a:rPr lang="en-US" b="1" dirty="0" smtClean="0"/>
              <a:t>Relational Grammar</a:t>
            </a:r>
            <a:r>
              <a:rPr lang="en-US" dirty="0" smtClean="0"/>
              <a:t> is that there is a limited number of grammatical relations (Subject [SU], Direct Object [DO], and Indirect Object [IO]), such that one term can bear more than one such relation at different levels or 'strata' of the structure underlying the clause."</a:t>
            </a:r>
            <a:br>
              <a:rPr lang="en-US" dirty="0" smtClean="0"/>
            </a:br>
            <a:r>
              <a:rPr lang="en-US" dirty="0" smtClean="0"/>
              <a:t>(Simon, 1989)</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A syntactic theory </a:t>
            </a:r>
          </a:p>
          <a:p>
            <a:r>
              <a:rPr lang="en-US" dirty="0" smtClean="0">
                <a:solidFill>
                  <a:srgbClr val="CC9900"/>
                </a:solidFill>
              </a:rPr>
              <a:t>A theory of </a:t>
            </a:r>
            <a:r>
              <a:rPr lang="en-US" dirty="0" smtClean="0">
                <a:solidFill>
                  <a:srgbClr val="CC9900"/>
                </a:solidFill>
                <a:hlinkClick r:id="rId2"/>
              </a:rPr>
              <a:t>descriptive grammar</a:t>
            </a:r>
            <a:r>
              <a:rPr lang="en-US" dirty="0" smtClean="0">
                <a:solidFill>
                  <a:srgbClr val="CC9900"/>
                </a:solidFill>
              </a:rPr>
              <a:t> in which </a:t>
            </a:r>
            <a:r>
              <a:rPr lang="en-US" dirty="0" smtClean="0">
                <a:solidFill>
                  <a:srgbClr val="CC9900"/>
                </a:solidFill>
                <a:hlinkClick r:id="rId3"/>
              </a:rPr>
              <a:t>syntactic</a:t>
            </a:r>
            <a:r>
              <a:rPr lang="en-US" dirty="0" smtClean="0">
                <a:solidFill>
                  <a:srgbClr val="CC9900"/>
                </a:solidFill>
              </a:rPr>
              <a:t> operations (or relationships, such as those between </a:t>
            </a:r>
            <a:r>
              <a:rPr lang="en-US" dirty="0" smtClean="0">
                <a:solidFill>
                  <a:srgbClr val="CC9900"/>
                </a:solidFill>
                <a:hlinkClick r:id="rId4"/>
              </a:rPr>
              <a:t>subject</a:t>
            </a:r>
            <a:r>
              <a:rPr lang="en-US" dirty="0" smtClean="0">
                <a:solidFill>
                  <a:srgbClr val="CC9900"/>
                </a:solidFill>
              </a:rPr>
              <a:t> and </a:t>
            </a:r>
            <a:r>
              <a:rPr lang="en-US" dirty="0" smtClean="0">
                <a:solidFill>
                  <a:srgbClr val="CC9900"/>
                </a:solidFill>
                <a:hlinkClick r:id="rId5"/>
              </a:rPr>
              <a:t>object</a:t>
            </a:r>
            <a:r>
              <a:rPr lang="en-US" dirty="0" smtClean="0">
                <a:solidFill>
                  <a:srgbClr val="CC9900"/>
                </a:solidFill>
              </a:rPr>
              <a:t>) rather than syntactic structures are used to define grammatical processes</a:t>
            </a:r>
            <a:r>
              <a:rPr lang="en-US" dirty="0" smtClean="0">
                <a:solidFill>
                  <a:srgbClr val="FFCC00"/>
                </a:solidFill>
              </a:rPr>
              <a:t>.</a:t>
            </a:r>
          </a:p>
          <a:p>
            <a:r>
              <a:rPr lang="en-US" dirty="0" smtClean="0"/>
              <a:t>It  argues that primitive grammatical relations provide the ideal means to state syntactic rules in universal terms.</a:t>
            </a:r>
          </a:p>
          <a:p>
            <a:r>
              <a:rPr lang="en-US" dirty="0" smtClean="0"/>
              <a:t>Put another way, relational grammar (RG) conceives of a </a:t>
            </a:r>
            <a:r>
              <a:rPr lang="en-US" dirty="0" smtClean="0">
                <a:hlinkClick r:id="rId6"/>
              </a:rPr>
              <a:t>clause</a:t>
            </a:r>
            <a:r>
              <a:rPr lang="en-US" dirty="0" smtClean="0"/>
              <a:t> as a network of grammatical relations</a:t>
            </a:r>
          </a:p>
          <a:p>
            <a:r>
              <a:rPr lang="en-US" dirty="0" smtClean="0"/>
              <a:t>A clause might consist of a predicate, a subject, and a direct object. </a:t>
            </a:r>
          </a:p>
          <a:p>
            <a:r>
              <a:rPr lang="en-US" dirty="0" smtClean="0"/>
              <a:t>The relations are recognized by properties they display.</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lumMod val="75000"/>
                  </a:schemeClr>
                </a:solidFill>
              </a:rPr>
              <a:t>A crucial assumption of RG: Strata</a:t>
            </a:r>
            <a:br>
              <a:rPr lang="en-US" dirty="0" smtClean="0">
                <a:solidFill>
                  <a:schemeClr val="accent1">
                    <a:lumMod val="75000"/>
                  </a:schemeClr>
                </a:solidFill>
              </a:rPr>
            </a:b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description of a clause refers not only to its superficial structure but also to a deeper structure and possibly to several intermediate levels of structure. In RG, these levels are called </a:t>
            </a:r>
            <a:r>
              <a:rPr lang="en-US" dirty="0" smtClean="0">
                <a:solidFill>
                  <a:schemeClr val="accent1">
                    <a:lumMod val="75000"/>
                  </a:schemeClr>
                </a:solidFill>
              </a:rPr>
              <a:t>strata</a:t>
            </a:r>
          </a:p>
          <a:p>
            <a:r>
              <a:rPr lang="en-US" dirty="0" smtClean="0"/>
              <a:t>the RG position is that there is no one stratum at which all the properties associated with subject or object hold; rather these are apportioned at different strata.</a:t>
            </a:r>
          </a:p>
          <a:p>
            <a:r>
              <a:rPr lang="en-US" dirty="0" smtClean="0"/>
              <a:t>Relations in the initial stratum are linked to semantic role (e.g., agent, patient; Rosen 1984), whereas relations in the final stratum determine more superficial phenomena like agreement and word order.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The active sentence </a:t>
            </a:r>
            <a:r>
              <a:rPr lang="en-US" i="1" dirty="0" smtClean="0"/>
              <a:t>the committee recommended us</a:t>
            </a:r>
            <a:r>
              <a:rPr lang="en-US" dirty="0" smtClean="0"/>
              <a:t> has a single stratum, one in which </a:t>
            </a:r>
            <a:r>
              <a:rPr lang="en-US" i="1" dirty="0" smtClean="0"/>
              <a:t>the committee</a:t>
            </a:r>
            <a:r>
              <a:rPr lang="en-US" dirty="0" smtClean="0"/>
              <a:t> is subject and the pronoun </a:t>
            </a:r>
            <a:r>
              <a:rPr lang="en-US" i="1" dirty="0" smtClean="0"/>
              <a:t>us</a:t>
            </a:r>
            <a:r>
              <a:rPr lang="en-US" dirty="0" smtClean="0"/>
              <a:t> is direct object. </a:t>
            </a:r>
          </a:p>
          <a:p>
            <a:r>
              <a:rPr lang="en-US" dirty="0" smtClean="0"/>
              <a:t>The passive version, </a:t>
            </a:r>
            <a:r>
              <a:rPr lang="en-US" i="1" dirty="0" smtClean="0"/>
              <a:t>we were recommended by the committee,</a:t>
            </a:r>
            <a:r>
              <a:rPr lang="en-US" dirty="0" smtClean="0"/>
              <a:t> has, in addition, a second stratum in which </a:t>
            </a:r>
            <a:r>
              <a:rPr lang="en-US" i="1" dirty="0" smtClean="0"/>
              <a:t>we</a:t>
            </a:r>
            <a:r>
              <a:rPr lang="en-US" dirty="0" smtClean="0"/>
              <a:t> has been "advanced" to subject, and </a:t>
            </a:r>
            <a:r>
              <a:rPr lang="en-US" i="1" dirty="0" smtClean="0"/>
              <a:t>the committee</a:t>
            </a:r>
            <a:r>
              <a:rPr lang="en-US" dirty="0" smtClean="0"/>
              <a:t> "demoted" to an RG-specific relation called </a:t>
            </a:r>
            <a:r>
              <a:rPr lang="en-US" i="1" dirty="0" err="1" smtClean="0"/>
              <a:t>chomeur</a:t>
            </a:r>
            <a:r>
              <a:rPr lang="en-US" dirty="0" smtClean="0"/>
              <a:t> (= French "unemployed"). </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r>
              <a:rPr lang="en-US" dirty="0" smtClean="0"/>
              <a:t>(This terminology reflects the relational hierarchy, a ranking of grammatical relations: subject &gt; direct object &gt; indirect object &gt; other.) </a:t>
            </a:r>
          </a:p>
          <a:p>
            <a:r>
              <a:rPr lang="en-US" dirty="0" smtClean="0"/>
              <a:t>Representation (PTO)</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r>
              <a:rPr lang="en-US" sz="2800" dirty="0" smtClean="0"/>
              <a:t>Grammatical relations are represented by "1" = Subject, "2" = Direct Object, "Cho" = </a:t>
            </a:r>
            <a:r>
              <a:rPr lang="en-US" sz="2800" dirty="0" err="1" smtClean="0"/>
              <a:t>Chomeur</a:t>
            </a:r>
            <a:r>
              <a:rPr lang="en-US" sz="2800" dirty="0" smtClean="0"/>
              <a:t>, "P" = Predicate. Differences in word order and agreement between active and passive are due then to their different final strata. </a:t>
            </a:r>
          </a:p>
          <a:p>
            <a:endParaRPr lang="en-US" dirty="0"/>
          </a:p>
        </p:txBody>
      </p:sp>
      <p:pic>
        <p:nvPicPr>
          <p:cNvPr id="4" name="Content Placeholder 3" descr="aissen.figure1.gif"/>
          <p:cNvPicPr>
            <a:picLocks noChangeAspect="1"/>
          </p:cNvPicPr>
          <p:nvPr/>
        </p:nvPicPr>
        <p:blipFill>
          <a:blip r:embed="rId2" cstate="print"/>
          <a:stretch>
            <a:fillRect/>
          </a:stretch>
        </p:blipFill>
        <p:spPr>
          <a:xfrm>
            <a:off x="633906" y="2286000"/>
            <a:ext cx="7900494" cy="40386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solidFill>
                  <a:schemeClr val="accent1">
                    <a:lumMod val="75000"/>
                  </a:schemeClr>
                </a:solidFill>
              </a:rPr>
              <a:t/>
            </a:r>
            <a:br>
              <a:rPr lang="en-US" b="1" u="sng" dirty="0" smtClean="0">
                <a:solidFill>
                  <a:schemeClr val="accent1">
                    <a:lumMod val="75000"/>
                  </a:schemeClr>
                </a:solidFill>
              </a:rPr>
            </a:br>
            <a:r>
              <a:rPr lang="en-US" b="1" u="sng" dirty="0" smtClean="0">
                <a:solidFill>
                  <a:schemeClr val="accent1">
                    <a:lumMod val="75000"/>
                  </a:schemeClr>
                </a:solidFill>
              </a:rPr>
              <a:t>universal principle of RG, the </a:t>
            </a:r>
            <a:r>
              <a:rPr lang="en-US" b="1" u="sng" dirty="0" err="1" smtClean="0">
                <a:solidFill>
                  <a:schemeClr val="accent1">
                    <a:lumMod val="75000"/>
                  </a:schemeClr>
                </a:solidFill>
              </a:rPr>
              <a:t>Stratal</a:t>
            </a:r>
            <a:r>
              <a:rPr lang="en-US" b="1" u="sng" dirty="0" smtClean="0">
                <a:solidFill>
                  <a:schemeClr val="accent1">
                    <a:lumMod val="75000"/>
                  </a:schemeClr>
                </a:solidFill>
              </a:rPr>
              <a:t> Uniqueness Law</a:t>
            </a:r>
            <a:br>
              <a:rPr lang="en-US" b="1" u="sng" dirty="0" smtClean="0">
                <a:solidFill>
                  <a:schemeClr val="accent1">
                    <a:lumMod val="75000"/>
                  </a:schemeClr>
                </a:solidFill>
              </a:rPr>
            </a:br>
            <a:endParaRPr lang="en-US" dirty="0"/>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smtClean="0"/>
              <a:t>The demotion of the initial subject to </a:t>
            </a:r>
            <a:r>
              <a:rPr lang="en-US" dirty="0" err="1" smtClean="0"/>
              <a:t>chomeur</a:t>
            </a:r>
            <a:r>
              <a:rPr lang="en-US" dirty="0" smtClean="0"/>
              <a:t> in passive clauses reflects a universal principle of RG, the </a:t>
            </a:r>
            <a:r>
              <a:rPr lang="en-US" dirty="0" err="1" smtClean="0"/>
              <a:t>Stratal</a:t>
            </a:r>
            <a:r>
              <a:rPr lang="en-US" dirty="0" smtClean="0"/>
              <a:t> Uniqueness Law, which stipulates that a stratum may contain at most one subject, one direct object, and one indirect object. This law prevents the initial stratum subject in passive from persisting as subject when the direct object advances to subject. </a:t>
            </a:r>
          </a:p>
          <a:p>
            <a:r>
              <a:rPr lang="en-US" dirty="0" smtClean="0"/>
              <a:t>In RG terms, </a:t>
            </a:r>
            <a:r>
              <a:rPr lang="en-US" i="1" dirty="0" smtClean="0"/>
              <a:t>Every student gave the teacher</a:t>
            </a:r>
            <a:r>
              <a:rPr lang="en-US" dirty="0" smtClean="0"/>
              <a:t> a present involves advancement of an indirect object, </a:t>
            </a:r>
            <a:r>
              <a:rPr lang="en-US" i="1" dirty="0" smtClean="0"/>
              <a:t>the teacher,</a:t>
            </a:r>
            <a:r>
              <a:rPr lang="en-US" dirty="0" smtClean="0"/>
              <a:t> to direct object. As direct object, it may advance further to subject in the passive version, </a:t>
            </a:r>
            <a:r>
              <a:rPr lang="en-US" i="1" dirty="0" smtClean="0"/>
              <a:t>The teacher was given a present by every student.</a:t>
            </a:r>
            <a:r>
              <a:rPr lang="en-US" dirty="0" smtClean="0"/>
              <a:t> The </a:t>
            </a:r>
            <a:r>
              <a:rPr lang="en-US" dirty="0" err="1" smtClean="0"/>
              <a:t>Stratal</a:t>
            </a:r>
            <a:r>
              <a:rPr lang="en-US" dirty="0" smtClean="0"/>
              <a:t> Uniqueness Law prevents the initial direct object from persisting as such when the indirect object advances to direct object. This explains why it cannot </a:t>
            </a:r>
            <a:r>
              <a:rPr lang="en-US" dirty="0" err="1" smtClean="0"/>
              <a:t>passivize</a:t>
            </a:r>
            <a:r>
              <a:rPr lang="en-US" dirty="0" smtClean="0"/>
              <a:t>: </a:t>
            </a:r>
            <a:r>
              <a:rPr lang="en-US" i="1" dirty="0" smtClean="0"/>
              <a:t>*A present was given the teacher by every student.</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Relational Grammar: Strata</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According to Sampson</a:t>
            </a:r>
          </a:p>
          <a:p>
            <a:r>
              <a:rPr lang="en-US" dirty="0" smtClean="0"/>
              <a:t>In Relational Grammar there are four strata of language manifestation:</a:t>
            </a:r>
          </a:p>
          <a:p>
            <a:pPr marL="514350" indent="-514350">
              <a:buFont typeface="+mj-lt"/>
              <a:buAutoNum type="arabicPeriod"/>
            </a:pPr>
            <a:r>
              <a:rPr lang="en-US" dirty="0" smtClean="0"/>
              <a:t>Form/content</a:t>
            </a:r>
          </a:p>
          <a:p>
            <a:pPr marL="514350" indent="-514350">
              <a:buFont typeface="+mj-lt"/>
              <a:buAutoNum type="arabicPeriod"/>
            </a:pPr>
            <a:r>
              <a:rPr lang="en-US" dirty="0" smtClean="0"/>
              <a:t>Form/expression</a:t>
            </a:r>
          </a:p>
          <a:p>
            <a:pPr marL="514350" indent="-514350">
              <a:buFont typeface="+mj-lt"/>
              <a:buAutoNum type="arabicPeriod"/>
            </a:pPr>
            <a:r>
              <a:rPr lang="en-US" dirty="0" smtClean="0"/>
              <a:t>Substance/content</a:t>
            </a:r>
          </a:p>
          <a:p>
            <a:pPr marL="514350" indent="-514350">
              <a:buFont typeface="+mj-lt"/>
              <a:buAutoNum type="arabicPeriod"/>
            </a:pPr>
            <a:r>
              <a:rPr lang="en-US" dirty="0" smtClean="0"/>
              <a:t>Substance/expression</a:t>
            </a:r>
          </a:p>
          <a:p>
            <a:r>
              <a:rPr lang="en-US" dirty="0" smtClean="0"/>
              <a:t>Thus ‘language consists of </a:t>
            </a:r>
            <a:r>
              <a:rPr lang="en-US" dirty="0" smtClean="0">
                <a:solidFill>
                  <a:srgbClr val="7030A0"/>
                </a:solidFill>
              </a:rPr>
              <a:t>external relationships </a:t>
            </a:r>
            <a:r>
              <a:rPr lang="en-US" dirty="0" smtClean="0"/>
              <a:t>between elements of different strata and </a:t>
            </a:r>
            <a:r>
              <a:rPr lang="en-US" dirty="0" smtClean="0">
                <a:solidFill>
                  <a:srgbClr val="7030A0"/>
                </a:solidFill>
              </a:rPr>
              <a:t>internal relationship </a:t>
            </a:r>
            <a:r>
              <a:rPr lang="en-US" dirty="0" smtClean="0"/>
              <a:t>between elements in one strata’</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bg2">
                    <a:lumMod val="50000"/>
                  </a:schemeClr>
                </a:solidFill>
              </a:rPr>
              <a:t>Relational Grammar: What it’s Good for???</a:t>
            </a:r>
            <a:endParaRPr lang="en-US" b="1" dirty="0">
              <a:solidFill>
                <a:schemeClr val="bg2">
                  <a:lumMod val="50000"/>
                </a:schemeClr>
              </a:solidFill>
            </a:endParaRPr>
          </a:p>
        </p:txBody>
      </p:sp>
      <p:sp>
        <p:nvSpPr>
          <p:cNvPr id="3" name="Content Placeholder 2"/>
          <p:cNvSpPr>
            <a:spLocks noGrp="1"/>
          </p:cNvSpPr>
          <p:nvPr>
            <p:ph idx="1"/>
          </p:nvPr>
        </p:nvSpPr>
        <p:spPr/>
        <p:txBody>
          <a:bodyPr/>
          <a:lstStyle/>
          <a:p>
            <a:r>
              <a:rPr lang="en-US" dirty="0" smtClean="0"/>
              <a:t>RG played an important part in the evolution of syntactic theory from the 1970s to the 1980s. </a:t>
            </a:r>
          </a:p>
          <a:p>
            <a:r>
              <a:rPr lang="en-US" dirty="0" smtClean="0"/>
              <a:t>A number of ideas pioneered by RG were incorporated into other theories of the 1980s. The indispensability of grammatical relations has been a key assumption of </a:t>
            </a:r>
            <a:r>
              <a:rPr lang="en-US" dirty="0" smtClean="0">
                <a:hlinkClick r:id="rId2"/>
              </a:rPr>
              <a:t>LEXICAL FUNCTIONAL GRAMMAR</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Prague School: </a:t>
            </a:r>
            <a:r>
              <a:rPr lang="en-US" dirty="0" err="1" smtClean="0"/>
              <a:t>Turbetzkoi</a:t>
            </a:r>
            <a:r>
              <a:rPr lang="en-US" dirty="0" smtClean="0"/>
              <a:t>, </a:t>
            </a:r>
            <a:r>
              <a:rPr lang="en-US" dirty="0" err="1" smtClean="0"/>
              <a:t>Jackobson</a:t>
            </a:r>
            <a:endParaRPr lang="en-US" dirty="0" smtClean="0"/>
          </a:p>
          <a:p>
            <a:r>
              <a:rPr lang="en-US" dirty="0" smtClean="0"/>
              <a:t>The London School: </a:t>
            </a:r>
            <a:r>
              <a:rPr lang="en-US" dirty="0" err="1" smtClean="0"/>
              <a:t>Mallinowski</a:t>
            </a:r>
            <a:r>
              <a:rPr lang="en-US" dirty="0" smtClean="0"/>
              <a:t>, Firth, </a:t>
            </a:r>
            <a:r>
              <a:rPr lang="en-US" dirty="0" err="1" smtClean="0"/>
              <a:t>Halliday</a:t>
            </a:r>
            <a:endParaRPr lang="en-US" dirty="0" smtClean="0"/>
          </a:p>
          <a:p>
            <a:r>
              <a:rPr lang="en-US" dirty="0" smtClean="0"/>
              <a:t>Relational Grammar: </a:t>
            </a:r>
            <a:r>
              <a:rPr lang="en-US" dirty="0" err="1" smtClean="0"/>
              <a:t>Perlmutter</a:t>
            </a:r>
            <a:r>
              <a:rPr lang="en-US" dirty="0" smtClean="0"/>
              <a:t>, Postal</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Barry J. Blake, </a:t>
            </a:r>
            <a:r>
              <a:rPr lang="en-US" i="1" dirty="0" smtClean="0"/>
              <a:t>Relational Grammar</a:t>
            </a:r>
            <a:r>
              <a:rPr lang="en-US" dirty="0" smtClean="0"/>
              <a:t>. </a:t>
            </a:r>
            <a:r>
              <a:rPr lang="en-US" dirty="0" err="1" smtClean="0"/>
              <a:t>Routledge</a:t>
            </a:r>
            <a:r>
              <a:rPr lang="en-US" dirty="0" smtClean="0"/>
              <a:t>, 1990</a:t>
            </a:r>
          </a:p>
          <a:p>
            <a:r>
              <a:rPr lang="en-US" dirty="0" smtClean="0"/>
              <a:t>Donnell, Mick O’. Introduction to Systemic Functional linguistics for Discourse Analysis.2011.</a:t>
            </a:r>
          </a:p>
          <a:p>
            <a:pPr>
              <a:buNone/>
            </a:pPr>
            <a:r>
              <a:rPr lang="en-US" dirty="0" smtClean="0"/>
              <a:t>	web.uam.es/</a:t>
            </a:r>
            <a:r>
              <a:rPr lang="en-US" dirty="0" err="1" smtClean="0"/>
              <a:t>departamentos</a:t>
            </a:r>
            <a:r>
              <a:rPr lang="en-US" dirty="0" smtClean="0"/>
              <a:t>/</a:t>
            </a:r>
            <a:r>
              <a:rPr lang="en-US" dirty="0" err="1" smtClean="0"/>
              <a:t>filoyletras</a:t>
            </a:r>
            <a:r>
              <a:rPr lang="en-US" dirty="0" smtClean="0"/>
              <a:t>/.../LFC-2011-Week1.pdf</a:t>
            </a:r>
          </a:p>
          <a:p>
            <a:r>
              <a:rPr lang="en-US" dirty="0" err="1" smtClean="0"/>
              <a:t>Halliday</a:t>
            </a:r>
            <a:r>
              <a:rPr lang="en-US" dirty="0" smtClean="0"/>
              <a:t>, M.A.K. (1994), An Introduction to Functional Grammar,  London: Edward Arnold.</a:t>
            </a:r>
          </a:p>
          <a:p>
            <a:r>
              <a:rPr lang="en-US" dirty="0" smtClean="0"/>
              <a:t>Simon C. </a:t>
            </a:r>
            <a:r>
              <a:rPr lang="en-US" dirty="0" err="1" smtClean="0"/>
              <a:t>Dik</a:t>
            </a:r>
            <a:r>
              <a:rPr lang="en-US" dirty="0" smtClean="0"/>
              <a:t>, </a:t>
            </a:r>
            <a:r>
              <a:rPr lang="en-US" i="1" dirty="0" smtClean="0"/>
              <a:t>The Theory of Functional Grammar, Part 1: The Structure of the Clause</a:t>
            </a:r>
            <a:r>
              <a:rPr lang="en-US" dirty="0" smtClean="0"/>
              <a:t>. Walter de </a:t>
            </a:r>
            <a:r>
              <a:rPr lang="en-US" dirty="0" err="1" smtClean="0"/>
              <a:t>Gruyter</a:t>
            </a:r>
            <a:r>
              <a:rPr lang="en-US" dirty="0" smtClean="0"/>
              <a:t>, 1989</a:t>
            </a:r>
          </a:p>
          <a:p>
            <a:r>
              <a:rPr lang="en-US" dirty="0" err="1" smtClean="0"/>
              <a:t>Sriniwass</a:t>
            </a:r>
            <a:r>
              <a:rPr lang="en-US" dirty="0" smtClean="0"/>
              <a:t>, </a:t>
            </a:r>
            <a:r>
              <a:rPr lang="en-US" dirty="0" err="1" smtClean="0"/>
              <a:t>Sridevi</a:t>
            </a:r>
            <a:r>
              <a:rPr lang="en-US" dirty="0" smtClean="0"/>
              <a:t>. </a:t>
            </a:r>
            <a:r>
              <a:rPr lang="en-US" sz="2800" dirty="0" smtClean="0"/>
              <a:t>Methods and procedures for a Systemic Functional Linguistic Analysis: An investigation into clause </a:t>
            </a:r>
            <a:r>
              <a:rPr lang="en-US" sz="2800" dirty="0" err="1" smtClean="0"/>
              <a:t>complexing</a:t>
            </a:r>
            <a:r>
              <a:rPr lang="en-US" sz="2800" dirty="0" smtClean="0"/>
              <a:t> relations. </a:t>
            </a:r>
          </a:p>
          <a:p>
            <a:pPr>
              <a:buNone/>
            </a:pPr>
            <a:r>
              <a:rPr lang="en-US" sz="2800" dirty="0" smtClean="0"/>
              <a:t>	jml.um.edu.my/</a:t>
            </a:r>
            <a:r>
              <a:rPr lang="en-US" sz="2800" dirty="0" err="1" smtClean="0"/>
              <a:t>filebank</a:t>
            </a:r>
            <a:r>
              <a:rPr lang="en-US" sz="2800" dirty="0" smtClean="0"/>
              <a:t>/</a:t>
            </a:r>
            <a:r>
              <a:rPr lang="en-US" sz="2800" dirty="0" err="1" smtClean="0"/>
              <a:t>published_article</a:t>
            </a:r>
            <a:r>
              <a:rPr lang="en-US" sz="2800" dirty="0" smtClean="0"/>
              <a:t>/.../2009_-_19_-_sridevi.p...</a:t>
            </a:r>
            <a:endParaRPr lang="en-US" sz="2800" smtClean="0"/>
          </a:p>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TotalTime>
  <Words>1150</Words>
  <Application>Microsoft Office PowerPoint</Application>
  <PresentationFormat>On-screen Show (4:3)</PresentationFormat>
  <Paragraphs>139</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Historical Linguistics (4)</vt:lpstr>
      <vt:lpstr>Previously….</vt:lpstr>
      <vt:lpstr>Today’s Lecture</vt:lpstr>
      <vt:lpstr>The Prague School</vt:lpstr>
      <vt:lpstr>The Prague School: Major Ideas</vt:lpstr>
      <vt:lpstr>Slide 6</vt:lpstr>
      <vt:lpstr> Communication Functions of Language (Jakobson) </vt:lpstr>
      <vt:lpstr>Slide 8</vt:lpstr>
      <vt:lpstr>The London School</vt:lpstr>
      <vt:lpstr>The London School: Malinowski</vt:lpstr>
      <vt:lpstr>Slide 11</vt:lpstr>
      <vt:lpstr>The London School: Firth</vt:lpstr>
      <vt:lpstr>Slide 13</vt:lpstr>
      <vt:lpstr>The London School: Halliday</vt:lpstr>
      <vt:lpstr>Relational Grammar</vt:lpstr>
      <vt:lpstr>Relational Grammar vs. TG</vt:lpstr>
      <vt:lpstr>Relational Grammar: Central Idea</vt:lpstr>
      <vt:lpstr>Slide 18</vt:lpstr>
      <vt:lpstr>A crucial assumption of RG: Strata </vt:lpstr>
      <vt:lpstr>Slide 20</vt:lpstr>
      <vt:lpstr>Slide 21</vt:lpstr>
      <vt:lpstr>Slide 22</vt:lpstr>
      <vt:lpstr> universal principle of RG, the Stratal Uniqueness Law </vt:lpstr>
      <vt:lpstr>Relational Grammar: Strata</vt:lpstr>
      <vt:lpstr>Relational Grammar: What it’s Good for???</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Historical Linguistics (4)</dc:title>
  <dc:creator>Numan</dc:creator>
  <cp:lastModifiedBy>Administrator</cp:lastModifiedBy>
  <cp:revision>28</cp:revision>
  <dcterms:created xsi:type="dcterms:W3CDTF">2013-06-24T14:07:44Z</dcterms:created>
  <dcterms:modified xsi:type="dcterms:W3CDTF">2013-06-25T06:51:15Z</dcterms:modified>
</cp:coreProperties>
</file>