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91" r:id="rId3"/>
    <p:sldId id="292" r:id="rId4"/>
    <p:sldId id="258" r:id="rId5"/>
    <p:sldId id="259" r:id="rId6"/>
    <p:sldId id="293" r:id="rId7"/>
    <p:sldId id="294" r:id="rId8"/>
    <p:sldId id="295" r:id="rId9"/>
    <p:sldId id="263" r:id="rId10"/>
    <p:sldId id="296" r:id="rId11"/>
    <p:sldId id="284" r:id="rId12"/>
    <p:sldId id="281" r:id="rId13"/>
    <p:sldId id="297" r:id="rId14"/>
    <p:sldId id="298" r:id="rId15"/>
    <p:sldId id="282" r:id="rId16"/>
    <p:sldId id="283" r:id="rId17"/>
    <p:sldId id="280" r:id="rId18"/>
    <p:sldId id="267" r:id="rId19"/>
    <p:sldId id="268" r:id="rId20"/>
    <p:sldId id="269" r:id="rId21"/>
    <p:sldId id="270" r:id="rId22"/>
    <p:sldId id="285" r:id="rId23"/>
    <p:sldId id="286" r:id="rId24"/>
    <p:sldId id="287" r:id="rId25"/>
    <p:sldId id="276" r:id="rId26"/>
    <p:sldId id="278" r:id="rId27"/>
    <p:sldId id="279" r:id="rId28"/>
    <p:sldId id="271" r:id="rId29"/>
    <p:sldId id="288" r:id="rId30"/>
    <p:sldId id="289" r:id="rId31"/>
    <p:sldId id="272" r:id="rId32"/>
    <p:sldId id="273" r:id="rId33"/>
    <p:sldId id="274" r:id="rId34"/>
    <p:sldId id="275" r:id="rId35"/>
    <p:sldId id="299" r:id="rId36"/>
    <p:sldId id="29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76" autoAdjust="0"/>
    <p:restoredTop sz="79317" autoAdjust="0"/>
  </p:normalViewPr>
  <p:slideViewPr>
    <p:cSldViewPr>
      <p:cViewPr varScale="1">
        <p:scale>
          <a:sx n="54" d="100"/>
          <a:sy n="54" d="100"/>
        </p:scale>
        <p:origin x="-183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585790-E886-4B46-96DD-F939B2A48ED7}" type="datetimeFigureOut">
              <a:rPr lang="en-US" smtClean="0"/>
              <a:pPr/>
              <a:t>6/25/2013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BFBEA5-63C5-4B2D-BA79-317758A5C2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err="1" smtClean="0">
                <a:solidFill>
                  <a:schemeClr val="tx1"/>
                </a:solidFill>
                <a:latin typeface="+mn-lt"/>
                <a:ea typeface="+mn-ea"/>
                <a:cs typeface="+mn-cs"/>
              </a:rPr>
              <a:t>nS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2.2 ‘Systemic’: separating choices and structure</a:t>
            </a:r>
          </a:p>
          <a:p>
            <a:r>
              <a:rPr lang="en-US" sz="1200" kern="1200" baseline="0" dirty="0" smtClean="0">
                <a:solidFill>
                  <a:schemeClr val="tx1"/>
                </a:solidFill>
                <a:latin typeface="+mn-lt"/>
                <a:ea typeface="+mn-ea"/>
                <a:cs typeface="+mn-cs"/>
              </a:rPr>
              <a:t>S</a:t>
            </a:r>
          </a:p>
          <a:p>
            <a:r>
              <a:rPr lang="en-US" sz="1200" kern="1200" baseline="0" dirty="0" smtClean="0">
                <a:solidFill>
                  <a:schemeClr val="tx1"/>
                </a:solidFill>
                <a:latin typeface="+mn-lt"/>
                <a:ea typeface="+mn-ea"/>
                <a:cs typeface="+mn-cs"/>
              </a:rPr>
              <a:t>NP VP</a:t>
            </a:r>
          </a:p>
          <a:p>
            <a:r>
              <a:rPr lang="en-US" sz="1200" kern="1200" baseline="0" dirty="0" smtClean="0">
                <a:solidFill>
                  <a:schemeClr val="tx1"/>
                </a:solidFill>
                <a:latin typeface="+mn-lt"/>
                <a:ea typeface="+mn-ea"/>
                <a:cs typeface="+mn-cs"/>
              </a:rPr>
              <a:t>S</a:t>
            </a:r>
          </a:p>
          <a:p>
            <a:r>
              <a:rPr lang="en-US" sz="1200" kern="1200" baseline="0" dirty="0" smtClean="0">
                <a:solidFill>
                  <a:schemeClr val="tx1"/>
                </a:solidFill>
                <a:latin typeface="+mn-lt"/>
                <a:ea typeface="+mn-ea"/>
                <a:cs typeface="+mn-cs"/>
              </a:rPr>
              <a:t>NP VP</a:t>
            </a:r>
          </a:p>
          <a:p>
            <a:r>
              <a:rPr lang="en-US" sz="1200" kern="1200" baseline="0" dirty="0" err="1" smtClean="0">
                <a:solidFill>
                  <a:schemeClr val="tx1"/>
                </a:solidFill>
                <a:latin typeface="+mn-lt"/>
                <a:ea typeface="+mn-ea"/>
                <a:cs typeface="+mn-cs"/>
              </a:rPr>
              <a:t>det</a:t>
            </a:r>
            <a:r>
              <a:rPr lang="en-US" sz="1200" kern="1200" baseline="0" dirty="0" smtClean="0">
                <a:solidFill>
                  <a:schemeClr val="tx1"/>
                </a:solidFill>
                <a:latin typeface="+mn-lt"/>
                <a:ea typeface="+mn-ea"/>
                <a:cs typeface="+mn-cs"/>
              </a:rPr>
              <a:t> NP1</a:t>
            </a:r>
          </a:p>
          <a:p>
            <a:r>
              <a:rPr lang="en-US" sz="1200" kern="1200" baseline="0" dirty="0" smtClean="0">
                <a:solidFill>
                  <a:schemeClr val="tx1"/>
                </a:solidFill>
                <a:latin typeface="+mn-lt"/>
                <a:ea typeface="+mn-ea"/>
                <a:cs typeface="+mn-cs"/>
              </a:rPr>
              <a:t>For example choice can be</a:t>
            </a:r>
          </a:p>
          <a:p>
            <a:r>
              <a:rPr lang="en-US" sz="1200" kern="1200" baseline="0" dirty="0" smtClean="0">
                <a:solidFill>
                  <a:schemeClr val="tx1"/>
                </a:solidFill>
                <a:latin typeface="+mn-lt"/>
                <a:ea typeface="+mn-ea"/>
                <a:cs typeface="+mn-cs"/>
              </a:rPr>
              <a:t>S</a:t>
            </a:r>
          </a:p>
          <a:p>
            <a:r>
              <a:rPr lang="en-US" sz="1200" kern="1200" baseline="0" dirty="0" smtClean="0">
                <a:solidFill>
                  <a:schemeClr val="tx1"/>
                </a:solidFill>
                <a:latin typeface="+mn-lt"/>
                <a:ea typeface="+mn-ea"/>
                <a:cs typeface="+mn-cs"/>
              </a:rPr>
              <a:t>NP VP</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err="1" smtClean="0">
                <a:solidFill>
                  <a:schemeClr val="tx1"/>
                </a:solidFill>
                <a:latin typeface="+mn-lt"/>
                <a:ea typeface="+mn-ea"/>
                <a:cs typeface="+mn-cs"/>
              </a:rPr>
              <a:t>det</a:t>
            </a:r>
            <a:r>
              <a:rPr lang="en-US" sz="1200" kern="1200" baseline="0" dirty="0" smtClean="0">
                <a:solidFill>
                  <a:schemeClr val="tx1"/>
                </a:solidFill>
                <a:latin typeface="+mn-lt"/>
                <a:ea typeface="+mn-ea"/>
                <a:cs typeface="+mn-cs"/>
              </a:rPr>
              <a:t> noun v  </a:t>
            </a:r>
          </a:p>
          <a:p>
            <a:r>
              <a:rPr lang="en-US" sz="1200" i="1" kern="1200" baseline="0" dirty="0" smtClean="0">
                <a:solidFill>
                  <a:schemeClr val="tx1"/>
                </a:solidFill>
                <a:latin typeface="+mn-lt"/>
                <a:ea typeface="+mn-ea"/>
                <a:cs typeface="+mn-cs"/>
              </a:rPr>
              <a:t>The cat sat</a:t>
            </a:r>
            <a:endParaRPr lang="en-US" dirty="0"/>
          </a:p>
        </p:txBody>
      </p:sp>
      <p:sp>
        <p:nvSpPr>
          <p:cNvPr id="4" name="Slide Number Placeholder 3"/>
          <p:cNvSpPr>
            <a:spLocks noGrp="1"/>
          </p:cNvSpPr>
          <p:nvPr>
            <p:ph type="sldNum" sz="quarter" idx="10"/>
          </p:nvPr>
        </p:nvSpPr>
        <p:spPr/>
        <p:txBody>
          <a:bodyPr/>
          <a:lstStyle/>
          <a:p>
            <a:fld id="{E8BFBEA5-63C5-4B2D-BA79-317758A5C2A7}"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Systemic Functional Linguistics, unit/</a:t>
            </a:r>
            <a:r>
              <a:rPr lang="en-US" baseline="0" dirty="0" smtClean="0"/>
              <a:t> Grammatical unit has following levels:</a:t>
            </a:r>
          </a:p>
          <a:p>
            <a:r>
              <a:rPr lang="en-US" baseline="0" dirty="0" smtClean="0"/>
              <a:t>Sentence &lt;…..Clause &lt;……Phrase (group) &lt;………Word  &lt;.........Morpheme</a:t>
            </a:r>
          </a:p>
          <a:p>
            <a:r>
              <a:rPr lang="en-US" baseline="0" dirty="0" smtClean="0"/>
              <a:t>The choice of unit which is based on meanings that we want to convey rather than structure so choice is an initial and different step from structure</a:t>
            </a:r>
          </a:p>
          <a:p>
            <a:r>
              <a:rPr lang="en-US" b="1" baseline="0" dirty="0" smtClean="0"/>
              <a:t>Levels of Language:</a:t>
            </a:r>
          </a:p>
          <a:p>
            <a:r>
              <a:rPr lang="en-US" baseline="0" dirty="0" smtClean="0"/>
              <a:t>1</a:t>
            </a:r>
            <a:r>
              <a:rPr lang="en-US" baseline="30000" dirty="0" smtClean="0"/>
              <a:t>st</a:t>
            </a:r>
            <a:r>
              <a:rPr lang="en-US" baseline="0" dirty="0" smtClean="0"/>
              <a:t> level is unit</a:t>
            </a:r>
          </a:p>
          <a:p>
            <a:r>
              <a:rPr lang="en-US" baseline="0" dirty="0" smtClean="0"/>
              <a:t>2</a:t>
            </a:r>
            <a:r>
              <a:rPr lang="en-US" baseline="30000" dirty="0" smtClean="0"/>
              <a:t>nd</a:t>
            </a:r>
            <a:r>
              <a:rPr lang="en-US" baseline="0" dirty="0" smtClean="0"/>
              <a:t> level is structure</a:t>
            </a:r>
          </a:p>
          <a:p>
            <a:r>
              <a:rPr lang="en-US" baseline="0" dirty="0" smtClean="0"/>
              <a:t>3</a:t>
            </a:r>
            <a:r>
              <a:rPr lang="en-US" baseline="30000" dirty="0" smtClean="0"/>
              <a:t>rd</a:t>
            </a:r>
            <a:r>
              <a:rPr lang="en-US" baseline="0" dirty="0" smtClean="0"/>
              <a:t> level is class</a:t>
            </a:r>
          </a:p>
          <a:p>
            <a:r>
              <a:rPr lang="en-US" baseline="0" dirty="0" smtClean="0"/>
              <a:t>4</a:t>
            </a:r>
            <a:r>
              <a:rPr lang="en-US" baseline="30000" dirty="0" smtClean="0"/>
              <a:t>th</a:t>
            </a:r>
            <a:r>
              <a:rPr lang="en-US" baseline="0" dirty="0" smtClean="0"/>
              <a:t> level is system</a:t>
            </a:r>
          </a:p>
        </p:txBody>
      </p:sp>
      <p:sp>
        <p:nvSpPr>
          <p:cNvPr id="4" name="Slide Number Placeholder 3"/>
          <p:cNvSpPr>
            <a:spLocks noGrp="1"/>
          </p:cNvSpPr>
          <p:nvPr>
            <p:ph type="sldNum" sz="quarter" idx="10"/>
          </p:nvPr>
        </p:nvSpPr>
        <p:spPr/>
        <p:txBody>
          <a:bodyPr/>
          <a:lstStyle/>
          <a:p>
            <a:fld id="{E8BFBEA5-63C5-4B2D-BA79-317758A5C2A7}" type="slidenum">
              <a:rPr lang="en-US" smtClean="0"/>
              <a:pPr/>
              <a:t>15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a:t>
            </a:r>
            <a:r>
              <a:rPr lang="en-US" baseline="0" dirty="0" smtClean="0"/>
              <a:t> possible choices: my silly maid, my dear husband, my poor dog, this stupid boss, my youngest son, Billy……..</a:t>
            </a:r>
            <a:endParaRPr lang="en-US" dirty="0"/>
          </a:p>
        </p:txBody>
      </p:sp>
      <p:sp>
        <p:nvSpPr>
          <p:cNvPr id="4" name="Slide Number Placeholder 3"/>
          <p:cNvSpPr>
            <a:spLocks noGrp="1"/>
          </p:cNvSpPr>
          <p:nvPr>
            <p:ph type="sldNum" sz="quarter" idx="10"/>
          </p:nvPr>
        </p:nvSpPr>
        <p:spPr/>
        <p:txBody>
          <a:bodyPr/>
          <a:lstStyle/>
          <a:p>
            <a:fld id="{E8BFBEA5-63C5-4B2D-BA79-317758A5C2A7}" type="slidenum">
              <a:rPr lang="en-US" smtClean="0"/>
              <a:pPr/>
              <a:t>18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answers:</a:t>
            </a:r>
          </a:p>
          <a:p>
            <a:r>
              <a:rPr lang="en-US" dirty="0" smtClean="0"/>
              <a:t>1.Context: shop (western culture as</a:t>
            </a:r>
            <a:r>
              <a:rPr lang="en-US" baseline="0" dirty="0" smtClean="0"/>
              <a:t> no bargaining as well as dollars as currency mentioned</a:t>
            </a:r>
          </a:p>
          <a:p>
            <a:r>
              <a:rPr lang="en-US" baseline="0" dirty="0" smtClean="0"/>
              <a:t>2. Genre: Dialogue</a:t>
            </a:r>
          </a:p>
          <a:p>
            <a:r>
              <a:rPr lang="en-US" baseline="0" dirty="0" smtClean="0"/>
              <a:t>3. topic: not confirm </a:t>
            </a:r>
          </a:p>
          <a:p>
            <a:r>
              <a:rPr lang="en-US" baseline="0" dirty="0" smtClean="0"/>
              <a:t>4. tenor: shopkeeper and customer</a:t>
            </a:r>
          </a:p>
          <a:p>
            <a:r>
              <a:rPr lang="en-US" baseline="0" dirty="0" smtClean="0"/>
              <a:t>5. mode: face to face dialogue</a:t>
            </a:r>
            <a:endParaRPr lang="en-US" dirty="0"/>
          </a:p>
        </p:txBody>
      </p:sp>
      <p:sp>
        <p:nvSpPr>
          <p:cNvPr id="4" name="Slide Number Placeholder 3"/>
          <p:cNvSpPr>
            <a:spLocks noGrp="1"/>
          </p:cNvSpPr>
          <p:nvPr>
            <p:ph type="sldNum" sz="quarter" idx="10"/>
          </p:nvPr>
        </p:nvSpPr>
        <p:spPr/>
        <p:txBody>
          <a:bodyPr/>
          <a:lstStyle/>
          <a:p>
            <a:fld id="{E8BFBEA5-63C5-4B2D-BA79-317758A5C2A7}" type="slidenum">
              <a:rPr lang="en-US" smtClean="0"/>
              <a:pPr/>
              <a:t>21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BFBEA5-63C5-4B2D-BA79-317758A5C2A7}" type="slidenum">
              <a:rPr lang="en-US" smtClean="0"/>
              <a:pPr/>
              <a:t>22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 analysis of a text from the perspective of the ideational function involves inquiring into the choices in the grammatical system of "transitivity": that is, process types, participant types, circumstance types, combined with an analysis of the resources through which clauses are combined. </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According to </a:t>
            </a:r>
            <a:r>
              <a:rPr lang="en-GB" sz="1200" kern="1200" dirty="0" err="1" smtClean="0">
                <a:solidFill>
                  <a:schemeClr val="tx1"/>
                </a:solidFill>
                <a:latin typeface="+mn-lt"/>
                <a:ea typeface="+mn-ea"/>
                <a:cs typeface="+mn-cs"/>
              </a:rPr>
              <a:t>Halliday</a:t>
            </a:r>
            <a:r>
              <a:rPr lang="en-GB" sz="1200" kern="1200" dirty="0" smtClean="0">
                <a:solidFill>
                  <a:schemeClr val="tx1"/>
                </a:solidFill>
                <a:latin typeface="+mn-lt"/>
                <a:ea typeface="+mn-ea"/>
                <a:cs typeface="+mn-cs"/>
              </a:rPr>
              <a:t>, the mechanism for the representation of the process in language comprises three basic components: the partakers, the actual process and the conditions associated with the main action (101). The partakers are described through nominal group, the process through verbal group and the conditions or circumstances through adverbial or prepositional group (</a:t>
            </a:r>
            <a:r>
              <a:rPr lang="en-GB" sz="1200" kern="1200" dirty="0" err="1" smtClean="0">
                <a:solidFill>
                  <a:schemeClr val="tx1"/>
                </a:solidFill>
                <a:latin typeface="+mn-lt"/>
                <a:ea typeface="+mn-ea"/>
                <a:cs typeface="+mn-cs"/>
              </a:rPr>
              <a:t>Halliday</a:t>
            </a:r>
            <a:r>
              <a:rPr lang="en-GB" sz="1200" kern="1200" dirty="0" smtClean="0">
                <a:solidFill>
                  <a:schemeClr val="tx1"/>
                </a:solidFill>
                <a:latin typeface="+mn-lt"/>
                <a:ea typeface="+mn-ea"/>
                <a:cs typeface="+mn-cs"/>
              </a:rPr>
              <a:t>, Table 5,102). </a:t>
            </a:r>
            <a:endParaRPr lang="en-US" dirty="0" smtClean="0"/>
          </a:p>
          <a:p>
            <a:r>
              <a:rPr lang="en-US" dirty="0" smtClean="0"/>
              <a:t>For further</a:t>
            </a:r>
            <a:r>
              <a:rPr lang="en-US" baseline="0" dirty="0" smtClean="0"/>
              <a:t> details read</a:t>
            </a:r>
          </a:p>
          <a:p>
            <a:r>
              <a:rPr lang="en-US" b="1" baseline="0" dirty="0" smtClean="0"/>
              <a:t>An Introduction To Functional Grammar by </a:t>
            </a:r>
            <a:r>
              <a:rPr lang="en-US" baseline="0" dirty="0" err="1" smtClean="0"/>
              <a:t>Halliday</a:t>
            </a:r>
            <a:endParaRPr lang="en-US" dirty="0"/>
          </a:p>
        </p:txBody>
      </p:sp>
      <p:sp>
        <p:nvSpPr>
          <p:cNvPr id="4" name="Slide Number Placeholder 3"/>
          <p:cNvSpPr>
            <a:spLocks noGrp="1"/>
          </p:cNvSpPr>
          <p:nvPr>
            <p:ph type="sldNum" sz="quarter" idx="10"/>
          </p:nvPr>
        </p:nvSpPr>
        <p:spPr/>
        <p:txBody>
          <a:bodyPr/>
          <a:lstStyle/>
          <a:p>
            <a:fld id="{E8BFBEA5-63C5-4B2D-BA79-317758A5C2A7}" type="slidenum">
              <a:rPr lang="en-US" smtClean="0"/>
              <a:pPr/>
              <a:t>23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eaLnBrk="1" hangingPunct="1">
              <a:lnSpc>
                <a:spcPct val="80000"/>
              </a:lnSpc>
            </a:pPr>
            <a:r>
              <a:rPr lang="en-AU" sz="1200" dirty="0" smtClean="0"/>
              <a:t>Door:</a:t>
            </a:r>
          </a:p>
          <a:p>
            <a:pPr eaLnBrk="1" hangingPunct="1">
              <a:lnSpc>
                <a:spcPct val="80000"/>
              </a:lnSpc>
              <a:buFontTx/>
              <a:buChar char="•"/>
            </a:pPr>
            <a:r>
              <a:rPr lang="en-AU" sz="1200" dirty="0" smtClean="0"/>
              <a:t>real door</a:t>
            </a:r>
          </a:p>
          <a:p>
            <a:pPr eaLnBrk="1" hangingPunct="1">
              <a:lnSpc>
                <a:spcPct val="80000"/>
              </a:lnSpc>
              <a:buFontTx/>
              <a:buChar char="•"/>
            </a:pPr>
            <a:r>
              <a:rPr lang="en-AU" sz="1200" dirty="0" smtClean="0"/>
              <a:t>Typical of a specific era – if you were an architect, the era might interest you </a:t>
            </a:r>
          </a:p>
          <a:p>
            <a:pPr eaLnBrk="1" hangingPunct="1">
              <a:lnSpc>
                <a:spcPct val="80000"/>
              </a:lnSpc>
              <a:buFontTx/>
              <a:buChar char="•"/>
            </a:pPr>
            <a:r>
              <a:rPr lang="en-AU" sz="1200" dirty="0" smtClean="0"/>
              <a:t>symbolic for future possibilities or closed possibilities</a:t>
            </a:r>
          </a:p>
          <a:p>
            <a:pPr eaLnBrk="1" hangingPunct="1">
              <a:lnSpc>
                <a:spcPct val="80000"/>
              </a:lnSpc>
              <a:buFontTx/>
              <a:buChar char="•"/>
            </a:pPr>
            <a:r>
              <a:rPr lang="en-AU" sz="1200" dirty="0" smtClean="0"/>
              <a:t>understood as a symbol by people in this culture as often used as a metaphor </a:t>
            </a:r>
          </a:p>
          <a:p>
            <a:pPr eaLnBrk="1" hangingPunct="1">
              <a:lnSpc>
                <a:spcPct val="80000"/>
              </a:lnSpc>
              <a:buFontTx/>
              <a:buChar char="•"/>
            </a:pPr>
            <a:r>
              <a:rPr lang="en-AU" sz="1200" dirty="0" smtClean="0"/>
              <a:t>may be understood by other cultures</a:t>
            </a:r>
          </a:p>
          <a:p>
            <a:pPr eaLnBrk="1" hangingPunct="1">
              <a:lnSpc>
                <a:spcPct val="80000"/>
              </a:lnSpc>
              <a:buFontTx/>
              <a:buChar char="•"/>
            </a:pPr>
            <a:endParaRPr lang="en-AU" sz="1200" dirty="0" smtClean="0"/>
          </a:p>
          <a:p>
            <a:pPr eaLnBrk="1" hangingPunct="1">
              <a:lnSpc>
                <a:spcPct val="80000"/>
              </a:lnSpc>
            </a:pPr>
            <a:r>
              <a:rPr lang="en-AU" sz="1200" dirty="0" smtClean="0"/>
              <a:t>Man on top of the world:</a:t>
            </a:r>
          </a:p>
          <a:p>
            <a:pPr eaLnBrk="1" hangingPunct="1">
              <a:lnSpc>
                <a:spcPct val="80000"/>
              </a:lnSpc>
              <a:buFontTx/>
              <a:buChar char="•"/>
            </a:pPr>
            <a:r>
              <a:rPr lang="en-AU" sz="1200" dirty="0" smtClean="0"/>
              <a:t>not real at all: only symbolic for feeling good, achieving success</a:t>
            </a:r>
          </a:p>
          <a:p>
            <a:pPr eaLnBrk="1" hangingPunct="1">
              <a:lnSpc>
                <a:spcPct val="80000"/>
              </a:lnSpc>
              <a:buFontTx/>
              <a:buChar char="•"/>
            </a:pPr>
            <a:r>
              <a:rPr lang="en-AU" sz="1200" dirty="0" smtClean="0"/>
              <a:t>may be understood by other cultures</a:t>
            </a:r>
          </a:p>
          <a:p>
            <a:pPr eaLnBrk="1" hangingPunct="1">
              <a:lnSpc>
                <a:spcPct val="80000"/>
              </a:lnSpc>
              <a:buFontTx/>
              <a:buChar char="•"/>
            </a:pPr>
            <a:endParaRPr lang="en-AU" sz="1200" dirty="0" smtClean="0"/>
          </a:p>
          <a:p>
            <a:pPr eaLnBrk="1" hangingPunct="1">
              <a:lnSpc>
                <a:spcPct val="80000"/>
              </a:lnSpc>
            </a:pPr>
            <a:r>
              <a:rPr lang="en-AU" sz="1200" dirty="0" smtClean="0"/>
              <a:t>Dragon</a:t>
            </a:r>
          </a:p>
          <a:p>
            <a:pPr eaLnBrk="1" hangingPunct="1">
              <a:lnSpc>
                <a:spcPct val="80000"/>
              </a:lnSpc>
              <a:buFontTx/>
              <a:buChar char="•"/>
            </a:pPr>
            <a:r>
              <a:rPr lang="en-AU" sz="1200" dirty="0" smtClean="0"/>
              <a:t>representative of a cultural group</a:t>
            </a:r>
          </a:p>
          <a:p>
            <a:pPr eaLnBrk="1" hangingPunct="1">
              <a:lnSpc>
                <a:spcPct val="80000"/>
              </a:lnSpc>
              <a:buFontTx/>
              <a:buChar char="•"/>
            </a:pPr>
            <a:r>
              <a:rPr lang="en-AU" sz="1200" dirty="0" smtClean="0"/>
              <a:t>recognised but not have a close affinity to other cultural groups</a:t>
            </a:r>
          </a:p>
          <a:p>
            <a:pPr eaLnBrk="1" hangingPunct="1">
              <a:lnSpc>
                <a:spcPct val="80000"/>
              </a:lnSpc>
              <a:buFontTx/>
              <a:buChar char="•"/>
            </a:pPr>
            <a:r>
              <a:rPr lang="en-AU" sz="1200" dirty="0" smtClean="0"/>
              <a:t>choice to use this symbol would be to align to this cultural group</a:t>
            </a:r>
          </a:p>
          <a:p>
            <a:pPr eaLnBrk="1" hangingPunct="1">
              <a:lnSpc>
                <a:spcPct val="80000"/>
              </a:lnSpc>
              <a:buFontTx/>
              <a:buChar char="•"/>
            </a:pPr>
            <a:r>
              <a:rPr lang="en-AU" sz="1200" dirty="0" smtClean="0"/>
              <a:t>Choice of symbol may not attract some</a:t>
            </a:r>
          </a:p>
          <a:p>
            <a:pPr eaLnBrk="1" hangingPunct="1">
              <a:lnSpc>
                <a:spcPct val="80000"/>
              </a:lnSpc>
            </a:pPr>
            <a:endParaRPr lang="en-AU" sz="1200" dirty="0" smtClean="0"/>
          </a:p>
          <a:p>
            <a:pPr eaLnBrk="1" hangingPunct="1">
              <a:lnSpc>
                <a:spcPct val="80000"/>
              </a:lnSpc>
            </a:pPr>
            <a:endParaRPr lang="en-AU" sz="1200" dirty="0" smtClean="0"/>
          </a:p>
          <a:p>
            <a:endParaRPr lang="en-US" dirty="0"/>
          </a:p>
        </p:txBody>
      </p:sp>
      <p:sp>
        <p:nvSpPr>
          <p:cNvPr id="4" name="Slide Number Placeholder 3"/>
          <p:cNvSpPr>
            <a:spLocks noGrp="1"/>
          </p:cNvSpPr>
          <p:nvPr>
            <p:ph type="sldNum" sz="quarter" idx="10"/>
          </p:nvPr>
        </p:nvSpPr>
        <p:spPr/>
        <p:txBody>
          <a:bodyPr/>
          <a:lstStyle/>
          <a:p>
            <a:fld id="{E8BFBEA5-63C5-4B2D-BA79-317758A5C2A7}" type="slidenum">
              <a:rPr lang="en-US" smtClean="0"/>
              <a:pPr/>
              <a:t>26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1" kern="1200" baseline="0" dirty="0" smtClean="0">
                <a:solidFill>
                  <a:schemeClr val="tx1"/>
                </a:solidFill>
                <a:latin typeface="+mn-lt"/>
                <a:ea typeface="+mn-ea"/>
                <a:cs typeface="+mn-cs"/>
              </a:rPr>
              <a:t>Field: what the text is about:</a:t>
            </a:r>
          </a:p>
          <a:p>
            <a:r>
              <a:rPr lang="en-US" sz="1200" kern="1200" baseline="0" dirty="0" smtClean="0">
                <a:solidFill>
                  <a:schemeClr val="tx1"/>
                </a:solidFill>
                <a:latin typeface="+mn-lt"/>
                <a:ea typeface="+mn-ea"/>
                <a:cs typeface="+mn-cs"/>
              </a:rPr>
              <a:t>• Typical fields: science, education, war, medicine, sports.</a:t>
            </a:r>
          </a:p>
          <a:p>
            <a:r>
              <a:rPr lang="en-US" sz="1200" kern="1200" baseline="0" dirty="0" smtClean="0">
                <a:solidFill>
                  <a:schemeClr val="tx1"/>
                </a:solidFill>
                <a:latin typeface="+mn-lt"/>
                <a:ea typeface="+mn-ea"/>
                <a:cs typeface="+mn-cs"/>
              </a:rPr>
              <a:t>• Can be more specific:</a:t>
            </a:r>
          </a:p>
          <a:p>
            <a:r>
              <a:rPr lang="en-US" sz="1200" kern="1200" baseline="0" dirty="0" smtClean="0">
                <a:solidFill>
                  <a:schemeClr val="tx1"/>
                </a:solidFill>
                <a:latin typeface="+mn-lt"/>
                <a:ea typeface="+mn-ea"/>
                <a:cs typeface="+mn-cs"/>
              </a:rPr>
              <a:t>– Science: biology: microbiology: virology: plant viruses</a:t>
            </a:r>
          </a:p>
          <a:p>
            <a:r>
              <a:rPr lang="en-US" sz="1200" kern="1200" baseline="0" dirty="0" smtClean="0">
                <a:solidFill>
                  <a:schemeClr val="tx1"/>
                </a:solidFill>
                <a:latin typeface="+mn-lt"/>
                <a:ea typeface="+mn-ea"/>
                <a:cs typeface="+mn-cs"/>
              </a:rPr>
              <a:t>– Education: Language education: English Language education: Secondary</a:t>
            </a:r>
          </a:p>
          <a:p>
            <a:r>
              <a:rPr lang="en-US" sz="1200" kern="1200" baseline="0" dirty="0" smtClean="0">
                <a:solidFill>
                  <a:schemeClr val="tx1"/>
                </a:solidFill>
                <a:latin typeface="+mn-lt"/>
                <a:ea typeface="+mn-ea"/>
                <a:cs typeface="+mn-cs"/>
              </a:rPr>
              <a:t>level English Education</a:t>
            </a:r>
          </a:p>
          <a:p>
            <a:r>
              <a:rPr lang="en-US" sz="1200" b="1" kern="1200" baseline="0" dirty="0" smtClean="0">
                <a:solidFill>
                  <a:schemeClr val="tx1"/>
                </a:solidFill>
                <a:latin typeface="+mn-lt"/>
                <a:ea typeface="+mn-ea"/>
                <a:cs typeface="+mn-cs"/>
              </a:rPr>
              <a:t>Tenor: relationship between participants</a:t>
            </a:r>
          </a:p>
          <a:p>
            <a:r>
              <a:rPr lang="en-US" sz="1200" kern="1200" baseline="0" dirty="0" smtClean="0">
                <a:solidFill>
                  <a:schemeClr val="tx1"/>
                </a:solidFill>
                <a:latin typeface="+mn-lt"/>
                <a:ea typeface="+mn-ea"/>
                <a:cs typeface="+mn-cs"/>
              </a:rPr>
              <a:t>• Includes:</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Power relations:</a:t>
            </a:r>
          </a:p>
          <a:p>
            <a:r>
              <a:rPr lang="en-US" sz="1200"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Unequal: father/daughter, doctor/patient,</a:t>
            </a:r>
          </a:p>
          <a:p>
            <a:r>
              <a:rPr lang="en-US" sz="1200" kern="1200" baseline="0" dirty="0" smtClean="0">
                <a:solidFill>
                  <a:schemeClr val="tx1"/>
                </a:solidFill>
                <a:latin typeface="+mn-lt"/>
                <a:ea typeface="+mn-ea"/>
                <a:cs typeface="+mn-cs"/>
              </a:rPr>
              <a:t>teacher/student</a:t>
            </a:r>
          </a:p>
          <a:p>
            <a:r>
              <a:rPr lang="en-US" sz="1200"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Equal: friend/friend, student/student</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Formality: formal/informal</a:t>
            </a:r>
          </a:p>
          <a:p>
            <a:r>
              <a:rPr lang="en-US" sz="1200" i="1" kern="1200" baseline="0" dirty="0" smtClean="0">
                <a:solidFill>
                  <a:schemeClr val="tx1"/>
                </a:solidFill>
                <a:latin typeface="+mn-lt"/>
                <a:ea typeface="+mn-ea"/>
                <a:cs typeface="+mn-cs"/>
              </a:rPr>
              <a:t>Informal: I handed my essay in </a:t>
            </a:r>
            <a:r>
              <a:rPr lang="en-US" sz="1200" i="1" kern="1200" baseline="0" dirty="0" err="1" smtClean="0">
                <a:solidFill>
                  <a:schemeClr val="tx1"/>
                </a:solidFill>
                <a:latin typeface="+mn-lt"/>
                <a:ea typeface="+mn-ea"/>
                <a:cs typeface="+mn-cs"/>
              </a:rPr>
              <a:t>kinda</a:t>
            </a:r>
            <a:r>
              <a:rPr lang="en-US" sz="1200" i="1" kern="1200" baseline="0" dirty="0" smtClean="0">
                <a:solidFill>
                  <a:schemeClr val="tx1"/>
                </a:solidFill>
                <a:latin typeface="+mn-lt"/>
                <a:ea typeface="+mn-ea"/>
                <a:cs typeface="+mn-cs"/>
              </a:rPr>
              <a:t> late coz my kids got sick.</a:t>
            </a:r>
          </a:p>
          <a:p>
            <a:r>
              <a:rPr lang="en-US" sz="1200" i="1" kern="1200" baseline="0" dirty="0" smtClean="0">
                <a:solidFill>
                  <a:schemeClr val="tx1"/>
                </a:solidFill>
                <a:latin typeface="+mn-lt"/>
                <a:ea typeface="+mn-ea"/>
                <a:cs typeface="+mn-cs"/>
              </a:rPr>
              <a:t>Formal: The reason for the late submission of my essay was the illness</a:t>
            </a:r>
          </a:p>
          <a:p>
            <a:r>
              <a:rPr lang="en-US" sz="1200" i="1" kern="1200" baseline="0" dirty="0" smtClean="0">
                <a:solidFill>
                  <a:schemeClr val="tx1"/>
                </a:solidFill>
                <a:latin typeface="+mn-lt"/>
                <a:ea typeface="+mn-ea"/>
                <a:cs typeface="+mn-cs"/>
              </a:rPr>
              <a:t>of my children.</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Closeness: </a:t>
            </a:r>
            <a:r>
              <a:rPr lang="en-US" sz="1200" b="1" i="1" kern="1200" baseline="0" dirty="0" smtClean="0">
                <a:solidFill>
                  <a:schemeClr val="tx1"/>
                </a:solidFill>
                <a:latin typeface="+mn-lt"/>
                <a:ea typeface="+mn-ea"/>
                <a:cs typeface="+mn-cs"/>
              </a:rPr>
              <a:t>distant/neutral/close:</a:t>
            </a:r>
          </a:p>
          <a:p>
            <a:r>
              <a:rPr lang="en-US" dirty="0" smtClean="0"/>
              <a:t>Formality</a:t>
            </a:r>
            <a:r>
              <a:rPr lang="en-US" baseline="0" dirty="0" smtClean="0"/>
              <a:t> </a:t>
            </a:r>
            <a:r>
              <a:rPr lang="en-US" baseline="0" dirty="0" err="1" smtClean="0"/>
              <a:t>vs</a:t>
            </a:r>
            <a:r>
              <a:rPr lang="en-US" baseline="0" dirty="0" smtClean="0"/>
              <a:t> closeness: </a:t>
            </a:r>
            <a:r>
              <a:rPr lang="en-US" sz="1200" kern="1200" baseline="0" dirty="0" smtClean="0">
                <a:solidFill>
                  <a:schemeClr val="tx1"/>
                </a:solidFill>
                <a:latin typeface="+mn-lt"/>
                <a:ea typeface="+mn-ea"/>
                <a:cs typeface="+mn-cs"/>
              </a:rPr>
              <a:t>Close (personal) texts tend to be more</a:t>
            </a:r>
          </a:p>
          <a:p>
            <a:r>
              <a:rPr lang="en-US" sz="1200" kern="1200" baseline="0" dirty="0" smtClean="0">
                <a:solidFill>
                  <a:schemeClr val="tx1"/>
                </a:solidFill>
                <a:latin typeface="+mn-lt"/>
                <a:ea typeface="+mn-ea"/>
                <a:cs typeface="+mn-cs"/>
              </a:rPr>
              <a:t>informal, so these categories tend to overlap, but is the do not</a:t>
            </a:r>
          </a:p>
          <a:p>
            <a:r>
              <a:rPr lang="en-US" sz="1200" kern="1200" baseline="0" dirty="0" smtClean="0">
                <a:solidFill>
                  <a:schemeClr val="tx1"/>
                </a:solidFill>
                <a:latin typeface="+mn-lt"/>
                <a:ea typeface="+mn-ea"/>
                <a:cs typeface="+mn-cs"/>
              </a:rPr>
              <a:t>always.</a:t>
            </a:r>
          </a:p>
          <a:p>
            <a:r>
              <a:rPr lang="en-US" sz="1200" b="1" kern="1200" baseline="0" dirty="0" smtClean="0">
                <a:solidFill>
                  <a:schemeClr val="tx1"/>
                </a:solidFill>
                <a:latin typeface="+mn-lt"/>
                <a:ea typeface="+mn-ea"/>
                <a:cs typeface="+mn-cs"/>
              </a:rPr>
              <a:t>Mode: what part the language is playing in the interaction:</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Role: </a:t>
            </a:r>
            <a:r>
              <a:rPr lang="en-US" sz="1200" b="1" i="1" kern="1200" baseline="0" dirty="0" smtClean="0">
                <a:solidFill>
                  <a:schemeClr val="tx1"/>
                </a:solidFill>
                <a:latin typeface="+mn-lt"/>
                <a:ea typeface="+mn-ea"/>
                <a:cs typeface="+mn-cs"/>
              </a:rPr>
              <a:t>Ancillary (language accompanying nonverbal activity, as</a:t>
            </a:r>
          </a:p>
          <a:p>
            <a:r>
              <a:rPr lang="en-US" sz="1200" kern="1200" baseline="0" dirty="0" smtClean="0">
                <a:solidFill>
                  <a:schemeClr val="tx1"/>
                </a:solidFill>
                <a:latin typeface="+mn-lt"/>
                <a:ea typeface="+mn-ea"/>
                <a:cs typeface="+mn-cs"/>
              </a:rPr>
              <a:t>when we talk as we cook together) or </a:t>
            </a:r>
            <a:r>
              <a:rPr lang="en-US" sz="1200" i="1" kern="1200" baseline="0" dirty="0" smtClean="0">
                <a:solidFill>
                  <a:schemeClr val="tx1"/>
                </a:solidFill>
                <a:latin typeface="+mn-lt"/>
                <a:ea typeface="+mn-ea"/>
                <a:cs typeface="+mn-cs"/>
              </a:rPr>
              <a:t>constitutive (the event is</a:t>
            </a:r>
          </a:p>
          <a:p>
            <a:r>
              <a:rPr lang="en-US" sz="1200" kern="1200" baseline="0" dirty="0" smtClean="0">
                <a:solidFill>
                  <a:schemeClr val="tx1"/>
                </a:solidFill>
                <a:latin typeface="+mn-lt"/>
                <a:ea typeface="+mn-ea"/>
                <a:cs typeface="+mn-cs"/>
              </a:rPr>
              <a:t>defined by the language, as in a speech).</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Channel: written vs. spoken, or some mix.</a:t>
            </a:r>
          </a:p>
          <a:p>
            <a:r>
              <a:rPr lang="en-US" sz="1200" kern="1200" baseline="0" dirty="0" smtClean="0">
                <a:solidFill>
                  <a:schemeClr val="tx1"/>
                </a:solidFill>
                <a:latin typeface="+mn-lt"/>
                <a:ea typeface="+mn-ea"/>
                <a:cs typeface="+mn-cs"/>
              </a:rPr>
              <a:t>• Projected channel: where the actual channel is not the intended</a:t>
            </a:r>
          </a:p>
          <a:p>
            <a:r>
              <a:rPr lang="en-US" sz="1200" kern="1200" baseline="0" dirty="0" smtClean="0">
                <a:solidFill>
                  <a:schemeClr val="tx1"/>
                </a:solidFill>
                <a:latin typeface="+mn-lt"/>
                <a:ea typeface="+mn-ea"/>
                <a:cs typeface="+mn-cs"/>
              </a:rPr>
              <a:t>channel: ‘written to be spoken’ (e.g., a speech), ‘spoken as if</a:t>
            </a:r>
          </a:p>
          <a:p>
            <a:r>
              <a:rPr lang="en-US" sz="1200" kern="1200" baseline="0" dirty="0" smtClean="0">
                <a:solidFill>
                  <a:schemeClr val="tx1"/>
                </a:solidFill>
                <a:latin typeface="+mn-lt"/>
                <a:ea typeface="+mn-ea"/>
                <a:cs typeface="+mn-cs"/>
              </a:rPr>
              <a:t>written’ (e.g., reciting)</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directionality: </a:t>
            </a:r>
            <a:r>
              <a:rPr lang="en-US" sz="1200" b="1" kern="1200" baseline="0" dirty="0" err="1" smtClean="0">
                <a:solidFill>
                  <a:schemeClr val="tx1"/>
                </a:solidFill>
                <a:latin typeface="+mn-lt"/>
                <a:ea typeface="+mn-ea"/>
                <a:cs typeface="+mn-cs"/>
              </a:rPr>
              <a:t>uni</a:t>
            </a:r>
            <a:r>
              <a:rPr lang="en-US" sz="1200" b="1" kern="1200" baseline="0" dirty="0" smtClean="0">
                <a:solidFill>
                  <a:schemeClr val="tx1"/>
                </a:solidFill>
                <a:latin typeface="+mn-lt"/>
                <a:ea typeface="+mn-ea"/>
                <a:cs typeface="+mn-cs"/>
              </a:rPr>
              <a:t>-directional channel or bi-directional (unidirectional</a:t>
            </a:r>
          </a:p>
          <a:p>
            <a:r>
              <a:rPr lang="en-US" sz="1200" kern="1200" baseline="0" dirty="0" smtClean="0">
                <a:solidFill>
                  <a:schemeClr val="tx1"/>
                </a:solidFill>
                <a:latin typeface="+mn-lt"/>
                <a:ea typeface="+mn-ea"/>
                <a:cs typeface="+mn-cs"/>
              </a:rPr>
              <a:t>allows only monologue, while a bi-directional channel</a:t>
            </a:r>
          </a:p>
          <a:p>
            <a:r>
              <a:rPr lang="en-US" sz="1200" kern="1200" baseline="0" dirty="0" smtClean="0">
                <a:solidFill>
                  <a:schemeClr val="tx1"/>
                </a:solidFill>
                <a:latin typeface="+mn-lt"/>
                <a:ea typeface="+mn-ea"/>
                <a:cs typeface="+mn-cs"/>
              </a:rPr>
              <a:t>allows dialogue)</a:t>
            </a:r>
          </a:p>
          <a:p>
            <a:r>
              <a:rPr lang="pt-BR" sz="1200" kern="1200" baseline="0" dirty="0" smtClean="0">
                <a:solidFill>
                  <a:schemeClr val="tx1"/>
                </a:solidFill>
                <a:latin typeface="+mn-lt"/>
                <a:ea typeface="+mn-ea"/>
                <a:cs typeface="+mn-cs"/>
              </a:rPr>
              <a:t>– </a:t>
            </a:r>
            <a:r>
              <a:rPr lang="pt-BR" sz="1200" b="1" kern="1200" baseline="0" dirty="0" smtClean="0">
                <a:solidFill>
                  <a:schemeClr val="tx1"/>
                </a:solidFill>
                <a:latin typeface="+mn-lt"/>
                <a:ea typeface="+mn-ea"/>
                <a:cs typeface="+mn-cs"/>
              </a:rPr>
              <a:t>Media: </a:t>
            </a:r>
            <a:r>
              <a:rPr lang="pt-BR" sz="1200" b="1" i="1" kern="1200" baseline="0" dirty="0" smtClean="0">
                <a:solidFill>
                  <a:schemeClr val="tx1"/>
                </a:solidFill>
                <a:latin typeface="+mn-lt"/>
                <a:ea typeface="+mn-ea"/>
                <a:cs typeface="+mn-cs"/>
              </a:rPr>
              <a:t>+/-visual contact (e.g., -visual for a telephone</a:t>
            </a:r>
          </a:p>
          <a:p>
            <a:r>
              <a:rPr lang="en-US" sz="1200" kern="1200" baseline="0" dirty="0" smtClean="0">
                <a:solidFill>
                  <a:schemeClr val="tx1"/>
                </a:solidFill>
                <a:latin typeface="+mn-lt"/>
                <a:ea typeface="+mn-ea"/>
                <a:cs typeface="+mn-cs"/>
              </a:rPr>
              <a:t>conversation); use of multimedia (blackboard, </a:t>
            </a:r>
            <a:r>
              <a:rPr lang="en-US" sz="1200" kern="1200" baseline="0" dirty="0" err="1" smtClean="0">
                <a:solidFill>
                  <a:schemeClr val="tx1"/>
                </a:solidFill>
                <a:latin typeface="+mn-lt"/>
                <a:ea typeface="+mn-ea"/>
                <a:cs typeface="+mn-cs"/>
              </a:rPr>
              <a:t>powerpoint</a:t>
            </a:r>
            <a:r>
              <a:rPr lang="en-US" sz="1200" kern="1200" baseline="0" dirty="0" smtClean="0">
                <a:solidFill>
                  <a:schemeClr val="tx1"/>
                </a:solidFill>
                <a:latin typeface="+mn-lt"/>
                <a:ea typeface="+mn-ea"/>
                <a:cs typeface="+mn-cs"/>
              </a:rPr>
              <a:t>, etc.)</a:t>
            </a: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Preparation: spontaneous vs. prepared; rushed vs. time for</a:t>
            </a:r>
          </a:p>
          <a:p>
            <a:r>
              <a:rPr lang="en-US" sz="1200" kern="1200" baseline="0" dirty="0" smtClean="0">
                <a:solidFill>
                  <a:schemeClr val="tx1"/>
                </a:solidFill>
                <a:latin typeface="+mn-lt"/>
                <a:ea typeface="+mn-ea"/>
                <a:cs typeface="+mn-cs"/>
              </a:rPr>
              <a:t>reflection;</a:t>
            </a:r>
            <a:endParaRPr lang="en-US" dirty="0"/>
          </a:p>
        </p:txBody>
      </p:sp>
      <p:sp>
        <p:nvSpPr>
          <p:cNvPr id="4" name="Slide Number Placeholder 3"/>
          <p:cNvSpPr>
            <a:spLocks noGrp="1"/>
          </p:cNvSpPr>
          <p:nvPr>
            <p:ph type="sldNum" sz="quarter" idx="10"/>
          </p:nvPr>
        </p:nvSpPr>
        <p:spPr/>
        <p:txBody>
          <a:bodyPr/>
          <a:lstStyle/>
          <a:p>
            <a:fld id="{E8BFBEA5-63C5-4B2D-BA79-317758A5C2A7}" type="slidenum">
              <a:rPr lang="en-US" smtClean="0"/>
              <a:pPr/>
              <a:t>29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Lexico</a:t>
            </a:r>
            <a:r>
              <a:rPr lang="en-US" dirty="0" smtClean="0"/>
              <a:t>-Grammar further deals with four levels:</a:t>
            </a:r>
          </a:p>
          <a:p>
            <a:r>
              <a:rPr lang="en-US" dirty="0" smtClean="0"/>
              <a:t>Unit,</a:t>
            </a:r>
            <a:r>
              <a:rPr lang="en-US" baseline="0" dirty="0" smtClean="0"/>
              <a:t> structure, class and system</a:t>
            </a:r>
          </a:p>
          <a:p>
            <a:r>
              <a:rPr lang="en-US" baseline="0" dirty="0" smtClean="0"/>
              <a:t>Details read from ‘A course in Linguistics’ by </a:t>
            </a:r>
            <a:r>
              <a:rPr lang="en-US" baseline="0" dirty="0" err="1" smtClean="0"/>
              <a:t>Tarni</a:t>
            </a:r>
            <a:r>
              <a:rPr lang="en-US" baseline="0" dirty="0" smtClean="0"/>
              <a:t> </a:t>
            </a:r>
            <a:r>
              <a:rPr lang="en-US" baseline="0" dirty="0" err="1" smtClean="0"/>
              <a:t>Parsad</a:t>
            </a:r>
            <a:r>
              <a:rPr lang="en-US" baseline="0" dirty="0" smtClean="0"/>
              <a:t> (pgs# 109-113)</a:t>
            </a:r>
            <a:endParaRPr lang="en-US" dirty="0"/>
          </a:p>
        </p:txBody>
      </p:sp>
      <p:sp>
        <p:nvSpPr>
          <p:cNvPr id="4" name="Slide Number Placeholder 3"/>
          <p:cNvSpPr>
            <a:spLocks noGrp="1"/>
          </p:cNvSpPr>
          <p:nvPr>
            <p:ph type="sldNum" sz="quarter" idx="10"/>
          </p:nvPr>
        </p:nvSpPr>
        <p:spPr/>
        <p:txBody>
          <a:bodyPr/>
          <a:lstStyle/>
          <a:p>
            <a:fld id="{E8BFBEA5-63C5-4B2D-BA79-317758A5C2A7}"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C7080579-F9DD-4307-9DF9-430C66E8F02A}"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7080579-F9DD-4307-9DF9-430C66E8F02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7080579-F9DD-4307-9DF9-430C66E8F02A}"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7080579-F9DD-4307-9DF9-430C66E8F02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C7080579-F9DD-4307-9DF9-430C66E8F02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C7080579-F9DD-4307-9DF9-430C66E8F02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C7080579-F9DD-4307-9DF9-430C66E8F02A}"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7080579-F9DD-4307-9DF9-430C66E8F02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7080579-F9DD-4307-9DF9-430C66E8F02A}"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7080579-F9DD-4307-9DF9-430C66E8F02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48793C-153E-4FE0-B079-1598FA857FA5}" type="datetimeFigureOut">
              <a:rPr lang="en-US" smtClean="0"/>
              <a:pPr/>
              <a:t>6/25/2013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7080579-F9DD-4307-9DF9-430C66E8F02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548793C-153E-4FE0-B079-1598FA857FA5}" type="datetimeFigureOut">
              <a:rPr lang="en-US" smtClean="0"/>
              <a:pPr/>
              <a:t>6/25/2013</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7080579-F9DD-4307-9DF9-430C66E8F02A}"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Persona" TargetMode="External"/><Relationship Id="rId2" Type="http://schemas.openxmlformats.org/officeDocument/2006/relationships/hyperlink" Target="http://en.wikipedia.org/wiki/Interactivity"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wmf"/><Relationship Id="rId4" Type="http://schemas.openxmlformats.org/officeDocument/2006/relationships/image" Target="../media/image5.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2.xml.rels><?xml version="1.0" encoding="UTF-8" standalone="yes"?>
<Relationships xmlns="http://schemas.openxmlformats.org/package/2006/relationships"><Relationship Id="rId3" Type="http://schemas.openxmlformats.org/officeDocument/2006/relationships/hyperlink" Target="http://en.wikipedia.org/wiki/Lexicogramma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sites.google.com/a/sheffield.ac.uk/all-about-linguistics/branches/phonology/where-is-phonology-studied/the-prague-school" TargetMode="External"/><Relationship Id="rId2" Type="http://schemas.openxmlformats.org/officeDocument/2006/relationships/hyperlink" Target="http://web.uam.es/departamentos/filoyletras/filoinglesa/Courses/LFC-SFL/LFC-SFL-2010.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728216"/>
            <a:ext cx="7406640" cy="1472184"/>
          </a:xfrm>
        </p:spPr>
        <p:txBody>
          <a:bodyPr>
            <a:normAutofit/>
          </a:bodyPr>
          <a:lstStyle/>
          <a:p>
            <a:r>
              <a:rPr lang="en-US" sz="4400" b="1" dirty="0" smtClean="0"/>
              <a:t>Historical Linguistics (3)</a:t>
            </a:r>
            <a:endParaRPr lang="en-US" sz="4400" b="1" dirty="0"/>
          </a:p>
        </p:txBody>
      </p:sp>
      <p:sp>
        <p:nvSpPr>
          <p:cNvPr id="3" name="Subtitle 2"/>
          <p:cNvSpPr>
            <a:spLocks noGrp="1"/>
          </p:cNvSpPr>
          <p:nvPr>
            <p:ph type="subTitle" idx="1"/>
          </p:nvPr>
        </p:nvSpPr>
        <p:spPr>
          <a:xfrm>
            <a:off x="1447800" y="3276600"/>
            <a:ext cx="7406640" cy="2667000"/>
          </a:xfrm>
        </p:spPr>
        <p:txBody>
          <a:bodyPr>
            <a:normAutofit lnSpcReduction="10000"/>
          </a:bodyPr>
          <a:lstStyle/>
          <a:p>
            <a:pPr>
              <a:defRPr/>
            </a:pPr>
            <a:r>
              <a:rPr lang="en-US" sz="3600" b="1" dirty="0" smtClean="0"/>
              <a:t>M.A.K. </a:t>
            </a:r>
            <a:r>
              <a:rPr lang="en-US" sz="3600" b="1" dirty="0" err="1" smtClean="0"/>
              <a:t>Halliday</a:t>
            </a:r>
            <a:endParaRPr lang="en-US" sz="3600" b="1" dirty="0" smtClean="0"/>
          </a:p>
          <a:p>
            <a:pPr>
              <a:defRPr/>
            </a:pPr>
            <a:endParaRPr lang="en-US" dirty="0" smtClean="0"/>
          </a:p>
          <a:p>
            <a:pPr algn="r">
              <a:defRPr/>
            </a:pPr>
            <a:endParaRPr lang="en-US" sz="1800" dirty="0" smtClean="0"/>
          </a:p>
          <a:p>
            <a:pPr algn="r">
              <a:defRPr/>
            </a:pPr>
            <a:endParaRPr lang="en-US" sz="1800" dirty="0" smtClean="0"/>
          </a:p>
          <a:p>
            <a:pPr algn="r">
              <a:defRPr/>
            </a:pPr>
            <a:endParaRPr lang="en-US" sz="1800" dirty="0" smtClean="0"/>
          </a:p>
          <a:p>
            <a:pPr algn="r">
              <a:defRPr/>
            </a:pPr>
            <a:endParaRPr lang="en-US" sz="1800" dirty="0" smtClean="0"/>
          </a:p>
          <a:p>
            <a:pPr algn="r">
              <a:defRPr/>
            </a:pPr>
            <a:r>
              <a:rPr lang="en-US" sz="1800" dirty="0" smtClean="0"/>
              <a:t>Dr. </a:t>
            </a:r>
            <a:r>
              <a:rPr lang="en-US" sz="1800" dirty="0" err="1" smtClean="0"/>
              <a:t>Ansa</a:t>
            </a:r>
            <a:r>
              <a:rPr lang="en-US" sz="1800" dirty="0" smtClean="0"/>
              <a:t> </a:t>
            </a:r>
            <a:r>
              <a:rPr lang="en-US" sz="1800" dirty="0" err="1" smtClean="0"/>
              <a:t>Hameed</a:t>
            </a:r>
            <a:endParaRPr lang="en-US" sz="1800"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p:txBody>
          <a:bodyPr/>
          <a:lstStyle/>
          <a:p>
            <a:endParaRPr lang="en-US" dirty="0" smtClean="0"/>
          </a:p>
          <a:p>
            <a:r>
              <a:rPr lang="en-US" dirty="0" smtClean="0"/>
              <a:t>History of Linguistics</a:t>
            </a:r>
          </a:p>
          <a:p>
            <a:r>
              <a:rPr lang="en-US" dirty="0" smtClean="0"/>
              <a:t>Prelude</a:t>
            </a:r>
          </a:p>
          <a:p>
            <a:r>
              <a:rPr lang="en-US" dirty="0" smtClean="0"/>
              <a:t>Structuralism: Ferdinand de Saussure</a:t>
            </a:r>
          </a:p>
          <a:p>
            <a:r>
              <a:rPr lang="en-US" dirty="0" smtClean="0"/>
              <a:t>Generative Linguistics: Chomsky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Functionalism</a:t>
            </a:r>
          </a:p>
          <a:p>
            <a:r>
              <a:rPr lang="en-US" dirty="0" smtClean="0"/>
              <a:t>M.A.K. </a:t>
            </a:r>
            <a:r>
              <a:rPr lang="en-US" dirty="0" err="1" smtClean="0"/>
              <a:t>Halliday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6"/>
            </a:solidFill>
          </a:ln>
        </p:spPr>
        <p:txBody>
          <a:bodyPr>
            <a:normAutofit/>
          </a:bodyPr>
          <a:lstStyle/>
          <a:p>
            <a:r>
              <a:rPr lang="en-US" dirty="0" smtClean="0"/>
              <a:t>Functionalism as New Paradigm</a:t>
            </a:r>
            <a:endParaRPr lang="en-US" dirty="0"/>
          </a:p>
        </p:txBody>
      </p:sp>
      <p:sp>
        <p:nvSpPr>
          <p:cNvPr id="3" name="Content Placeholder 2"/>
          <p:cNvSpPr>
            <a:spLocks noGrp="1"/>
          </p:cNvSpPr>
          <p:nvPr>
            <p:ph idx="1"/>
          </p:nvPr>
        </p:nvSpPr>
        <p:spPr/>
        <p:txBody>
          <a:bodyPr>
            <a:normAutofit/>
          </a:bodyPr>
          <a:lstStyle/>
          <a:p>
            <a:pPr>
              <a:buNone/>
            </a:pPr>
            <a:endParaRPr lang="en-US" sz="1800" b="1" u="sng" dirty="0" smtClean="0">
              <a:solidFill>
                <a:schemeClr val="accent6"/>
              </a:solidFill>
            </a:endParaRPr>
          </a:p>
          <a:p>
            <a:pPr>
              <a:buNone/>
            </a:pPr>
            <a:r>
              <a:rPr lang="en-US" sz="1800" b="1" u="sng" dirty="0" smtClean="0">
                <a:solidFill>
                  <a:schemeClr val="accent6"/>
                </a:solidFill>
              </a:rPr>
              <a:t>FUNCTIONAL LINGUISTICS vs. STRUCTURAL LINGUISTICS</a:t>
            </a:r>
          </a:p>
          <a:p>
            <a:r>
              <a:rPr lang="en-US" sz="1800" dirty="0" smtClean="0"/>
              <a:t>Functional linguistics focuses on language with perspectives different from structuralism.</a:t>
            </a:r>
          </a:p>
          <a:p>
            <a:endParaRPr lang="en-US" sz="1800" dirty="0" smtClean="0"/>
          </a:p>
          <a:p>
            <a:pPr>
              <a:buNone/>
            </a:pPr>
            <a:r>
              <a:rPr lang="en-US" sz="1800" dirty="0" smtClean="0"/>
              <a:t>				</a:t>
            </a:r>
            <a:r>
              <a:rPr lang="en-US" sz="1800" b="1" dirty="0" smtClean="0"/>
              <a:t>Language</a:t>
            </a:r>
          </a:p>
          <a:p>
            <a:pPr>
              <a:buNone/>
            </a:pPr>
            <a:endParaRPr lang="en-US" sz="1800" dirty="0" smtClean="0"/>
          </a:p>
          <a:p>
            <a:pPr>
              <a:buNone/>
            </a:pPr>
            <a:endParaRPr lang="en-US" sz="1800" dirty="0" smtClean="0"/>
          </a:p>
          <a:p>
            <a:pPr>
              <a:buNone/>
            </a:pPr>
            <a:r>
              <a:rPr lang="en-US" sz="1800" dirty="0" smtClean="0"/>
              <a:t>		        Structure		             Function</a:t>
            </a:r>
          </a:p>
          <a:p>
            <a:pPr>
              <a:buNone/>
            </a:pPr>
            <a:endParaRPr lang="en-US" sz="1800" dirty="0" smtClean="0"/>
          </a:p>
          <a:p>
            <a:pPr>
              <a:buNone/>
            </a:pPr>
            <a:r>
              <a:rPr lang="en-US" sz="1800" dirty="0" smtClean="0"/>
              <a:t>		Structuralism 	         Functionalism	</a:t>
            </a:r>
            <a:endParaRPr lang="en-US" sz="1800" dirty="0"/>
          </a:p>
        </p:txBody>
      </p:sp>
      <p:cxnSp>
        <p:nvCxnSpPr>
          <p:cNvPr id="5" name="Straight Arrow Connector 4"/>
          <p:cNvCxnSpPr/>
          <p:nvPr/>
        </p:nvCxnSpPr>
        <p:spPr>
          <a:xfrm>
            <a:off x="4953000" y="3505200"/>
            <a:ext cx="1295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flipV="1">
            <a:off x="3505201" y="3505199"/>
            <a:ext cx="1219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Down Arrow 8"/>
          <p:cNvSpPr/>
          <p:nvPr/>
        </p:nvSpPr>
        <p:spPr>
          <a:xfrm>
            <a:off x="3124200" y="4572000"/>
            <a:ext cx="45719"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Brace 11"/>
          <p:cNvSpPr/>
          <p:nvPr/>
        </p:nvSpPr>
        <p:spPr>
          <a:xfrm rot="5400000">
            <a:off x="4953000" y="3200400"/>
            <a:ext cx="457200" cy="3048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6"/>
            </a:solidFill>
          </a:ln>
        </p:spPr>
        <p:txBody>
          <a:bodyPr>
            <a:normAutofit fontScale="90000"/>
          </a:bodyPr>
          <a:lstStyle/>
          <a:p>
            <a:r>
              <a:rPr lang="en-US" sz="4400" b="1" dirty="0" smtClean="0"/>
              <a:t>Functionalism vs. Structuralism</a:t>
            </a:r>
            <a:endParaRPr lang="en-US" dirty="0"/>
          </a:p>
        </p:txBody>
      </p:sp>
      <p:sp>
        <p:nvSpPr>
          <p:cNvPr id="3" name="Content Placeholder 2"/>
          <p:cNvSpPr>
            <a:spLocks noGrp="1"/>
          </p:cNvSpPr>
          <p:nvPr>
            <p:ph sz="half" idx="1"/>
          </p:nvPr>
        </p:nvSpPr>
        <p:spPr>
          <a:ln>
            <a:solidFill>
              <a:schemeClr val="tx2"/>
            </a:solidFill>
          </a:ln>
        </p:spPr>
        <p:txBody>
          <a:bodyPr>
            <a:normAutofit/>
          </a:bodyPr>
          <a:lstStyle/>
          <a:p>
            <a:pPr>
              <a:buNone/>
            </a:pPr>
            <a:r>
              <a:rPr lang="en-US" sz="1800" b="1" u="sng" dirty="0" smtClean="0">
                <a:solidFill>
                  <a:schemeClr val="accent6"/>
                </a:solidFill>
              </a:rPr>
              <a:t>STRUCTURAL LINGUISTICS</a:t>
            </a:r>
            <a:endParaRPr lang="en-US" sz="1800" dirty="0" smtClean="0"/>
          </a:p>
          <a:p>
            <a:r>
              <a:rPr lang="en-US" sz="1800" dirty="0" smtClean="0"/>
              <a:t>Language is a linguistic system made up of various subsystems: from phonological, morphological, lexical to sentences</a:t>
            </a:r>
          </a:p>
          <a:p>
            <a:r>
              <a:rPr lang="en-US" sz="1800" dirty="0" smtClean="0"/>
              <a:t>Each language has a finite number of such structural items</a:t>
            </a:r>
          </a:p>
          <a:p>
            <a:r>
              <a:rPr lang="en-US" sz="1800" dirty="0" smtClean="0"/>
              <a:t>To learn a language means to learn these structural items to be able to understand and produce a language</a:t>
            </a:r>
            <a:endParaRPr lang="en-US" sz="1800" dirty="0"/>
          </a:p>
        </p:txBody>
      </p:sp>
      <p:sp>
        <p:nvSpPr>
          <p:cNvPr id="4" name="Content Placeholder 3"/>
          <p:cNvSpPr>
            <a:spLocks noGrp="1"/>
          </p:cNvSpPr>
          <p:nvPr>
            <p:ph sz="half" idx="2"/>
          </p:nvPr>
        </p:nvSpPr>
        <p:spPr>
          <a:ln>
            <a:solidFill>
              <a:schemeClr val="tx2"/>
            </a:solidFill>
          </a:ln>
        </p:spPr>
        <p:txBody>
          <a:bodyPr>
            <a:normAutofit/>
          </a:bodyPr>
          <a:lstStyle/>
          <a:p>
            <a:pPr>
              <a:buNone/>
            </a:pPr>
            <a:r>
              <a:rPr lang="en-US" sz="1800" b="1" u="sng" dirty="0" smtClean="0">
                <a:solidFill>
                  <a:schemeClr val="accent6"/>
                </a:solidFill>
              </a:rPr>
              <a:t>FUNCTIONAL LINGUISTICS</a:t>
            </a:r>
          </a:p>
          <a:p>
            <a:r>
              <a:rPr lang="en-US" sz="1800" dirty="0" smtClean="0"/>
              <a:t>Language is a linguistic system but also a means for doing things</a:t>
            </a:r>
          </a:p>
          <a:p>
            <a:r>
              <a:rPr lang="en-US" sz="1800" dirty="0" smtClean="0"/>
              <a:t>Most of our day-to-day language use involves functional activities: offering, suggesting, advising etc. </a:t>
            </a:r>
          </a:p>
          <a:p>
            <a:r>
              <a:rPr lang="en-US" sz="1800" dirty="0" smtClean="0"/>
              <a:t>To learn a language in order to be able to do things with it. To perform functions learner needs to know how to combine grammatical rules &amp; vocabulary to express different notions (present, future, possibility…)</a:t>
            </a:r>
            <a:endParaRPr lang="en-US"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Functionalism</a:t>
            </a:r>
            <a:endParaRPr lang="en-US" dirty="0"/>
          </a:p>
        </p:txBody>
      </p:sp>
      <p:sp>
        <p:nvSpPr>
          <p:cNvPr id="4" name="Content Placeholder 3"/>
          <p:cNvSpPr>
            <a:spLocks noGrp="1"/>
          </p:cNvSpPr>
          <p:nvPr>
            <p:ph sz="half" idx="2"/>
          </p:nvPr>
        </p:nvSpPr>
        <p:spPr>
          <a:xfrm>
            <a:off x="1219200" y="1524000"/>
            <a:ext cx="7714488" cy="4663440"/>
          </a:xfrm>
        </p:spPr>
        <p:txBody>
          <a:bodyPr/>
          <a:lstStyle/>
          <a:p>
            <a:endParaRPr lang="en-US" dirty="0" smtClean="0"/>
          </a:p>
          <a:p>
            <a:endParaRPr lang="en-US" dirty="0" smtClean="0"/>
          </a:p>
          <a:p>
            <a:r>
              <a:rPr lang="en-US" altLang="zh-CN" sz="4000" dirty="0" smtClean="0"/>
              <a:t>Michael Alexander</a:t>
            </a:r>
          </a:p>
          <a:p>
            <a:pPr>
              <a:buNone/>
            </a:pPr>
            <a:r>
              <a:rPr lang="en-US" altLang="zh-CN" sz="4000" dirty="0" smtClean="0"/>
              <a:t> Kirkwood </a:t>
            </a:r>
            <a:r>
              <a:rPr lang="en-US" altLang="zh-CN" sz="4000" dirty="0" err="1" smtClean="0"/>
              <a:t>Halliday</a:t>
            </a:r>
            <a:r>
              <a:rPr lang="en-US" altLang="zh-CN" sz="4000" dirty="0" smtClean="0"/>
              <a:t> </a:t>
            </a:r>
          </a:p>
          <a:p>
            <a:pPr>
              <a:buNone/>
            </a:pPr>
            <a:r>
              <a:rPr lang="en-US" altLang="zh-CN" sz="4000" dirty="0" smtClean="0"/>
              <a:t>(M.A.K. </a:t>
            </a:r>
            <a:r>
              <a:rPr lang="en-US" altLang="zh-CN" sz="4000" dirty="0" err="1" smtClean="0"/>
              <a:t>Halliday</a:t>
            </a:r>
            <a:r>
              <a:rPr lang="en-US" altLang="zh-CN" sz="4000" dirty="0" smtClean="0"/>
              <a:t>):</a:t>
            </a:r>
            <a:endParaRPr lang="en-US" sz="4000" b="1" dirty="0" smtClean="0"/>
          </a:p>
        </p:txBody>
      </p:sp>
      <p:pic>
        <p:nvPicPr>
          <p:cNvPr id="5" name="Picture 4" descr="K:\zch picture\halliday 2.jpg"/>
          <p:cNvPicPr>
            <a:picLocks noChangeAspect="1" noChangeArrowheads="1"/>
          </p:cNvPicPr>
          <p:nvPr/>
        </p:nvPicPr>
        <p:blipFill>
          <a:blip r:embed="rId2" cstate="print"/>
          <a:srcRect/>
          <a:stretch>
            <a:fillRect/>
          </a:stretch>
        </p:blipFill>
        <p:spPr>
          <a:xfrm>
            <a:off x="6153150" y="1447800"/>
            <a:ext cx="2838450" cy="4114800"/>
          </a:xfrm>
          <a:prstGeom prst="rect">
            <a:avLst/>
          </a:prstGeo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Halliday’s Brief Introduction</a:t>
            </a:r>
            <a:endParaRPr lang="en-US" dirty="0"/>
          </a:p>
        </p:txBody>
      </p:sp>
      <p:sp>
        <p:nvSpPr>
          <p:cNvPr id="3" name="Content Placeholder 2"/>
          <p:cNvSpPr>
            <a:spLocks noGrp="1"/>
          </p:cNvSpPr>
          <p:nvPr>
            <p:ph sz="half" idx="1"/>
          </p:nvPr>
        </p:nvSpPr>
        <p:spPr>
          <a:xfrm>
            <a:off x="1435608" y="1524000"/>
            <a:ext cx="7327392" cy="4663440"/>
          </a:xfrm>
        </p:spPr>
        <p:txBody>
          <a:bodyPr>
            <a:normAutofit lnSpcReduction="10000"/>
          </a:bodyPr>
          <a:lstStyle/>
          <a:p>
            <a:pPr>
              <a:lnSpc>
                <a:spcPct val="90000"/>
              </a:lnSpc>
            </a:pPr>
            <a:r>
              <a:rPr lang="en-US" altLang="zh-CN" dirty="0" smtClean="0"/>
              <a:t>1925, born in Leeds, England;</a:t>
            </a:r>
          </a:p>
          <a:p>
            <a:pPr>
              <a:lnSpc>
                <a:spcPct val="90000"/>
              </a:lnSpc>
            </a:pPr>
            <a:r>
              <a:rPr lang="en-US" altLang="zh-CN" dirty="0" smtClean="0"/>
              <a:t>1940s, taking his BA at London University in Chinese language and literature;</a:t>
            </a:r>
          </a:p>
          <a:p>
            <a:pPr>
              <a:lnSpc>
                <a:spcPct val="90000"/>
              </a:lnSpc>
            </a:pPr>
            <a:r>
              <a:rPr lang="en-US" altLang="zh-CN" dirty="0" smtClean="0"/>
              <a:t>1940s-50s, studying linguistics as a graduate student, first in China (Peking University and </a:t>
            </a:r>
            <a:r>
              <a:rPr lang="en-US" altLang="zh-CN" dirty="0" err="1" smtClean="0"/>
              <a:t>Lingnan</a:t>
            </a:r>
            <a:r>
              <a:rPr lang="en-US" altLang="zh-CN" dirty="0" smtClean="0"/>
              <a:t> University, Canton) and then at Cambridge, where he received his PhD in 1955</a:t>
            </a:r>
          </a:p>
          <a:p>
            <a:r>
              <a:rPr lang="en-US" altLang="zh-CN" dirty="0" smtClean="0"/>
              <a:t>1955-63, holding appointments at Cambridge and Edinburgh;</a:t>
            </a:r>
          </a:p>
          <a:p>
            <a:r>
              <a:rPr lang="en-US" altLang="zh-CN" dirty="0" smtClean="0"/>
              <a:t> 1963-70, teaching at University College London;</a:t>
            </a:r>
          </a:p>
          <a:p>
            <a:pPr>
              <a:lnSpc>
                <a:spcPct val="90000"/>
              </a:lnSpc>
            </a:pPr>
            <a:endParaRPr lang="en-US" altLang="zh-C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1435608" y="1524000"/>
            <a:ext cx="7251192" cy="4663440"/>
          </a:xfrm>
        </p:spPr>
        <p:txBody>
          <a:bodyPr/>
          <a:lstStyle/>
          <a:p>
            <a:r>
              <a:rPr lang="en-US" altLang="zh-CN" dirty="0" smtClean="0"/>
              <a:t>1973-75, teaching at the University of Illinois, Chicago Circle;</a:t>
            </a:r>
          </a:p>
          <a:p>
            <a:r>
              <a:rPr lang="en-US" altLang="zh-CN" dirty="0" smtClean="0"/>
              <a:t> 1976-2000 or so, teaching at the University of Sydney;</a:t>
            </a:r>
          </a:p>
          <a:p>
            <a:r>
              <a:rPr lang="en-US" altLang="zh-CN" dirty="0" smtClean="0"/>
              <a:t>Up to now, lecturing around the world, mainly in England, China, </a:t>
            </a:r>
            <a:r>
              <a:rPr lang="en-US" altLang="zh-CN" dirty="0" err="1" smtClean="0"/>
              <a:t>Hongkong</a:t>
            </a:r>
            <a:r>
              <a:rPr lang="en-US" altLang="zh-CN" dirty="0" smtClean="0"/>
              <a:t>, Japan and India.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FUNCTIONAL LINGUISTICS: </a:t>
            </a:r>
            <a:br>
              <a:rPr lang="en-US" sz="4400" b="1" dirty="0" smtClean="0">
                <a:solidFill>
                  <a:schemeClr val="accent2">
                    <a:lumMod val="75000"/>
                  </a:schemeClr>
                </a:solidFill>
              </a:rPr>
            </a:br>
            <a:r>
              <a:rPr lang="en-US" sz="4400" b="1" dirty="0" smtClean="0">
                <a:solidFill>
                  <a:schemeClr val="accent2">
                    <a:lumMod val="75000"/>
                  </a:schemeClr>
                </a:solidFill>
              </a:rPr>
              <a:t>M.A.K. </a:t>
            </a:r>
            <a:r>
              <a:rPr lang="en-US" sz="4400" b="1" dirty="0" err="1" smtClean="0">
                <a:solidFill>
                  <a:schemeClr val="accent2">
                    <a:lumMod val="75000"/>
                  </a:schemeClr>
                </a:solidFill>
              </a:rPr>
              <a:t>Halliday</a:t>
            </a:r>
            <a:endParaRPr lang="en-US" dirty="0">
              <a:solidFill>
                <a:schemeClr val="accent2">
                  <a:lumMod val="75000"/>
                </a:schemeClr>
              </a:solidFill>
            </a:endParaRPr>
          </a:p>
        </p:txBody>
      </p:sp>
      <p:sp>
        <p:nvSpPr>
          <p:cNvPr id="3" name="Content Placeholder 2"/>
          <p:cNvSpPr>
            <a:spLocks noGrp="1"/>
          </p:cNvSpPr>
          <p:nvPr>
            <p:ph idx="1"/>
          </p:nvPr>
        </p:nvSpPr>
        <p:spPr/>
        <p:txBody>
          <a:bodyPr>
            <a:normAutofit/>
          </a:bodyPr>
          <a:lstStyle/>
          <a:p>
            <a:endParaRPr lang="en-US" sz="2400" dirty="0" smtClean="0"/>
          </a:p>
          <a:p>
            <a:r>
              <a:rPr lang="en-US" sz="2400" dirty="0" smtClean="0"/>
              <a:t>An important figure in Functional Linguistics</a:t>
            </a:r>
          </a:p>
          <a:p>
            <a:r>
              <a:rPr lang="en-US" sz="2400" dirty="0" smtClean="0"/>
              <a:t>Famous for</a:t>
            </a:r>
          </a:p>
          <a:p>
            <a:pPr>
              <a:buNone/>
            </a:pPr>
            <a:r>
              <a:rPr lang="en-US" sz="2400" dirty="0" smtClean="0"/>
              <a:t>		 </a:t>
            </a:r>
            <a:r>
              <a:rPr lang="en-US" sz="2400" b="1" u="sng" dirty="0" smtClean="0">
                <a:solidFill>
                  <a:schemeClr val="accent2">
                    <a:lumMod val="75000"/>
                  </a:schemeClr>
                </a:solidFill>
              </a:rPr>
              <a:t>Systemic Functional Linguistics</a:t>
            </a:r>
            <a:endParaRPr lang="en-US" sz="2400" dirty="0" smtClean="0">
              <a:solidFill>
                <a:schemeClr val="accent2">
                  <a:lumMod val="75000"/>
                </a:schemeClr>
              </a:solidFill>
            </a:endParaRPr>
          </a:p>
          <a:p>
            <a:pPr>
              <a:buNone/>
            </a:pPr>
            <a:r>
              <a:rPr lang="en-US" sz="2400" dirty="0" smtClean="0"/>
              <a:t> </a:t>
            </a:r>
          </a:p>
          <a:p>
            <a:pPr>
              <a:buFont typeface="Wingdings" pitchFamily="2" charset="2"/>
              <a:buChar char="Ø"/>
            </a:pPr>
            <a:r>
              <a:rPr lang="en-US" sz="2400" dirty="0" smtClean="0"/>
              <a:t>Systemic functional linguistics is also "functional" because it considers language to have evolved under the pressure of the particular functions that the language system has to serve. Functions are therefore taken to have left their mark on the structure and organization of language at all levels.</a:t>
            </a:r>
          </a:p>
          <a:p>
            <a:pPr>
              <a:buFont typeface="Wingdings" pitchFamily="2" charset="2"/>
              <a:buChar char="Ø"/>
            </a:pPr>
            <a:endParaRPr lang="en-US" sz="20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chemeClr val="accent2">
                    <a:lumMod val="75000"/>
                  </a:schemeClr>
                </a:solidFill>
              </a:rPr>
              <a:t>FUNCTIONAL LINGUISTICS: </a:t>
            </a:r>
            <a:br>
              <a:rPr lang="en-US" sz="4000" b="1" dirty="0" smtClean="0">
                <a:solidFill>
                  <a:schemeClr val="accent2">
                    <a:lumMod val="75000"/>
                  </a:schemeClr>
                </a:solidFill>
              </a:rPr>
            </a:br>
            <a:r>
              <a:rPr lang="en-US" sz="4000" b="1" dirty="0" smtClean="0">
                <a:solidFill>
                  <a:schemeClr val="accent2">
                    <a:lumMod val="75000"/>
                  </a:schemeClr>
                </a:solidFill>
              </a:rPr>
              <a:t>M.A.K.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fontScale="92500"/>
          </a:bodyPr>
          <a:lstStyle/>
          <a:p>
            <a:endParaRPr lang="en-US" dirty="0" smtClean="0"/>
          </a:p>
          <a:p>
            <a:pPr>
              <a:buFont typeface="Wingdings" pitchFamily="2" charset="2"/>
              <a:buChar char="Ø"/>
            </a:pPr>
            <a:r>
              <a:rPr lang="en-US" dirty="0" smtClean="0"/>
              <a:t>He described language as a semiotic system, “not in the sense of a system of signs but a systemic resource for meanings” (</a:t>
            </a:r>
            <a:r>
              <a:rPr lang="en-US" dirty="0" err="1" smtClean="0"/>
              <a:t>Halliday</a:t>
            </a:r>
            <a:r>
              <a:rPr lang="en-US" dirty="0" smtClean="0"/>
              <a:t>, </a:t>
            </a:r>
            <a:r>
              <a:rPr lang="en-US" i="1" dirty="0" smtClean="0"/>
              <a:t>Systemic perspectives on Discourse</a:t>
            </a:r>
            <a:r>
              <a:rPr lang="en-US" dirty="0" smtClean="0"/>
              <a:t>) </a:t>
            </a:r>
          </a:p>
          <a:p>
            <a:pPr>
              <a:buFont typeface="Wingdings" pitchFamily="2" charset="2"/>
              <a:buChar char="Ø"/>
            </a:pPr>
            <a:endParaRPr lang="en-US" dirty="0" smtClean="0"/>
          </a:p>
          <a:p>
            <a:pPr>
              <a:buFont typeface="Wingdings" pitchFamily="2" charset="2"/>
              <a:buChar char="Ø"/>
            </a:pPr>
            <a:r>
              <a:rPr lang="en-US" dirty="0" smtClean="0"/>
              <a:t>So, Linguistics is study of “how people exchange meanings by </a:t>
            </a:r>
            <a:r>
              <a:rPr lang="en-US" dirty="0" err="1" smtClean="0"/>
              <a:t>languaging</a:t>
            </a:r>
            <a:r>
              <a:rPr lang="en-US" dirty="0" smtClean="0"/>
              <a:t>” (</a:t>
            </a:r>
            <a:r>
              <a:rPr lang="en-US" dirty="0" err="1" smtClean="0"/>
              <a:t>Halliday</a:t>
            </a:r>
            <a:r>
              <a:rPr lang="en-US" dirty="0" smtClean="0"/>
              <a:t>, </a:t>
            </a:r>
            <a:r>
              <a:rPr lang="en-US" i="1" dirty="0" smtClean="0"/>
              <a:t>Systemic perspectives on Discourse, 193).</a:t>
            </a: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fontScale="92500"/>
          </a:bodyPr>
          <a:lstStyle/>
          <a:p>
            <a:pPr>
              <a:buNone/>
            </a:pPr>
            <a:r>
              <a:rPr lang="en-US" sz="2400" b="1" dirty="0" smtClean="0"/>
              <a:t>1. </a:t>
            </a:r>
            <a:r>
              <a:rPr lang="en-US" sz="2400" dirty="0" smtClean="0"/>
              <a:t>According to this approach ‘Functional’: focus on what things do rather than how the things are composed (structural)</a:t>
            </a:r>
          </a:p>
          <a:p>
            <a:r>
              <a:rPr lang="en-US" sz="2800" i="1" dirty="0" smtClean="0"/>
              <a:t>Structure-informed Analysis</a:t>
            </a:r>
          </a:p>
          <a:p>
            <a:pPr lvl="1">
              <a:buNone/>
            </a:pPr>
            <a:r>
              <a:rPr lang="en-US" sz="2400" i="1" dirty="0" smtClean="0"/>
              <a:t>	a </a:t>
            </a:r>
            <a:r>
              <a:rPr lang="en-US" sz="2400" i="1" dirty="0" smtClean="0">
                <a:solidFill>
                  <a:schemeClr val="accent2">
                    <a:lumMod val="75000"/>
                  </a:schemeClr>
                </a:solidFill>
              </a:rPr>
              <a:t>handful</a:t>
            </a:r>
            <a:r>
              <a:rPr lang="en-US" sz="2400" i="1" dirty="0" smtClean="0"/>
              <a:t> of rice</a:t>
            </a:r>
          </a:p>
          <a:p>
            <a:pPr lvl="1">
              <a:buNone/>
            </a:pPr>
            <a:r>
              <a:rPr lang="en-US" sz="2400" i="1" dirty="0" smtClean="0"/>
              <a:t>     </a:t>
            </a:r>
          </a:p>
          <a:p>
            <a:pPr lvl="1">
              <a:buNone/>
            </a:pPr>
            <a:r>
              <a:rPr lang="en-US" sz="2400" i="1" dirty="0" smtClean="0"/>
              <a:t>	 </a:t>
            </a:r>
            <a:r>
              <a:rPr lang="en-US" sz="1800" i="1" dirty="0" smtClean="0"/>
              <a:t>head of NP</a:t>
            </a:r>
          </a:p>
          <a:p>
            <a:endParaRPr lang="en-US" sz="2800" i="1" dirty="0" smtClean="0"/>
          </a:p>
          <a:p>
            <a:r>
              <a:rPr lang="en-US" sz="2800" i="1" dirty="0" smtClean="0"/>
              <a:t>Function-informed Analysis </a:t>
            </a:r>
          </a:p>
          <a:p>
            <a:pPr lvl="1"/>
            <a:r>
              <a:rPr lang="en-US" sz="2400" i="1" dirty="0" smtClean="0"/>
              <a:t>A </a:t>
            </a:r>
            <a:r>
              <a:rPr lang="en-US" sz="2400" i="1" dirty="0" smtClean="0">
                <a:solidFill>
                  <a:schemeClr val="accent2">
                    <a:lumMod val="75000"/>
                  </a:schemeClr>
                </a:solidFill>
              </a:rPr>
              <a:t>handful</a:t>
            </a:r>
            <a:r>
              <a:rPr lang="en-US" sz="2400" i="1" dirty="0" smtClean="0"/>
              <a:t> of rice</a:t>
            </a:r>
          </a:p>
          <a:p>
            <a:pPr lvl="1"/>
            <a:endParaRPr lang="en-US" sz="2400" i="1" dirty="0" smtClean="0"/>
          </a:p>
          <a:p>
            <a:pPr lvl="2">
              <a:buNone/>
            </a:pPr>
            <a:r>
              <a:rPr lang="en-US" sz="2000" i="1" dirty="0" smtClean="0"/>
              <a:t>   quantifier</a:t>
            </a:r>
          </a:p>
          <a:p>
            <a:endParaRPr lang="en-US" dirty="0"/>
          </a:p>
        </p:txBody>
      </p:sp>
      <p:sp>
        <p:nvSpPr>
          <p:cNvPr id="4" name="Down Arrow 3"/>
          <p:cNvSpPr/>
          <p:nvPr/>
        </p:nvSpPr>
        <p:spPr>
          <a:xfrm>
            <a:off x="2743200" y="3200400"/>
            <a:ext cx="45719"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2819400" y="5181600"/>
            <a:ext cx="45719"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a:bodyPr>
          <a:lstStyle/>
          <a:p>
            <a:pPr>
              <a:buNone/>
            </a:pPr>
            <a:endParaRPr lang="en-US" sz="2400" b="1" dirty="0" smtClean="0"/>
          </a:p>
          <a:p>
            <a:pPr>
              <a:buNone/>
            </a:pPr>
            <a:r>
              <a:rPr lang="en-US" sz="2400" b="1" dirty="0" smtClean="0"/>
              <a:t>2</a:t>
            </a:r>
            <a:r>
              <a:rPr lang="en-US" sz="2800" b="1" dirty="0" smtClean="0"/>
              <a:t>. Systemic separates Choices and Structure:</a:t>
            </a:r>
          </a:p>
          <a:p>
            <a:r>
              <a:rPr lang="en-US" sz="2800" dirty="0" smtClean="0"/>
              <a:t>Speech consists of what choices we can make and show to what extent these choices are contextually conditioned</a:t>
            </a:r>
          </a:p>
          <a:p>
            <a:r>
              <a:rPr lang="en-US" sz="2800" dirty="0" smtClean="0"/>
              <a:t>According to </a:t>
            </a:r>
            <a:r>
              <a:rPr lang="en-US" sz="2800" dirty="0" err="1" smtClean="0"/>
              <a:t>Halliday</a:t>
            </a:r>
            <a:r>
              <a:rPr lang="en-US" sz="2800" dirty="0" smtClean="0"/>
              <a:t>, ,structure is an output device, the mechanism for expressing the choices that have been made’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err="1" smtClean="0"/>
              <a:t>Chomskian</a:t>
            </a:r>
            <a:r>
              <a:rPr lang="en-US" dirty="0" smtClean="0"/>
              <a:t> grammars provide sets of rules, where choices and structural configurations are mixed together: ( To generate a sentence, one starts with a symbol (e.g., ‘S’), and choose one of the rules to expand it.)</a:t>
            </a:r>
          </a:p>
          <a:p>
            <a:pPr>
              <a:buNone/>
            </a:pPr>
            <a:r>
              <a:rPr lang="pl-PL" dirty="0" smtClean="0"/>
              <a:t>S→ NP VP VP → v</a:t>
            </a:r>
          </a:p>
          <a:p>
            <a:pPr>
              <a:buNone/>
            </a:pPr>
            <a:r>
              <a:rPr lang="pl-PL" dirty="0" smtClean="0"/>
              <a:t>S→ v NP VP VP → v NP</a:t>
            </a:r>
          </a:p>
          <a:p>
            <a:pPr>
              <a:buNone/>
            </a:pPr>
            <a:r>
              <a:rPr lang="pl-PL" dirty="0" smtClean="0"/>
              <a:t>NP→ NP1 VP → v NP</a:t>
            </a:r>
          </a:p>
          <a:p>
            <a:pPr>
              <a:buNone/>
            </a:pPr>
            <a:r>
              <a:rPr lang="en-US" dirty="0" smtClean="0"/>
              <a:t>NP→ </a:t>
            </a:r>
            <a:r>
              <a:rPr lang="en-US" dirty="0" err="1" smtClean="0"/>
              <a:t>det</a:t>
            </a:r>
            <a:r>
              <a:rPr lang="en-US" dirty="0" smtClean="0"/>
              <a:t> NP1 VP → VP PP</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92500" lnSpcReduction="20000"/>
          </a:bodyPr>
          <a:lstStyle/>
          <a:p>
            <a:r>
              <a:rPr lang="en-US" dirty="0" smtClean="0"/>
              <a:t>For Systemic Functional Linguistics, unit/ Grammatical unit has following levels:</a:t>
            </a:r>
          </a:p>
          <a:p>
            <a:r>
              <a:rPr lang="en-US" dirty="0" smtClean="0"/>
              <a:t>Sentence &lt;…..Clause &lt;……Phrase (group) &lt;………Word  &lt;.........Morpheme</a:t>
            </a:r>
          </a:p>
          <a:p>
            <a:r>
              <a:rPr lang="en-US" dirty="0" smtClean="0"/>
              <a:t>The choice of unit which is based on meanings that we want to convey rather than structure so choice is an initial and different step from structure</a:t>
            </a:r>
          </a:p>
          <a:p>
            <a:r>
              <a:rPr lang="en-US" b="1" dirty="0" smtClean="0"/>
              <a:t>Levels of Language:</a:t>
            </a:r>
          </a:p>
          <a:p>
            <a:r>
              <a:rPr lang="en-US" dirty="0" smtClean="0"/>
              <a:t>1</a:t>
            </a:r>
            <a:r>
              <a:rPr lang="en-US" baseline="30000" dirty="0" smtClean="0"/>
              <a:t>st</a:t>
            </a:r>
            <a:r>
              <a:rPr lang="en-US" dirty="0" smtClean="0"/>
              <a:t> level is unit</a:t>
            </a:r>
          </a:p>
          <a:p>
            <a:r>
              <a:rPr lang="en-US" dirty="0" smtClean="0"/>
              <a:t>2</a:t>
            </a:r>
            <a:r>
              <a:rPr lang="en-US" baseline="30000" dirty="0" smtClean="0"/>
              <a:t>nd</a:t>
            </a:r>
            <a:r>
              <a:rPr lang="en-US" dirty="0" smtClean="0"/>
              <a:t> level is structure</a:t>
            </a:r>
          </a:p>
          <a:p>
            <a:r>
              <a:rPr lang="en-US" dirty="0" smtClean="0"/>
              <a:t>3</a:t>
            </a:r>
            <a:r>
              <a:rPr lang="en-US" baseline="30000" dirty="0" smtClean="0"/>
              <a:t>rd</a:t>
            </a:r>
            <a:r>
              <a:rPr lang="en-US" dirty="0" smtClean="0"/>
              <a:t> level is class</a:t>
            </a:r>
          </a:p>
          <a:p>
            <a:r>
              <a:rPr lang="en-US" dirty="0" smtClean="0"/>
              <a:t>4</a:t>
            </a:r>
            <a:r>
              <a:rPr lang="en-US" baseline="30000" dirty="0" smtClean="0"/>
              <a:t>th</a:t>
            </a:r>
            <a:r>
              <a:rPr lang="en-US" dirty="0" smtClean="0"/>
              <a:t> level is system</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lIns="0" rIns="0" anchor="t">
            <a:normAutofit lnSpcReduction="10000"/>
          </a:bodyPr>
          <a:lstStyle/>
          <a:p>
            <a:r>
              <a:rPr lang="en-US" dirty="0" smtClean="0"/>
              <a:t>Systemic Grammar separate choices from their structural consequences:</a:t>
            </a:r>
          </a:p>
          <a:p>
            <a:pPr lvl="1">
              <a:buNone/>
            </a:pPr>
            <a:r>
              <a:rPr lang="en-US" dirty="0" smtClean="0"/>
              <a:t>              	</a:t>
            </a:r>
            <a:r>
              <a:rPr lang="en-US" sz="2000" dirty="0" smtClean="0"/>
              <a:t>       Grammatical unit </a:t>
            </a:r>
          </a:p>
          <a:p>
            <a:pPr lvl="1"/>
            <a:endParaRPr lang="en-US" sz="2000" dirty="0" smtClean="0"/>
          </a:p>
          <a:p>
            <a:pPr>
              <a:buNone/>
            </a:pPr>
            <a:r>
              <a:rPr lang="en-US" sz="2000" dirty="0" smtClean="0"/>
              <a:t> 		  Clause	     </a:t>
            </a:r>
            <a:r>
              <a:rPr lang="en-US" sz="2000" dirty="0" smtClean="0"/>
              <a:t>                </a:t>
            </a:r>
            <a:r>
              <a:rPr lang="en-US" sz="2000" dirty="0" smtClean="0"/>
              <a:t>Group		Word</a:t>
            </a:r>
          </a:p>
          <a:p>
            <a:pPr>
              <a:buNone/>
            </a:pPr>
            <a:endParaRPr lang="en-US" sz="2000" dirty="0" smtClean="0"/>
          </a:p>
          <a:p>
            <a:pPr>
              <a:buNone/>
            </a:pPr>
            <a:r>
              <a:rPr lang="en-US" sz="2000" dirty="0" smtClean="0"/>
              <a:t>	Clause type 	                 Group Type      </a:t>
            </a:r>
          </a:p>
          <a:p>
            <a:pPr>
              <a:buNone/>
            </a:pPr>
            <a:r>
              <a:rPr lang="en-US" sz="2000" dirty="0" smtClean="0"/>
              <a:t> (finite   / nonfinite)         (nominal   / Adjectival  / prepositional)</a:t>
            </a:r>
          </a:p>
          <a:p>
            <a:pPr>
              <a:buNone/>
            </a:pPr>
            <a:endParaRPr lang="en-US" sz="2000" dirty="0" smtClean="0"/>
          </a:p>
          <a:p>
            <a:pPr>
              <a:buNone/>
            </a:pPr>
            <a:r>
              <a:rPr lang="en-US" sz="1600" dirty="0" smtClean="0"/>
              <a:t>Declarative   infinitive                determined </a:t>
            </a:r>
          </a:p>
          <a:p>
            <a:pPr>
              <a:buNone/>
            </a:pPr>
            <a:r>
              <a:rPr lang="en-US" sz="1600" dirty="0" smtClean="0"/>
              <a:t>Interrogative present participle  not determined</a:t>
            </a:r>
          </a:p>
          <a:p>
            <a:pPr>
              <a:buNone/>
            </a:pPr>
            <a:r>
              <a:rPr lang="en-US" sz="1600" dirty="0" smtClean="0"/>
              <a:t>		         past participle</a:t>
            </a:r>
          </a:p>
        </p:txBody>
      </p:sp>
      <p:sp>
        <p:nvSpPr>
          <p:cNvPr id="10" name="Down Arrow 9"/>
          <p:cNvSpPr/>
          <p:nvPr/>
        </p:nvSpPr>
        <p:spPr>
          <a:xfrm>
            <a:off x="5059681" y="2895600"/>
            <a:ext cx="45719"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a:off x="2743200" y="2819400"/>
            <a:ext cx="4419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7" name="Down Arrow 16"/>
          <p:cNvSpPr/>
          <p:nvPr/>
        </p:nvSpPr>
        <p:spPr>
          <a:xfrm>
            <a:off x="2743200" y="2895600"/>
            <a:ext cx="45719"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7117081" y="2895600"/>
            <a:ext cx="45719"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2697481" y="3581400"/>
            <a:ext cx="45719"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a:off x="5059681" y="3581400"/>
            <a:ext cx="45719"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a:off x="1828800" y="4572000"/>
            <a:ext cx="45719"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3154681" y="4572000"/>
            <a:ext cx="45719"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a:off x="4678681" y="4572000"/>
            <a:ext cx="45719"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a:bodyPr>
          <a:lstStyle/>
          <a:p>
            <a:r>
              <a:rPr lang="en-US" sz="2400" dirty="0" smtClean="0"/>
              <a:t>A “systemic” approach allows you to focus on meaningful choices in language (e.g., active vs. passive) without needing to think of the particular structure that realizes it.</a:t>
            </a:r>
          </a:p>
          <a:p>
            <a:r>
              <a:rPr lang="en-US" sz="2400" dirty="0" smtClean="0"/>
              <a:t>Basic tenet: “meaning implies choice</a:t>
            </a:r>
          </a:p>
          <a:p>
            <a:r>
              <a:rPr lang="en-US" sz="2400" dirty="0" smtClean="0"/>
              <a:t>A grammar consists of a set of choices, or “systems”, organized as a tree (some choices depend on others): For example ‘voice’ is a system with two choices: ‘active’ and ‘passive’. What meaning you want to convey will be represented through your choice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lstStyle/>
          <a:p>
            <a:pPr>
              <a:buNone/>
            </a:pPr>
            <a:r>
              <a:rPr lang="en-US" b="1" dirty="0" smtClean="0"/>
              <a:t>3. Meta-Functions of Language</a:t>
            </a:r>
          </a:p>
          <a:p>
            <a:pPr>
              <a:buNone/>
            </a:pPr>
            <a:r>
              <a:rPr lang="en-US" dirty="0" smtClean="0"/>
              <a:t>	Language performs several functions. On basis of this idea, </a:t>
            </a:r>
            <a:r>
              <a:rPr lang="en-US" dirty="0" err="1" smtClean="0"/>
              <a:t>Halliday</a:t>
            </a:r>
            <a:r>
              <a:rPr lang="en-US" dirty="0" smtClean="0"/>
              <a:t> defines three </a:t>
            </a:r>
            <a:r>
              <a:rPr lang="en-US" dirty="0" err="1" smtClean="0"/>
              <a:t>metafunctions</a:t>
            </a:r>
            <a:r>
              <a:rPr lang="en-US" dirty="0" smtClean="0"/>
              <a:t> of language namely,</a:t>
            </a:r>
          </a:p>
          <a:p>
            <a:r>
              <a:rPr lang="en-US" dirty="0" smtClean="0"/>
              <a:t>Ideational </a:t>
            </a:r>
            <a:r>
              <a:rPr lang="en-US" dirty="0" err="1" smtClean="0"/>
              <a:t>metafunction</a:t>
            </a:r>
            <a:r>
              <a:rPr lang="en-US" dirty="0" smtClean="0"/>
              <a:t> (field)</a:t>
            </a:r>
          </a:p>
          <a:p>
            <a:r>
              <a:rPr lang="en-US" dirty="0" smtClean="0"/>
              <a:t>Interpersonal </a:t>
            </a:r>
            <a:r>
              <a:rPr lang="en-US" dirty="0" err="1" smtClean="0"/>
              <a:t>metafunction</a:t>
            </a:r>
            <a:r>
              <a:rPr lang="en-US" dirty="0" smtClean="0"/>
              <a:t> (tenor)</a:t>
            </a:r>
          </a:p>
          <a:p>
            <a:r>
              <a:rPr lang="en-US" dirty="0" smtClean="0"/>
              <a:t>Textual </a:t>
            </a:r>
            <a:r>
              <a:rPr lang="en-US" dirty="0" err="1" smtClean="0"/>
              <a:t>metafunction</a:t>
            </a:r>
            <a:r>
              <a:rPr lang="en-US" dirty="0" smtClean="0"/>
              <a:t> (mode)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lstStyle/>
          <a:p>
            <a:endParaRPr lang="en-US" dirty="0" smtClean="0"/>
          </a:p>
          <a:p>
            <a:endParaRPr lang="en-US" dirty="0"/>
          </a:p>
        </p:txBody>
      </p:sp>
      <p:pic>
        <p:nvPicPr>
          <p:cNvPr id="4" name="Picture 7" descr="J0101861"/>
          <p:cNvPicPr>
            <a:picLocks noChangeAspect="1" noChangeArrowheads="1"/>
          </p:cNvPicPr>
          <p:nvPr/>
        </p:nvPicPr>
        <p:blipFill>
          <a:blip r:embed="rId3" cstate="print"/>
          <a:srcRect/>
          <a:stretch>
            <a:fillRect/>
          </a:stretch>
        </p:blipFill>
        <p:spPr>
          <a:xfrm>
            <a:off x="3109912" y="2590800"/>
            <a:ext cx="5805488" cy="3886200"/>
          </a:xfrm>
          <a:prstGeom prst="rect">
            <a:avLst/>
          </a:prstGeom>
          <a:noFill/>
        </p:spPr>
      </p:pic>
      <p:sp>
        <p:nvSpPr>
          <p:cNvPr id="6" name="AutoShape 9"/>
          <p:cNvSpPr>
            <a:spLocks noChangeArrowheads="1"/>
          </p:cNvSpPr>
          <p:nvPr/>
        </p:nvSpPr>
        <p:spPr bwMode="auto">
          <a:xfrm>
            <a:off x="1981201" y="2895600"/>
            <a:ext cx="3810000" cy="2057400"/>
          </a:xfrm>
          <a:prstGeom prst="wedgeEllipseCallout">
            <a:avLst>
              <a:gd name="adj1" fmla="val 51523"/>
              <a:gd name="adj2" fmla="val -46153"/>
            </a:avLst>
          </a:prstGeom>
          <a:solidFill>
            <a:schemeClr val="accent3">
              <a:lumMod val="20000"/>
              <a:lumOff val="80000"/>
            </a:schemeClr>
          </a:solidFill>
          <a:ln w="9525">
            <a:solidFill>
              <a:schemeClr val="tx1"/>
            </a:solidFill>
            <a:miter lim="800000"/>
            <a:headEnd/>
            <a:tailEnd/>
          </a:ln>
        </p:spPr>
        <p:txBody>
          <a:bodyPr/>
          <a:lstStyle/>
          <a:p>
            <a:r>
              <a:rPr lang="en-AU" sz="2000" dirty="0"/>
              <a:t>When I got home last night, I could not believe what ………….. had done.</a:t>
            </a:r>
          </a:p>
        </p:txBody>
      </p:sp>
      <p:sp>
        <p:nvSpPr>
          <p:cNvPr id="7" name="Rectangle 6"/>
          <p:cNvSpPr/>
          <p:nvPr/>
        </p:nvSpPr>
        <p:spPr>
          <a:xfrm>
            <a:off x="990600" y="5410200"/>
            <a:ext cx="5181600" cy="523220"/>
          </a:xfrm>
          <a:prstGeom prst="rect">
            <a:avLst/>
          </a:prstGeom>
          <a:solidFill>
            <a:schemeClr val="accent4">
              <a:lumMod val="20000"/>
              <a:lumOff val="80000"/>
            </a:schemeClr>
          </a:solidFill>
        </p:spPr>
        <p:txBody>
          <a:bodyPr wrap="square">
            <a:spAutoFit/>
          </a:bodyPr>
          <a:lstStyle/>
          <a:p>
            <a:r>
              <a:rPr lang="en-AU" sz="2800" b="1" dirty="0" smtClean="0">
                <a:solidFill>
                  <a:srgbClr val="000000"/>
                </a:solidFill>
              </a:rPr>
              <a:t>What choices are possible? </a:t>
            </a:r>
          </a:p>
        </p:txBody>
      </p:sp>
      <p:sp>
        <p:nvSpPr>
          <p:cNvPr id="8" name="TextBox 7"/>
          <p:cNvSpPr txBox="1"/>
          <p:nvPr/>
        </p:nvSpPr>
        <p:spPr>
          <a:xfrm>
            <a:off x="1524000" y="1676400"/>
            <a:ext cx="7239000" cy="923330"/>
          </a:xfrm>
          <a:prstGeom prst="rect">
            <a:avLst/>
          </a:prstGeom>
          <a:noFill/>
        </p:spPr>
        <p:txBody>
          <a:bodyPr wrap="square" rtlCol="0">
            <a:spAutoFit/>
          </a:bodyPr>
          <a:lstStyle/>
          <a:p>
            <a:r>
              <a:rPr lang="en-US" dirty="0" smtClean="0"/>
              <a:t>To understand how Functional Linguistics approach meta-functions in language, observe the pictures below:</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lnSpcReduction="10000"/>
          </a:bodyPr>
          <a:lstStyle/>
          <a:p>
            <a:pPr>
              <a:buNone/>
            </a:pPr>
            <a:endParaRPr lang="en-US" sz="2400" dirty="0" smtClean="0"/>
          </a:p>
          <a:p>
            <a:pPr>
              <a:buNone/>
            </a:pPr>
            <a:r>
              <a:rPr lang="en-US" sz="2400" dirty="0" smtClean="0"/>
              <a:t>The choice of answers depend on: </a:t>
            </a:r>
          </a:p>
          <a:p>
            <a:r>
              <a:rPr lang="en-US" sz="2400" dirty="0" smtClean="0"/>
              <a:t>Context (what had happened)</a:t>
            </a:r>
          </a:p>
          <a:p>
            <a:r>
              <a:rPr lang="en-US" sz="2400" dirty="0" smtClean="0"/>
              <a:t>Relationship (what is relationship between speaker and addressee)</a:t>
            </a:r>
          </a:p>
          <a:p>
            <a:r>
              <a:rPr lang="en-US" sz="2400" dirty="0" smtClean="0"/>
              <a:t>attitude to the thing/person (what is attitude)</a:t>
            </a:r>
          </a:p>
          <a:p>
            <a:r>
              <a:rPr lang="en-US" sz="2400" dirty="0" smtClean="0"/>
              <a:t>mode of communication (formal/informal)</a:t>
            </a:r>
          </a:p>
          <a:p>
            <a:endParaRPr lang="en-US" sz="2400" dirty="0" smtClean="0"/>
          </a:p>
          <a:p>
            <a:pPr>
              <a:buNone/>
            </a:pPr>
            <a:r>
              <a:rPr lang="en-US" sz="2400" dirty="0" smtClean="0"/>
              <a:t>What is implied about what a language system has to encapsulate.</a:t>
            </a:r>
          </a:p>
          <a:p>
            <a:r>
              <a:rPr lang="en-US" sz="2400" dirty="0" smtClean="0"/>
              <a:t>Language has to encapsulate culture/context, genre, topic, relationship and mode (PTO)</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a:xfrm>
            <a:off x="1435608" y="1447800"/>
            <a:ext cx="7498080" cy="914400"/>
          </a:xfrm>
        </p:spPr>
        <p:txBody>
          <a:bodyPr>
            <a:normAutofit fontScale="92500" lnSpcReduction="20000"/>
          </a:bodyPr>
          <a:lstStyle/>
          <a:p>
            <a:endParaRPr lang="en-AU" sz="2000" b="1" dirty="0" smtClean="0">
              <a:solidFill>
                <a:srgbClr val="003300"/>
              </a:solidFill>
            </a:endParaRPr>
          </a:p>
          <a:p>
            <a:r>
              <a:rPr lang="en-AU" sz="2000" b="1" dirty="0" smtClean="0">
                <a:solidFill>
                  <a:srgbClr val="003300"/>
                </a:solidFill>
              </a:rPr>
              <a:t>What is implied about what a  language system has to encapsulate?</a:t>
            </a:r>
          </a:p>
          <a:p>
            <a:endParaRPr lang="en-AU" sz="2000" b="1" dirty="0" smtClean="0">
              <a:solidFill>
                <a:srgbClr val="003300"/>
              </a:solidFill>
            </a:endParaRPr>
          </a:p>
          <a:p>
            <a:endParaRPr lang="en-AU" sz="2000" b="1" dirty="0" smtClean="0">
              <a:solidFill>
                <a:srgbClr val="003300"/>
              </a:solidFill>
            </a:endParaRPr>
          </a:p>
          <a:p>
            <a:endParaRPr lang="en-US" dirty="0"/>
          </a:p>
        </p:txBody>
      </p:sp>
      <p:graphicFrame>
        <p:nvGraphicFramePr>
          <p:cNvPr id="5" name="Group 80"/>
          <p:cNvGraphicFramePr>
            <a:graphicFrameLocks noGrp="1"/>
          </p:cNvGraphicFramePr>
          <p:nvPr/>
        </p:nvGraphicFramePr>
        <p:xfrm>
          <a:off x="1371600" y="2514600"/>
          <a:ext cx="1440637" cy="3962400"/>
        </p:xfrm>
        <a:graphic>
          <a:graphicData uri="http://schemas.openxmlformats.org/drawingml/2006/table">
            <a:tbl>
              <a:tblPr/>
              <a:tblGrid>
                <a:gridCol w="1440637"/>
              </a:tblGrid>
              <a:tr h="1003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200" b="0" i="0" u="none" strike="noStrike" cap="none" normalizeH="0" baseline="0" dirty="0" smtClean="0">
                          <a:ln>
                            <a:noFill/>
                          </a:ln>
                          <a:solidFill>
                            <a:srgbClr val="000000"/>
                          </a:solidFill>
                          <a:effectLst/>
                          <a:latin typeface="Tahoma" pitchFamily="34" charset="0"/>
                        </a:rPr>
                        <a:t>Culture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AU" sz="22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3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200" b="0" i="0" u="none" strike="noStrike" cap="none" normalizeH="0" baseline="0" dirty="0" smtClean="0">
                          <a:ln>
                            <a:noFill/>
                          </a:ln>
                          <a:solidFill>
                            <a:srgbClr val="000000"/>
                          </a:solidFill>
                          <a:effectLst/>
                          <a:latin typeface="Tahoma" pitchFamily="34" charset="0"/>
                        </a:rPr>
                        <a:t>Genre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AU" sz="22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65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200" b="0" i="0" u="none" strike="noStrike" cap="none" normalizeH="0" baseline="0" dirty="0" smtClean="0">
                          <a:ln>
                            <a:noFill/>
                          </a:ln>
                          <a:solidFill>
                            <a:srgbClr val="000000"/>
                          </a:solidFill>
                          <a:effectLst/>
                          <a:latin typeface="Tahoma" pitchFamily="34" charset="0"/>
                        </a:rPr>
                        <a:t>Topic</a:t>
                      </a:r>
                      <a:endParaRPr kumimoji="0" lang="en-AU" sz="22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2346">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AU" sz="2200" b="0" i="0" u="none" strike="noStrike" cap="none" normalizeH="0" baseline="0" dirty="0" smtClean="0">
                          <a:ln>
                            <a:noFill/>
                          </a:ln>
                          <a:solidFill>
                            <a:srgbClr val="000000"/>
                          </a:solidFill>
                          <a:effectLst/>
                          <a:latin typeface="Tahoma" pitchFamily="34" charset="0"/>
                        </a:rPr>
                        <a:t>Relationships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6514">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AU" sz="2200" b="0" i="0" u="none" strike="noStrike" cap="none" normalizeH="0" baseline="0" dirty="0" smtClean="0">
                          <a:ln>
                            <a:noFill/>
                          </a:ln>
                          <a:solidFill>
                            <a:srgbClr val="000000"/>
                          </a:solidFill>
                          <a:effectLst/>
                          <a:latin typeface="Tahoma" pitchFamily="34" charset="0"/>
                        </a:rPr>
                        <a:t>Mode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 name="Group 71"/>
          <p:cNvGraphicFramePr>
            <a:graphicFrameLocks noGrp="1"/>
          </p:cNvGraphicFramePr>
          <p:nvPr/>
        </p:nvGraphicFramePr>
        <p:xfrm>
          <a:off x="2895600" y="2514600"/>
          <a:ext cx="6019151" cy="3969869"/>
        </p:xfrm>
        <a:graphic>
          <a:graphicData uri="http://schemas.openxmlformats.org/drawingml/2006/table">
            <a:tbl>
              <a:tblPr/>
              <a:tblGrid>
                <a:gridCol w="6019151"/>
              </a:tblGrid>
              <a:tr h="9906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AU" sz="1800" b="0" i="0" u="none" strike="noStrike" cap="none" normalizeH="0" baseline="0" dirty="0" smtClean="0">
                          <a:ln>
                            <a:noFill/>
                          </a:ln>
                          <a:solidFill>
                            <a:srgbClr val="000000"/>
                          </a:solidFill>
                          <a:effectLst/>
                          <a:latin typeface="Tahoma" pitchFamily="34" charset="0"/>
                        </a:rPr>
                        <a:t>What is the broad and specific context?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AU" sz="1800" b="0" i="0" u="none" strike="noStrike" cap="none" normalizeH="0" baseline="0" dirty="0" smtClean="0">
                          <a:ln>
                            <a:noFill/>
                          </a:ln>
                          <a:solidFill>
                            <a:srgbClr val="000000"/>
                          </a:solidFill>
                          <a:effectLst/>
                          <a:latin typeface="Tahoma" pitchFamily="34" charset="0"/>
                        </a:rPr>
                        <a:t>How does that impact on the text?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6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AU" sz="1800" b="0" i="0" u="none" strike="noStrike" cap="none" normalizeH="0" baseline="0" dirty="0" smtClean="0">
                          <a:ln>
                            <a:noFill/>
                          </a:ln>
                          <a:solidFill>
                            <a:srgbClr val="000000"/>
                          </a:solidFill>
                          <a:effectLst/>
                          <a:latin typeface="Tahoma" pitchFamily="34" charset="0"/>
                        </a:rPr>
                        <a:t>What is the specific purpose of the text?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AU" sz="1800" b="0" i="0" u="none" strike="noStrike" cap="none" normalizeH="0" baseline="0" dirty="0" smtClean="0">
                          <a:ln>
                            <a:noFill/>
                          </a:ln>
                          <a:solidFill>
                            <a:srgbClr val="000000"/>
                          </a:solidFill>
                          <a:effectLst/>
                          <a:latin typeface="Tahoma" pitchFamily="34" charset="0"/>
                        </a:rPr>
                        <a:t>How is it organised to achieve this?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21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AU" sz="1800" b="0" i="0" u="none" strike="noStrike" cap="none" normalizeH="0" baseline="0" dirty="0" smtClean="0">
                          <a:ln>
                            <a:noFill/>
                          </a:ln>
                          <a:solidFill>
                            <a:srgbClr val="000000"/>
                          </a:solidFill>
                          <a:effectLst/>
                          <a:latin typeface="Tahoma" pitchFamily="34" charset="0"/>
                        </a:rPr>
                        <a:t>What is being discussed / written about?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945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AU" sz="1800" b="0" i="0" u="none" strike="noStrike" cap="none" normalizeH="0" baseline="0" dirty="0" smtClean="0">
                          <a:ln>
                            <a:noFill/>
                          </a:ln>
                          <a:solidFill>
                            <a:srgbClr val="000000"/>
                          </a:solidFill>
                          <a:effectLst/>
                          <a:latin typeface="Tahoma" pitchFamily="34" charset="0"/>
                        </a:rPr>
                        <a:t>Who is taking part? What is the nature of their relationship? What are their statuses and roles?</a:t>
                      </a:r>
                      <a:endParaRPr kumimoji="0" lang="en-AU" sz="18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086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AU" sz="1800" b="0" i="0" u="none" strike="noStrike" cap="none" normalizeH="0" baseline="0" dirty="0" smtClean="0">
                          <a:ln>
                            <a:noFill/>
                          </a:ln>
                          <a:solidFill>
                            <a:srgbClr val="000000"/>
                          </a:solidFill>
                          <a:effectLst/>
                          <a:latin typeface="Tahoma" pitchFamily="34" charset="0"/>
                        </a:rPr>
                        <a:t>Is it spoken, written  or multimodal? </a:t>
                      </a:r>
                      <a:endParaRPr kumimoji="0" lang="en-AU" sz="1800" b="0" i="0" u="none" strike="noStrike" cap="none" normalizeH="0" baseline="0" dirty="0" smtClean="0">
                        <a:ln>
                          <a:noFill/>
                        </a:ln>
                        <a:solidFill>
                          <a:srgbClr val="000000"/>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a:bodyPr>
          <a:lstStyle/>
          <a:p>
            <a:r>
              <a:rPr lang="en-US" sz="2000" dirty="0" smtClean="0"/>
              <a:t>To get it more clearly look at the following and try to answer the questions:</a:t>
            </a:r>
          </a:p>
          <a:p>
            <a:endParaRPr lang="en-US" sz="2000" dirty="0"/>
          </a:p>
        </p:txBody>
      </p:sp>
      <p:sp>
        <p:nvSpPr>
          <p:cNvPr id="4" name="Text Box 5"/>
          <p:cNvSpPr txBox="1">
            <a:spLocks noChangeArrowheads="1"/>
          </p:cNvSpPr>
          <p:nvPr/>
        </p:nvSpPr>
        <p:spPr bwMode="auto">
          <a:xfrm>
            <a:off x="1279659" y="2319784"/>
            <a:ext cx="5044941" cy="4385816"/>
          </a:xfrm>
          <a:prstGeom prst="rect">
            <a:avLst/>
          </a:prstGeom>
          <a:solidFill>
            <a:schemeClr val="accent3">
              <a:lumMod val="20000"/>
              <a:lumOff val="80000"/>
            </a:schemeClr>
          </a:solidFill>
          <a:ln w="9525">
            <a:noFill/>
            <a:miter lim="800000"/>
            <a:headEnd/>
            <a:tailEnd/>
          </a:ln>
        </p:spPr>
        <p:txBody>
          <a:bodyPr wrap="square">
            <a:spAutoFit/>
          </a:bodyPr>
          <a:lstStyle/>
          <a:p>
            <a:pPr algn="l">
              <a:spcBef>
                <a:spcPct val="50000"/>
              </a:spcBef>
            </a:pPr>
            <a:r>
              <a:rPr lang="en-AU" b="1" dirty="0">
                <a:solidFill>
                  <a:srgbClr val="003300"/>
                </a:solidFill>
              </a:rPr>
              <a:t>A: Yes Please</a:t>
            </a:r>
          </a:p>
          <a:p>
            <a:pPr algn="l">
              <a:spcBef>
                <a:spcPct val="50000"/>
              </a:spcBef>
            </a:pPr>
            <a:r>
              <a:rPr lang="en-AU" b="1" dirty="0">
                <a:solidFill>
                  <a:srgbClr val="003300"/>
                </a:solidFill>
              </a:rPr>
              <a:t>B: Can I have those two?</a:t>
            </a:r>
          </a:p>
          <a:p>
            <a:pPr algn="l">
              <a:spcBef>
                <a:spcPct val="50000"/>
              </a:spcBef>
            </a:pPr>
            <a:r>
              <a:rPr lang="en-AU" b="1" dirty="0">
                <a:solidFill>
                  <a:srgbClr val="003300"/>
                </a:solidFill>
              </a:rPr>
              <a:t>A: Yes. One’s forty five. One’s twenty five. </a:t>
            </a:r>
          </a:p>
          <a:p>
            <a:pPr algn="l">
              <a:spcBef>
                <a:spcPct val="50000"/>
              </a:spcBef>
            </a:pPr>
            <a:r>
              <a:rPr lang="en-AU" b="1" dirty="0">
                <a:solidFill>
                  <a:srgbClr val="003300"/>
                </a:solidFill>
              </a:rPr>
              <a:t>B: And have you got …………………..</a:t>
            </a:r>
          </a:p>
          <a:p>
            <a:pPr algn="l">
              <a:spcBef>
                <a:spcPct val="50000"/>
              </a:spcBef>
            </a:pPr>
            <a:r>
              <a:rPr lang="en-AU" b="1" dirty="0">
                <a:solidFill>
                  <a:srgbClr val="003300"/>
                </a:solidFill>
              </a:rPr>
              <a:t>A: Yes. How many would you like? </a:t>
            </a:r>
          </a:p>
          <a:p>
            <a:pPr algn="l">
              <a:spcBef>
                <a:spcPct val="50000"/>
              </a:spcBef>
            </a:pPr>
            <a:r>
              <a:rPr lang="en-AU" b="1" dirty="0">
                <a:solidFill>
                  <a:srgbClr val="003300"/>
                </a:solidFill>
              </a:rPr>
              <a:t>B: I’ll take two </a:t>
            </a:r>
          </a:p>
          <a:p>
            <a:pPr algn="l">
              <a:spcBef>
                <a:spcPct val="50000"/>
              </a:spcBef>
            </a:pPr>
            <a:r>
              <a:rPr lang="en-AU" b="1" dirty="0">
                <a:solidFill>
                  <a:srgbClr val="003300"/>
                </a:solidFill>
              </a:rPr>
              <a:t>A: Right. That’s four dollars twenty altogether.</a:t>
            </a:r>
          </a:p>
          <a:p>
            <a:pPr algn="l">
              <a:spcBef>
                <a:spcPct val="50000"/>
              </a:spcBef>
            </a:pPr>
            <a:r>
              <a:rPr lang="en-AU" b="1" dirty="0">
                <a:solidFill>
                  <a:srgbClr val="003300"/>
                </a:solidFill>
              </a:rPr>
              <a:t>B: Here you are.</a:t>
            </a:r>
          </a:p>
          <a:p>
            <a:pPr algn="l">
              <a:spcBef>
                <a:spcPct val="50000"/>
              </a:spcBef>
            </a:pPr>
            <a:r>
              <a:rPr lang="en-AU" b="1" dirty="0">
                <a:solidFill>
                  <a:srgbClr val="003300"/>
                </a:solidFill>
              </a:rPr>
              <a:t>A: Thankyou.</a:t>
            </a:r>
          </a:p>
          <a:p>
            <a:pPr algn="l">
              <a:spcBef>
                <a:spcPct val="50000"/>
              </a:spcBef>
            </a:pPr>
            <a:r>
              <a:rPr lang="en-AU" b="1" dirty="0">
                <a:solidFill>
                  <a:srgbClr val="003300"/>
                </a:solidFill>
              </a:rPr>
              <a:t>B: Thankyou.</a:t>
            </a:r>
          </a:p>
        </p:txBody>
      </p:sp>
      <p:sp>
        <p:nvSpPr>
          <p:cNvPr id="5" name="Text Box 6"/>
          <p:cNvSpPr txBox="1">
            <a:spLocks noChangeArrowheads="1"/>
          </p:cNvSpPr>
          <p:nvPr/>
        </p:nvSpPr>
        <p:spPr bwMode="auto">
          <a:xfrm>
            <a:off x="6313488" y="2568982"/>
            <a:ext cx="2601912" cy="3831818"/>
          </a:xfrm>
          <a:prstGeom prst="rect">
            <a:avLst/>
          </a:prstGeom>
          <a:solidFill>
            <a:schemeClr val="accent4">
              <a:lumMod val="20000"/>
              <a:lumOff val="80000"/>
            </a:schemeClr>
          </a:solidFill>
          <a:ln w="9525">
            <a:noFill/>
            <a:miter lim="800000"/>
            <a:headEnd/>
            <a:tailEnd/>
          </a:ln>
        </p:spPr>
        <p:txBody>
          <a:bodyPr wrap="square">
            <a:spAutoFit/>
          </a:bodyPr>
          <a:lstStyle/>
          <a:p>
            <a:pPr algn="l">
              <a:spcBef>
                <a:spcPct val="50000"/>
              </a:spcBef>
            </a:pPr>
            <a:r>
              <a:rPr lang="en-AU" b="1" dirty="0">
                <a:solidFill>
                  <a:srgbClr val="003300"/>
                </a:solidFill>
                <a:latin typeface="Tempus Sans ITC" pitchFamily="82" charset="0"/>
              </a:rPr>
              <a:t>What’s the context of the text?</a:t>
            </a:r>
          </a:p>
          <a:p>
            <a:pPr algn="l">
              <a:spcBef>
                <a:spcPct val="50000"/>
              </a:spcBef>
            </a:pPr>
            <a:r>
              <a:rPr lang="en-AU" b="1" dirty="0" smtClean="0">
                <a:solidFill>
                  <a:srgbClr val="003300"/>
                </a:solidFill>
                <a:latin typeface="Tempus Sans ITC" pitchFamily="82" charset="0"/>
              </a:rPr>
              <a:t>What </a:t>
            </a:r>
            <a:r>
              <a:rPr lang="en-AU" b="1" dirty="0">
                <a:solidFill>
                  <a:srgbClr val="003300"/>
                </a:solidFill>
                <a:latin typeface="Tempus Sans ITC" pitchFamily="82" charset="0"/>
              </a:rPr>
              <a:t>kind of a text is it? (genre</a:t>
            </a:r>
            <a:r>
              <a:rPr lang="en-AU" b="1" dirty="0" smtClean="0">
                <a:solidFill>
                  <a:srgbClr val="003300"/>
                </a:solidFill>
                <a:latin typeface="Tempus Sans ITC" pitchFamily="82" charset="0"/>
              </a:rPr>
              <a:t>)</a:t>
            </a:r>
          </a:p>
          <a:p>
            <a:pPr algn="l">
              <a:spcBef>
                <a:spcPct val="50000"/>
              </a:spcBef>
            </a:pPr>
            <a:r>
              <a:rPr lang="en-AU" b="1" dirty="0" smtClean="0">
                <a:solidFill>
                  <a:srgbClr val="003300"/>
                </a:solidFill>
                <a:latin typeface="Tempus Sans ITC" pitchFamily="82" charset="0"/>
              </a:rPr>
              <a:t>What </a:t>
            </a:r>
            <a:r>
              <a:rPr lang="en-AU" b="1" dirty="0">
                <a:solidFill>
                  <a:srgbClr val="003300"/>
                </a:solidFill>
                <a:latin typeface="Tempus Sans ITC" pitchFamily="82" charset="0"/>
              </a:rPr>
              <a:t>is it about? </a:t>
            </a:r>
            <a:r>
              <a:rPr lang="en-AU" b="1" dirty="0" smtClean="0">
                <a:solidFill>
                  <a:srgbClr val="003300"/>
                </a:solidFill>
                <a:latin typeface="Tempus Sans ITC" pitchFamily="82" charset="0"/>
              </a:rPr>
              <a:t>(topic/field</a:t>
            </a:r>
            <a:r>
              <a:rPr lang="en-AU" b="1" dirty="0">
                <a:solidFill>
                  <a:srgbClr val="003300"/>
                </a:solidFill>
                <a:latin typeface="Tempus Sans ITC" pitchFamily="82" charset="0"/>
              </a:rPr>
              <a:t>)</a:t>
            </a:r>
          </a:p>
          <a:p>
            <a:pPr algn="l">
              <a:spcBef>
                <a:spcPct val="50000"/>
              </a:spcBef>
            </a:pPr>
            <a:r>
              <a:rPr lang="en-AU" b="1" dirty="0">
                <a:solidFill>
                  <a:srgbClr val="003300"/>
                </a:solidFill>
                <a:latin typeface="Tempus Sans ITC" pitchFamily="82" charset="0"/>
              </a:rPr>
              <a:t>Who is involved? (</a:t>
            </a:r>
            <a:r>
              <a:rPr lang="en-AU" b="1" dirty="0" smtClean="0">
                <a:solidFill>
                  <a:srgbClr val="003300"/>
                </a:solidFill>
                <a:latin typeface="Tempus Sans ITC" pitchFamily="82" charset="0"/>
              </a:rPr>
              <a:t>tenor/relationship)</a:t>
            </a:r>
            <a:endParaRPr lang="en-AU" b="1" dirty="0">
              <a:solidFill>
                <a:srgbClr val="003300"/>
              </a:solidFill>
              <a:latin typeface="Tempus Sans ITC" pitchFamily="82" charset="0"/>
            </a:endParaRPr>
          </a:p>
          <a:p>
            <a:pPr algn="l">
              <a:spcBef>
                <a:spcPct val="50000"/>
              </a:spcBef>
            </a:pPr>
            <a:r>
              <a:rPr lang="en-AU" b="1" dirty="0">
                <a:solidFill>
                  <a:srgbClr val="003300"/>
                </a:solidFill>
                <a:latin typeface="Tempus Sans ITC" pitchFamily="82" charset="0"/>
              </a:rPr>
              <a:t>Mode of communication? (mode)</a:t>
            </a:r>
          </a:p>
          <a:p>
            <a:pPr algn="l">
              <a:spcBef>
                <a:spcPct val="50000"/>
              </a:spcBef>
            </a:pPr>
            <a:endParaRPr lang="en-AU" sz="600" b="1" dirty="0">
              <a:solidFill>
                <a:srgbClr val="003300"/>
              </a:solidFill>
              <a:latin typeface="Tempus Sans ITC" pitchFamily="82"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last three questions determine </a:t>
            </a:r>
            <a:r>
              <a:rPr lang="en-US" dirty="0" err="1" smtClean="0"/>
              <a:t>metafunctions</a:t>
            </a:r>
            <a:r>
              <a:rPr lang="en-US" dirty="0" smtClean="0"/>
              <a:t> separately as field, tenor and mode.</a:t>
            </a:r>
          </a:p>
          <a:p>
            <a:r>
              <a:rPr lang="en-US" dirty="0" smtClean="0"/>
              <a:t>Now we can examine these three </a:t>
            </a:r>
            <a:r>
              <a:rPr lang="en-US" dirty="0" err="1" smtClean="0"/>
              <a:t>metafunctions</a:t>
            </a:r>
            <a:r>
              <a:rPr lang="en-US" dirty="0" smtClean="0"/>
              <a:t> further:</a:t>
            </a:r>
          </a:p>
          <a:p>
            <a:endParaRPr lang="en-US" dirty="0" smtClean="0"/>
          </a:p>
          <a:p>
            <a:pPr marL="653796" indent="-571500">
              <a:buNone/>
            </a:pPr>
            <a:r>
              <a:rPr lang="en-US" dirty="0" smtClean="0"/>
              <a:t>I.   </a:t>
            </a:r>
            <a:r>
              <a:rPr lang="en-US" b="1" u="sng" dirty="0" smtClean="0"/>
              <a:t>Ideational </a:t>
            </a:r>
            <a:r>
              <a:rPr lang="en-US" b="1" u="sng" dirty="0" err="1" smtClean="0"/>
              <a:t>metafunction</a:t>
            </a:r>
            <a:r>
              <a:rPr lang="en-US" b="1" u="sng" dirty="0" smtClean="0"/>
              <a:t> (field)</a:t>
            </a:r>
            <a:endParaRPr lang="en-US" dirty="0" smtClean="0"/>
          </a:p>
          <a:p>
            <a:pPr marL="653796" indent="-571500">
              <a:buNone/>
            </a:pPr>
            <a:r>
              <a:rPr lang="en-US" dirty="0" smtClean="0"/>
              <a:t>	It is the function for construing human experience. It is the means by which we make sense of "reality". </a:t>
            </a:r>
            <a:r>
              <a:rPr lang="en-US" dirty="0" err="1" smtClean="0"/>
              <a:t>Halliday</a:t>
            </a:r>
            <a:r>
              <a:rPr lang="en-US" dirty="0" smtClean="0"/>
              <a:t> divides the ideational into the logical and the experiential </a:t>
            </a:r>
            <a:r>
              <a:rPr lang="en-US" dirty="0" err="1" smtClean="0"/>
              <a:t>metafunctions</a:t>
            </a:r>
            <a:r>
              <a:rPr lang="en-US" dirty="0" smtClean="0"/>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fontScale="77500" lnSpcReduction="20000"/>
          </a:bodyPr>
          <a:lstStyle/>
          <a:p>
            <a:pPr marL="653796" indent="-571500">
              <a:buFont typeface="Wingdings" pitchFamily="2" charset="2"/>
              <a:buChar char="Ø"/>
            </a:pPr>
            <a:r>
              <a:rPr lang="en-US" dirty="0" smtClean="0"/>
              <a:t>The </a:t>
            </a:r>
            <a:r>
              <a:rPr lang="en-US" b="1" dirty="0" smtClean="0"/>
              <a:t>logical </a:t>
            </a:r>
            <a:r>
              <a:rPr lang="en-US" b="1" dirty="0" err="1" smtClean="0"/>
              <a:t>metafunction</a:t>
            </a:r>
            <a:r>
              <a:rPr lang="en-US" b="1" dirty="0" smtClean="0"/>
              <a:t> </a:t>
            </a:r>
            <a:r>
              <a:rPr lang="en-US" dirty="0" smtClean="0"/>
              <a:t>refers to the grammatical resources for building up grammatical units into complexes, for instance, for combining two or more clauses into a clause complex. </a:t>
            </a:r>
          </a:p>
          <a:p>
            <a:pPr marL="653796" indent="-571500">
              <a:buFont typeface="Wingdings" pitchFamily="2" charset="2"/>
              <a:buChar char="Ø"/>
            </a:pPr>
            <a:r>
              <a:rPr lang="en-US" dirty="0" smtClean="0"/>
              <a:t>The </a:t>
            </a:r>
            <a:r>
              <a:rPr lang="en-US" b="1" dirty="0" smtClean="0"/>
              <a:t>experiential function </a:t>
            </a:r>
            <a:r>
              <a:rPr lang="en-US" dirty="0" smtClean="0"/>
              <a:t>refers to the grammatical resources involved in construing the flux of experience through the unit of the clause. </a:t>
            </a:r>
          </a:p>
          <a:p>
            <a:pPr marL="653796" indent="-571500">
              <a:buFont typeface="Wingdings" pitchFamily="2" charset="2"/>
              <a:buChar char="Ø"/>
            </a:pPr>
            <a:endParaRPr lang="en-US" dirty="0" smtClean="0"/>
          </a:p>
          <a:p>
            <a:r>
              <a:rPr lang="en-US" dirty="0" smtClean="0"/>
              <a:t>The ideational </a:t>
            </a:r>
            <a:r>
              <a:rPr lang="en-US" dirty="0" err="1" smtClean="0"/>
              <a:t>metafunction</a:t>
            </a:r>
            <a:r>
              <a:rPr lang="en-US" dirty="0" smtClean="0"/>
              <a:t> reflects the contextual value of "field", that is, the nature of the social process in which the language is implicated.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6248400"/>
          </a:xfrm>
        </p:spPr>
        <p:txBody>
          <a:bodyPr>
            <a:normAutofit fontScale="85000" lnSpcReduction="20000"/>
          </a:bodyPr>
          <a:lstStyle/>
          <a:p>
            <a:pPr marL="653796" indent="-571500">
              <a:buNone/>
            </a:pPr>
            <a:r>
              <a:rPr lang="en-US" sz="3800" b="1" dirty="0" smtClean="0"/>
              <a:t>II.  </a:t>
            </a:r>
            <a:r>
              <a:rPr lang="en-US" sz="3800" b="1" u="sng" dirty="0" smtClean="0"/>
              <a:t>Interpersonal </a:t>
            </a:r>
            <a:r>
              <a:rPr lang="en-US" sz="3800" b="1" u="sng" dirty="0" err="1" smtClean="0"/>
              <a:t>metafunction</a:t>
            </a:r>
            <a:r>
              <a:rPr lang="en-US" sz="3800" b="1" u="sng" dirty="0" smtClean="0"/>
              <a:t> (tenor)</a:t>
            </a:r>
          </a:p>
          <a:p>
            <a:r>
              <a:rPr lang="en-US" sz="3800" dirty="0" smtClean="0"/>
              <a:t>The interpersonal </a:t>
            </a:r>
            <a:r>
              <a:rPr lang="en-US" sz="3800" dirty="0" err="1" smtClean="0"/>
              <a:t>metafunction</a:t>
            </a:r>
            <a:r>
              <a:rPr lang="en-US" sz="3800" dirty="0" smtClean="0"/>
              <a:t> relates to a text's aspects of </a:t>
            </a:r>
            <a:r>
              <a:rPr lang="en-US" sz="3800" i="1" dirty="0" smtClean="0"/>
              <a:t>tenor</a:t>
            </a:r>
            <a:r>
              <a:rPr lang="en-US" sz="3800" dirty="0" smtClean="0"/>
              <a:t> or </a:t>
            </a:r>
            <a:r>
              <a:rPr lang="en-US" sz="3800" dirty="0" err="1" smtClean="0">
                <a:hlinkClick r:id="rId2" action="ppaction://hlinkfile" tooltip="Interactivity"/>
              </a:rPr>
              <a:t>interactivity</a:t>
            </a:r>
            <a:r>
              <a:rPr lang="en-US" sz="3800" dirty="0" err="1" smtClean="0"/>
              <a:t>.Like</a:t>
            </a:r>
            <a:r>
              <a:rPr lang="en-US" sz="3800" dirty="0" smtClean="0"/>
              <a:t> field, tenor comprises three component areas: the speaker/writer </a:t>
            </a:r>
            <a:r>
              <a:rPr lang="en-US" sz="3800" u="sng" dirty="0" smtClean="0">
                <a:hlinkClick r:id="rId3" action="ppaction://hlinkfile" tooltip="Persona"/>
              </a:rPr>
              <a:t>persona</a:t>
            </a:r>
            <a:r>
              <a:rPr lang="en-US" sz="3800" u="sng" dirty="0" smtClean="0"/>
              <a:t>, </a:t>
            </a:r>
            <a:r>
              <a:rPr lang="en-US" sz="3800" dirty="0" smtClean="0"/>
              <a:t>social distance, and relative social status.</a:t>
            </a:r>
          </a:p>
          <a:p>
            <a:endParaRPr lang="en-US" sz="3800" dirty="0" smtClean="0"/>
          </a:p>
          <a:p>
            <a:pPr>
              <a:buNone/>
            </a:pPr>
            <a:r>
              <a:rPr lang="en-US" sz="3800" b="1" dirty="0" smtClean="0"/>
              <a:t>III.  </a:t>
            </a:r>
            <a:r>
              <a:rPr lang="en-US" sz="3800" b="1" u="sng" dirty="0" smtClean="0"/>
              <a:t>Textual </a:t>
            </a:r>
            <a:r>
              <a:rPr lang="en-US" sz="3800" b="1" u="sng" dirty="0" err="1" smtClean="0"/>
              <a:t>metafunction</a:t>
            </a:r>
            <a:r>
              <a:rPr lang="en-US" sz="3800" b="1" u="sng" dirty="0" smtClean="0"/>
              <a:t> (mode)</a:t>
            </a:r>
          </a:p>
          <a:p>
            <a:r>
              <a:rPr lang="en-US" sz="3800" dirty="0" smtClean="0"/>
              <a:t>The textual </a:t>
            </a:r>
            <a:r>
              <a:rPr lang="en-US" sz="3800" dirty="0" err="1" smtClean="0"/>
              <a:t>metafunction</a:t>
            </a:r>
            <a:r>
              <a:rPr lang="en-US" sz="3800" dirty="0" smtClean="0"/>
              <a:t> relates to </a:t>
            </a:r>
            <a:r>
              <a:rPr lang="en-US" sz="3800" i="1" dirty="0" smtClean="0"/>
              <a:t>mode</a:t>
            </a:r>
            <a:r>
              <a:rPr lang="en-US" sz="3800" dirty="0" smtClean="0"/>
              <a:t>; the internal </a:t>
            </a:r>
            <a:r>
              <a:rPr lang="en-US" sz="3800" dirty="0" err="1" smtClean="0"/>
              <a:t>organisation</a:t>
            </a:r>
            <a:r>
              <a:rPr lang="en-US" sz="3800" dirty="0" smtClean="0"/>
              <a:t> and communicative nature of a text. This comprises textual interactivity, spontaneity and communicative distance.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a:bodyPr>
          <a:lstStyle/>
          <a:p>
            <a:pPr>
              <a:buNone/>
            </a:pPr>
            <a:r>
              <a:rPr lang="en-US" dirty="0" smtClean="0"/>
              <a:t>4. </a:t>
            </a:r>
            <a:r>
              <a:rPr lang="en-US" sz="2800" b="1" u="sng" dirty="0" smtClean="0"/>
              <a:t>Context of Language: </a:t>
            </a:r>
            <a:r>
              <a:rPr lang="en-US" sz="1600" dirty="0" smtClean="0"/>
              <a:t>In SFL, context is one of the central concerns. It is top level</a:t>
            </a:r>
            <a:r>
              <a:rPr lang="en-US" dirty="0" smtClean="0"/>
              <a:t>. 	  </a:t>
            </a:r>
          </a:p>
          <a:p>
            <a:pPr>
              <a:buNone/>
            </a:pPr>
            <a:r>
              <a:rPr lang="en-US" dirty="0" smtClean="0"/>
              <a:t>		     </a:t>
            </a:r>
            <a:r>
              <a:rPr lang="en-AU" sz="2000" b="1" dirty="0" smtClean="0">
                <a:solidFill>
                  <a:srgbClr val="003300"/>
                </a:solidFill>
              </a:rPr>
              <a:t>CULTURE</a:t>
            </a:r>
            <a:endParaRPr lang="en-US" sz="2000" dirty="0" smtClean="0"/>
          </a:p>
          <a:p>
            <a:pPr>
              <a:buNone/>
            </a:pPr>
            <a:endParaRPr lang="en-US" dirty="0" smtClean="0"/>
          </a:p>
          <a:p>
            <a:endParaRPr lang="en-US" dirty="0"/>
          </a:p>
        </p:txBody>
      </p:sp>
      <p:sp>
        <p:nvSpPr>
          <p:cNvPr id="15" name="AutoShape 2"/>
          <p:cNvSpPr>
            <a:spLocks noChangeArrowheads="1"/>
          </p:cNvSpPr>
          <p:nvPr/>
        </p:nvSpPr>
        <p:spPr bwMode="auto">
          <a:xfrm>
            <a:off x="1752601" y="2209800"/>
            <a:ext cx="5867399" cy="4495800"/>
          </a:xfrm>
          <a:prstGeom prst="triangle">
            <a:avLst>
              <a:gd name="adj" fmla="val 50000"/>
            </a:avLst>
          </a:prstGeom>
          <a:solidFill>
            <a:srgbClr val="78FAA6"/>
          </a:solidFill>
          <a:ln w="9525">
            <a:solidFill>
              <a:schemeClr val="tx1"/>
            </a:solidFill>
            <a:miter lim="800000"/>
            <a:headEnd/>
            <a:tailEnd/>
          </a:ln>
        </p:spPr>
        <p:txBody>
          <a:bodyPr wrap="none" anchor="ctr"/>
          <a:lstStyle/>
          <a:p>
            <a:endParaRPr lang="en-US"/>
          </a:p>
        </p:txBody>
      </p:sp>
      <p:sp>
        <p:nvSpPr>
          <p:cNvPr id="23" name="AutoShape 3"/>
          <p:cNvSpPr>
            <a:spLocks noChangeArrowheads="1"/>
          </p:cNvSpPr>
          <p:nvPr/>
        </p:nvSpPr>
        <p:spPr bwMode="auto">
          <a:xfrm>
            <a:off x="2600325" y="2757487"/>
            <a:ext cx="4105275" cy="3600450"/>
          </a:xfrm>
          <a:prstGeom prst="triangle">
            <a:avLst>
              <a:gd name="adj" fmla="val 50000"/>
            </a:avLst>
          </a:prstGeom>
          <a:solidFill>
            <a:srgbClr val="29D799"/>
          </a:solidFill>
          <a:ln w="9525">
            <a:solidFill>
              <a:schemeClr val="tx1"/>
            </a:solidFill>
            <a:miter lim="800000"/>
            <a:headEnd/>
            <a:tailEnd/>
          </a:ln>
        </p:spPr>
        <p:txBody>
          <a:bodyPr wrap="none" anchor="ctr"/>
          <a:lstStyle/>
          <a:p>
            <a:endParaRPr lang="en-US"/>
          </a:p>
        </p:txBody>
      </p:sp>
      <p:sp>
        <p:nvSpPr>
          <p:cNvPr id="24" name="AutoShape 4"/>
          <p:cNvSpPr>
            <a:spLocks noChangeArrowheads="1"/>
          </p:cNvSpPr>
          <p:nvPr/>
        </p:nvSpPr>
        <p:spPr bwMode="auto">
          <a:xfrm>
            <a:off x="3594100" y="3765550"/>
            <a:ext cx="2160588" cy="2016125"/>
          </a:xfrm>
          <a:prstGeom prst="triangle">
            <a:avLst>
              <a:gd name="adj" fmla="val 50000"/>
            </a:avLst>
          </a:prstGeom>
          <a:solidFill>
            <a:srgbClr val="1EA474"/>
          </a:solidFill>
          <a:ln w="9525">
            <a:solidFill>
              <a:schemeClr val="tx1"/>
            </a:solidFill>
            <a:miter lim="800000"/>
            <a:headEnd/>
            <a:tailEnd/>
          </a:ln>
        </p:spPr>
        <p:txBody>
          <a:bodyPr wrap="none" anchor="ctr"/>
          <a:lstStyle/>
          <a:p>
            <a:endParaRPr lang="en-US"/>
          </a:p>
        </p:txBody>
      </p:sp>
      <p:sp>
        <p:nvSpPr>
          <p:cNvPr id="25" name="Text Box 6"/>
          <p:cNvSpPr txBox="1">
            <a:spLocks noChangeArrowheads="1"/>
          </p:cNvSpPr>
          <p:nvPr/>
        </p:nvSpPr>
        <p:spPr bwMode="auto">
          <a:xfrm>
            <a:off x="3449638" y="3116262"/>
            <a:ext cx="2449512" cy="366713"/>
          </a:xfrm>
          <a:prstGeom prst="rect">
            <a:avLst/>
          </a:prstGeom>
          <a:noFill/>
          <a:ln w="9525">
            <a:noFill/>
            <a:miter lim="800000"/>
            <a:headEnd/>
            <a:tailEnd/>
          </a:ln>
        </p:spPr>
        <p:txBody>
          <a:bodyPr>
            <a:spAutoFit/>
          </a:bodyPr>
          <a:lstStyle/>
          <a:p>
            <a:pPr>
              <a:spcBef>
                <a:spcPct val="50000"/>
              </a:spcBef>
            </a:pPr>
            <a:r>
              <a:rPr lang="en-AU" b="1">
                <a:solidFill>
                  <a:srgbClr val="003300"/>
                </a:solidFill>
              </a:rPr>
              <a:t>SITUATION </a:t>
            </a:r>
          </a:p>
        </p:txBody>
      </p:sp>
      <p:sp>
        <p:nvSpPr>
          <p:cNvPr id="26" name="Text Box 8"/>
          <p:cNvSpPr txBox="1">
            <a:spLocks noChangeArrowheads="1"/>
          </p:cNvSpPr>
          <p:nvPr/>
        </p:nvSpPr>
        <p:spPr bwMode="auto">
          <a:xfrm>
            <a:off x="3438525" y="5805487"/>
            <a:ext cx="2449513" cy="366713"/>
          </a:xfrm>
          <a:prstGeom prst="rect">
            <a:avLst/>
          </a:prstGeom>
          <a:noFill/>
          <a:ln w="9525">
            <a:noFill/>
            <a:miter lim="800000"/>
            <a:headEnd/>
            <a:tailEnd/>
          </a:ln>
        </p:spPr>
        <p:txBody>
          <a:bodyPr>
            <a:spAutoFit/>
          </a:bodyPr>
          <a:lstStyle/>
          <a:p>
            <a:pPr>
              <a:spcBef>
                <a:spcPct val="50000"/>
              </a:spcBef>
            </a:pPr>
            <a:r>
              <a:rPr lang="en-AU" b="1" dirty="0" smtClean="0"/>
              <a:t>          REGISTER</a:t>
            </a:r>
            <a:endParaRPr lang="en-AU" b="1" dirty="0"/>
          </a:p>
        </p:txBody>
      </p:sp>
      <p:sp>
        <p:nvSpPr>
          <p:cNvPr id="27" name="Text Box 9"/>
          <p:cNvSpPr txBox="1">
            <a:spLocks noChangeArrowheads="1"/>
          </p:cNvSpPr>
          <p:nvPr/>
        </p:nvSpPr>
        <p:spPr bwMode="auto">
          <a:xfrm>
            <a:off x="3522663" y="5348287"/>
            <a:ext cx="2449512" cy="366713"/>
          </a:xfrm>
          <a:prstGeom prst="rect">
            <a:avLst/>
          </a:prstGeom>
          <a:noFill/>
          <a:ln w="9525">
            <a:noFill/>
            <a:miter lim="800000"/>
            <a:headEnd/>
            <a:tailEnd/>
          </a:ln>
        </p:spPr>
        <p:txBody>
          <a:bodyPr>
            <a:spAutoFit/>
          </a:bodyPr>
          <a:lstStyle/>
          <a:p>
            <a:pPr>
              <a:spcBef>
                <a:spcPct val="50000"/>
              </a:spcBef>
            </a:pPr>
            <a:r>
              <a:rPr lang="en-AU" b="1" dirty="0" smtClean="0"/>
              <a:t>      LANGUAGE</a:t>
            </a:r>
            <a:endParaRPr lang="en-AU" b="1" dirty="0"/>
          </a:p>
        </p:txBody>
      </p:sp>
      <p:sp>
        <p:nvSpPr>
          <p:cNvPr id="28" name="Text Box 10"/>
          <p:cNvSpPr txBox="1">
            <a:spLocks noChangeArrowheads="1"/>
          </p:cNvSpPr>
          <p:nvPr/>
        </p:nvSpPr>
        <p:spPr bwMode="auto">
          <a:xfrm>
            <a:off x="3306763" y="4916487"/>
            <a:ext cx="1655762" cy="366713"/>
          </a:xfrm>
          <a:prstGeom prst="rect">
            <a:avLst/>
          </a:prstGeom>
          <a:noFill/>
          <a:ln w="9525">
            <a:noFill/>
            <a:miter lim="800000"/>
            <a:headEnd/>
            <a:tailEnd/>
          </a:ln>
        </p:spPr>
        <p:txBody>
          <a:bodyPr>
            <a:spAutoFit/>
          </a:bodyPr>
          <a:lstStyle/>
          <a:p>
            <a:pPr>
              <a:spcBef>
                <a:spcPct val="50000"/>
              </a:spcBef>
            </a:pPr>
            <a:r>
              <a:rPr lang="en-AU" b="1" dirty="0" smtClean="0">
                <a:solidFill>
                  <a:srgbClr val="003300"/>
                </a:solidFill>
              </a:rPr>
              <a:t>           field</a:t>
            </a:r>
            <a:endParaRPr lang="en-AU" b="1" dirty="0">
              <a:solidFill>
                <a:srgbClr val="003300"/>
              </a:solidFill>
            </a:endParaRPr>
          </a:p>
        </p:txBody>
      </p:sp>
      <p:sp>
        <p:nvSpPr>
          <p:cNvPr id="29" name="Text Box 11"/>
          <p:cNvSpPr txBox="1">
            <a:spLocks noChangeArrowheads="1"/>
          </p:cNvSpPr>
          <p:nvPr/>
        </p:nvSpPr>
        <p:spPr bwMode="auto">
          <a:xfrm>
            <a:off x="3810000" y="4124325"/>
            <a:ext cx="1655763" cy="366712"/>
          </a:xfrm>
          <a:prstGeom prst="rect">
            <a:avLst/>
          </a:prstGeom>
          <a:noFill/>
          <a:ln w="9525">
            <a:noFill/>
            <a:miter lim="800000"/>
            <a:headEnd/>
            <a:tailEnd/>
          </a:ln>
        </p:spPr>
        <p:txBody>
          <a:bodyPr>
            <a:spAutoFit/>
          </a:bodyPr>
          <a:lstStyle/>
          <a:p>
            <a:pPr>
              <a:spcBef>
                <a:spcPct val="50000"/>
              </a:spcBef>
            </a:pPr>
            <a:r>
              <a:rPr lang="en-AU" b="1" dirty="0" smtClean="0">
                <a:solidFill>
                  <a:srgbClr val="003300"/>
                </a:solidFill>
              </a:rPr>
              <a:t>        tenor</a:t>
            </a:r>
            <a:endParaRPr lang="en-AU" b="1" dirty="0">
              <a:solidFill>
                <a:srgbClr val="003300"/>
              </a:solidFill>
            </a:endParaRPr>
          </a:p>
        </p:txBody>
      </p:sp>
      <p:sp>
        <p:nvSpPr>
          <p:cNvPr id="30" name="Text Box 12"/>
          <p:cNvSpPr txBox="1">
            <a:spLocks noChangeArrowheads="1"/>
          </p:cNvSpPr>
          <p:nvPr/>
        </p:nvSpPr>
        <p:spPr bwMode="auto">
          <a:xfrm>
            <a:off x="4602163" y="4967287"/>
            <a:ext cx="1655762" cy="366713"/>
          </a:xfrm>
          <a:prstGeom prst="rect">
            <a:avLst/>
          </a:prstGeom>
          <a:noFill/>
          <a:ln w="9525">
            <a:noFill/>
            <a:miter lim="800000"/>
            <a:headEnd/>
            <a:tailEnd/>
          </a:ln>
        </p:spPr>
        <p:txBody>
          <a:bodyPr>
            <a:spAutoFit/>
          </a:bodyPr>
          <a:lstStyle/>
          <a:p>
            <a:pPr>
              <a:spcBef>
                <a:spcPct val="50000"/>
              </a:spcBef>
            </a:pPr>
            <a:r>
              <a:rPr lang="en-AU" b="1" dirty="0" smtClean="0">
                <a:solidFill>
                  <a:srgbClr val="003300"/>
                </a:solidFill>
              </a:rPr>
              <a:t> Mode  </a:t>
            </a:r>
            <a:endParaRPr lang="en-AU" b="1" dirty="0">
              <a:solidFill>
                <a:srgbClr val="003300"/>
              </a:solidFill>
            </a:endParaRPr>
          </a:p>
        </p:txBody>
      </p:sp>
      <p:sp>
        <p:nvSpPr>
          <p:cNvPr id="31" name="Text Box 7"/>
          <p:cNvSpPr txBox="1">
            <a:spLocks noChangeArrowheads="1"/>
          </p:cNvSpPr>
          <p:nvPr/>
        </p:nvSpPr>
        <p:spPr bwMode="auto">
          <a:xfrm>
            <a:off x="3438525" y="6400800"/>
            <a:ext cx="2449513" cy="784830"/>
          </a:xfrm>
          <a:prstGeom prst="rect">
            <a:avLst/>
          </a:prstGeom>
          <a:noFill/>
          <a:ln w="9525">
            <a:noFill/>
            <a:miter lim="800000"/>
            <a:headEnd/>
            <a:tailEnd/>
          </a:ln>
        </p:spPr>
        <p:txBody>
          <a:bodyPr>
            <a:spAutoFit/>
          </a:bodyPr>
          <a:lstStyle/>
          <a:p>
            <a:pPr>
              <a:spcBef>
                <a:spcPct val="50000"/>
              </a:spcBef>
            </a:pPr>
            <a:r>
              <a:rPr lang="en-AU" b="1" dirty="0" smtClean="0"/>
              <a:t>GENRE</a:t>
            </a:r>
          </a:p>
          <a:p>
            <a:pPr>
              <a:spcBef>
                <a:spcPct val="50000"/>
              </a:spcBef>
            </a:pPr>
            <a:endParaRPr lang="en-AU"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lstStyle/>
          <a:p>
            <a:pPr>
              <a:buNone/>
            </a:pPr>
            <a:r>
              <a:rPr lang="en-US" sz="2800" b="1" dirty="0" smtClean="0"/>
              <a:t> Context of a Language</a:t>
            </a:r>
          </a:p>
          <a:p>
            <a:r>
              <a:rPr lang="en-US" sz="2000" dirty="0" smtClean="0"/>
              <a:t>language has meanings in relation to context at different levels. To understand, observe the following picture:</a:t>
            </a:r>
          </a:p>
          <a:p>
            <a:endParaRPr lang="en-US" dirty="0"/>
          </a:p>
        </p:txBody>
      </p:sp>
      <p:sp>
        <p:nvSpPr>
          <p:cNvPr id="4" name="Title 1"/>
          <p:cNvSpPr txBox="1">
            <a:spLocks/>
          </p:cNvSpPr>
          <p:nvPr/>
        </p:nvSpPr>
        <p:spPr>
          <a:xfrm>
            <a:off x="1435608" y="274638"/>
            <a:ext cx="7498080" cy="1143000"/>
          </a:xfrm>
          <a:prstGeom prst="rect">
            <a:avLst/>
          </a:prstGeom>
          <a:ln>
            <a:solidFill>
              <a:schemeClr val="accent5"/>
            </a:solidFill>
          </a:ln>
        </p:spPr>
        <p:txBody>
          <a:bodyPr anchor="ctr">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3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sp>
        <p:nvSpPr>
          <p:cNvPr id="5" name="Content Placeholder 2"/>
          <p:cNvSpPr txBox="1">
            <a:spLocks/>
          </p:cNvSpPr>
          <p:nvPr/>
        </p:nvSpPr>
        <p:spPr>
          <a:xfrm>
            <a:off x="838200" y="914400"/>
            <a:ext cx="7498080" cy="1219200"/>
          </a:xfrm>
          <a:prstGeom prst="rect">
            <a:avLst/>
          </a:prstGeom>
        </p:spPr>
        <p:txBody>
          <a:bodyPr>
            <a:normAutofit/>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n-US" sz="2000" b="0" i="0" u="none" strike="noStrike" kern="1200" cap="none" spc="0" normalizeH="0" baseline="0" noProof="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n-AU" sz="2000" b="0" i="0" u="none" strike="noStrike" kern="1200" cap="none" spc="0" normalizeH="0" baseline="0" noProof="0" smtClean="0">
              <a:ln>
                <a:noFill/>
              </a:ln>
              <a:solidFill>
                <a:schemeClr val="tx1"/>
              </a:solidFill>
              <a:effectLst/>
              <a:uLnTx/>
              <a:uFillTx/>
              <a:latin typeface="Tempus Sans ITC" pitchFamily="82" charset="0"/>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Rectangle 5"/>
          <p:cNvSpPr/>
          <p:nvPr/>
        </p:nvSpPr>
        <p:spPr>
          <a:xfrm>
            <a:off x="1524000" y="2743200"/>
            <a:ext cx="6934200" cy="3962400"/>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2" descr="J0145904"/>
          <p:cNvPicPr>
            <a:picLocks noChangeAspect="1" noChangeArrowheads="1"/>
          </p:cNvPicPr>
          <p:nvPr/>
        </p:nvPicPr>
        <p:blipFill>
          <a:blip r:embed="rId3" cstate="print"/>
          <a:srcRect/>
          <a:stretch>
            <a:fillRect/>
          </a:stretch>
        </p:blipFill>
        <p:spPr>
          <a:xfrm>
            <a:off x="1524000" y="2743200"/>
            <a:ext cx="2186410" cy="3933825"/>
          </a:xfrm>
          <a:prstGeom prst="rect">
            <a:avLst/>
          </a:prstGeom>
          <a:noFill/>
        </p:spPr>
      </p:pic>
      <p:pic>
        <p:nvPicPr>
          <p:cNvPr id="8" name="Picture 32" descr="AG00037_"/>
          <p:cNvPicPr>
            <a:picLocks noChangeAspect="1" noChangeArrowheads="1" noCrop="1"/>
          </p:cNvPicPr>
          <p:nvPr/>
        </p:nvPicPr>
        <p:blipFill>
          <a:blip r:embed="rId4" cstate="print"/>
          <a:srcRect/>
          <a:stretch>
            <a:fillRect/>
          </a:stretch>
        </p:blipFill>
        <p:spPr>
          <a:xfrm>
            <a:off x="6019800" y="2667000"/>
            <a:ext cx="2362200" cy="2897724"/>
          </a:xfrm>
          <a:prstGeom prst="rect">
            <a:avLst/>
          </a:prstGeom>
          <a:noFill/>
        </p:spPr>
      </p:pic>
      <p:pic>
        <p:nvPicPr>
          <p:cNvPr id="9" name="Picture 41" descr="AN00932_"/>
          <p:cNvPicPr>
            <a:picLocks noChangeAspect="1" noChangeArrowheads="1"/>
          </p:cNvPicPr>
          <p:nvPr/>
        </p:nvPicPr>
        <p:blipFill>
          <a:blip r:embed="rId5" cstate="print"/>
          <a:srcRect/>
          <a:stretch>
            <a:fillRect/>
          </a:stretch>
        </p:blipFill>
        <p:spPr>
          <a:xfrm rot="931412">
            <a:off x="4014154" y="3696258"/>
            <a:ext cx="1696521" cy="1971857"/>
          </a:xfrm>
          <a:prstGeom prst="rect">
            <a:avLst/>
          </a:prstGeom>
          <a:noFill/>
        </p:spPr>
      </p:pic>
      <p:sp>
        <p:nvSpPr>
          <p:cNvPr id="10" name="TextBox 9"/>
          <p:cNvSpPr txBox="1"/>
          <p:nvPr/>
        </p:nvSpPr>
        <p:spPr>
          <a:xfrm>
            <a:off x="2667000" y="5486400"/>
            <a:ext cx="5791200" cy="1200329"/>
          </a:xfrm>
          <a:prstGeom prst="rect">
            <a:avLst/>
          </a:prstGeom>
          <a:solidFill>
            <a:schemeClr val="accent4">
              <a:lumMod val="20000"/>
              <a:lumOff val="80000"/>
            </a:schemeClr>
          </a:solidFill>
        </p:spPr>
        <p:txBody>
          <a:bodyPr wrap="square" rtlCol="0">
            <a:spAutoFit/>
          </a:bodyPr>
          <a:lstStyle/>
          <a:p>
            <a:pPr>
              <a:spcBef>
                <a:spcPct val="50000"/>
              </a:spcBef>
            </a:pPr>
            <a:r>
              <a:rPr lang="en-AU" b="1" dirty="0" smtClean="0">
                <a:solidFill>
                  <a:srgbClr val="000000"/>
                </a:solidFill>
              </a:rPr>
              <a:t>What do they mean?</a:t>
            </a:r>
          </a:p>
          <a:p>
            <a:pPr>
              <a:spcBef>
                <a:spcPct val="50000"/>
              </a:spcBef>
            </a:pPr>
            <a:r>
              <a:rPr lang="en-AU" b="1" dirty="0" smtClean="0">
                <a:solidFill>
                  <a:srgbClr val="000000"/>
                </a:solidFill>
              </a:rPr>
              <a:t>Why can we make meaning from them?</a:t>
            </a:r>
          </a:p>
          <a:p>
            <a:pPr>
              <a:spcBef>
                <a:spcPct val="50000"/>
              </a:spcBef>
            </a:pPr>
            <a:r>
              <a:rPr lang="en-AU" b="1" dirty="0" smtClean="0">
                <a:solidFill>
                  <a:srgbClr val="000000"/>
                </a:solidFill>
              </a:rPr>
              <a:t>Do they mean the same to everyone?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As all of these pictures have different meanings for different contexts thus we can interpret visuals are meaning making systems dependent on context/culture</a:t>
            </a:r>
          </a:p>
          <a:p>
            <a:r>
              <a:rPr lang="en-US" dirty="0" smtClean="0"/>
              <a:t>Reading is a dynamic process involving author, text as well as reader</a:t>
            </a:r>
          </a:p>
          <a:p>
            <a:r>
              <a:rPr lang="en-US" dirty="0" smtClean="0"/>
              <a:t>Some visuals also have genres or topics</a:t>
            </a:r>
          </a:p>
          <a:p>
            <a:r>
              <a:rPr lang="en-US" dirty="0" smtClean="0"/>
              <a:t>Thus we can say the same way ‘</a:t>
            </a:r>
            <a:r>
              <a:rPr lang="en-US" b="1" dirty="0" smtClean="0"/>
              <a:t>Language is also a meaning making  system and it too may be influenced by culture/context’</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a:bodyPr>
          <a:lstStyle/>
          <a:p>
            <a:endParaRPr lang="en-US" sz="2000" dirty="0" smtClean="0"/>
          </a:p>
          <a:p>
            <a:pPr>
              <a:buNone/>
            </a:pPr>
            <a:endParaRPr lang="en-US" sz="2000" dirty="0" smtClean="0"/>
          </a:p>
        </p:txBody>
      </p:sp>
      <p:sp>
        <p:nvSpPr>
          <p:cNvPr id="4" name="Rectangle 3"/>
          <p:cNvSpPr/>
          <p:nvPr/>
        </p:nvSpPr>
        <p:spPr>
          <a:xfrm>
            <a:off x="1524000" y="1676400"/>
            <a:ext cx="7086600" cy="4708981"/>
          </a:xfrm>
          <a:prstGeom prst="rect">
            <a:avLst/>
          </a:prstGeom>
        </p:spPr>
        <p:txBody>
          <a:bodyPr wrap="square">
            <a:spAutoFit/>
          </a:bodyPr>
          <a:lstStyle/>
          <a:p>
            <a:pPr>
              <a:buFont typeface="Arial" pitchFamily="34" charset="0"/>
              <a:buChar char="•"/>
            </a:pPr>
            <a:r>
              <a:rPr lang="en-US" sz="2000" dirty="0" smtClean="0"/>
              <a:t>In SFL, the appropriateness of linguistic options is conditioned by the current “context of situation” (</a:t>
            </a:r>
            <a:r>
              <a:rPr lang="en-US" sz="2000" dirty="0" err="1" smtClean="0"/>
              <a:t>Halliday</a:t>
            </a:r>
            <a:r>
              <a:rPr lang="en-US" sz="2000" dirty="0" smtClean="0"/>
              <a:t> &amp; Hassan, 1989).</a:t>
            </a:r>
          </a:p>
          <a:p>
            <a:r>
              <a:rPr lang="en-US" sz="2000" b="1" dirty="0" smtClean="0"/>
              <a:t>Context of situation: the situation in which the </a:t>
            </a:r>
            <a:r>
              <a:rPr lang="en-US" sz="2000" dirty="0" smtClean="0"/>
              <a:t>language event unfolds, at least those parts of the situation which condition that language use.</a:t>
            </a:r>
          </a:p>
          <a:p>
            <a:r>
              <a:rPr lang="en-US" dirty="0" smtClean="0"/>
              <a:t>Example:</a:t>
            </a:r>
          </a:p>
          <a:p>
            <a:r>
              <a:rPr lang="en-US" dirty="0" smtClean="0"/>
              <a:t>                                                               request</a:t>
            </a:r>
          </a:p>
          <a:p>
            <a:endParaRPr lang="en-US" dirty="0" smtClean="0"/>
          </a:p>
          <a:p>
            <a:endParaRPr lang="en-US" dirty="0" smtClean="0"/>
          </a:p>
          <a:p>
            <a:r>
              <a:rPr lang="en-US" dirty="0" smtClean="0"/>
              <a:t>                                                              statement</a:t>
            </a:r>
          </a:p>
          <a:p>
            <a:endParaRPr lang="en-US" dirty="0" smtClean="0"/>
          </a:p>
          <a:p>
            <a:endParaRPr lang="en-US" dirty="0" smtClean="0"/>
          </a:p>
          <a:p>
            <a:r>
              <a:rPr lang="en-US" dirty="0" smtClean="0"/>
              <a:t>                                                               command</a:t>
            </a:r>
          </a:p>
          <a:p>
            <a:r>
              <a:rPr lang="en-US" dirty="0" smtClean="0"/>
              <a:t>                                                                </a:t>
            </a:r>
          </a:p>
          <a:p>
            <a:endParaRPr lang="en-US" dirty="0">
              <a:solidFill>
                <a:schemeClr val="tx2"/>
              </a:solidFill>
            </a:endParaRPr>
          </a:p>
        </p:txBody>
      </p:sp>
      <p:sp>
        <p:nvSpPr>
          <p:cNvPr id="5" name="Rectangle 4"/>
          <p:cNvSpPr/>
          <p:nvPr/>
        </p:nvSpPr>
        <p:spPr>
          <a:xfrm>
            <a:off x="2743200" y="3962400"/>
            <a:ext cx="1143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2"/>
                </a:solidFill>
              </a:rPr>
              <a:t>Student</a:t>
            </a:r>
          </a:p>
          <a:p>
            <a:r>
              <a:rPr lang="en-US" dirty="0" smtClean="0">
                <a:solidFill>
                  <a:schemeClr val="tx2"/>
                </a:solidFill>
              </a:rPr>
              <a:t>talking to</a:t>
            </a:r>
          </a:p>
          <a:p>
            <a:r>
              <a:rPr lang="en-US" dirty="0" smtClean="0">
                <a:solidFill>
                  <a:schemeClr val="tx2"/>
                </a:solidFill>
              </a:rPr>
              <a:t>teacher</a:t>
            </a:r>
          </a:p>
        </p:txBody>
      </p:sp>
      <p:cxnSp>
        <p:nvCxnSpPr>
          <p:cNvPr id="7" name="Straight Arrow Connector 6"/>
          <p:cNvCxnSpPr>
            <a:stCxn id="5" idx="3"/>
          </p:cNvCxnSpPr>
          <p:nvPr/>
        </p:nvCxnSpPr>
        <p:spPr>
          <a:xfrm>
            <a:off x="3886200" y="4457700"/>
            <a:ext cx="1066800" cy="190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153694" y="4837906"/>
            <a:ext cx="160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953000" y="4037012"/>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953000" y="4799012"/>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953000" y="5637212"/>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flipV="1">
            <a:off x="5715000" y="5486400"/>
            <a:ext cx="838200" cy="228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715000" y="5486400"/>
            <a:ext cx="838200" cy="3048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Autofit/>
          </a:bodyPr>
          <a:lstStyle/>
          <a:p>
            <a:r>
              <a:rPr lang="en-US" sz="2000" dirty="0" err="1" smtClean="0"/>
              <a:t>Halliday</a:t>
            </a:r>
            <a:r>
              <a:rPr lang="en-US" sz="2000" dirty="0" smtClean="0"/>
              <a:t> models “context of situation”, those aspects of the context relevant to the unfolding language event, in terms of three strands:</a:t>
            </a:r>
          </a:p>
          <a:p>
            <a:r>
              <a:rPr lang="en-US" sz="2000" dirty="0" smtClean="0"/>
              <a:t>– </a:t>
            </a:r>
            <a:r>
              <a:rPr lang="en-US" sz="2000" b="1" dirty="0" smtClean="0"/>
              <a:t>Field: </a:t>
            </a:r>
            <a:r>
              <a:rPr lang="en-US" sz="2000" dirty="0" smtClean="0"/>
              <a:t>what is being talked about</a:t>
            </a:r>
          </a:p>
          <a:p>
            <a:r>
              <a:rPr lang="en-US" sz="2000" dirty="0" smtClean="0"/>
              <a:t>– </a:t>
            </a:r>
            <a:r>
              <a:rPr lang="en-US" sz="2000" b="1" dirty="0" smtClean="0"/>
              <a:t>Tenor: </a:t>
            </a:r>
            <a:r>
              <a:rPr lang="en-US" sz="2000" dirty="0" smtClean="0"/>
              <a:t>the people involved in the communication and the relationships between them</a:t>
            </a:r>
          </a:p>
          <a:p>
            <a:r>
              <a:rPr lang="en-US" sz="2000" dirty="0" smtClean="0"/>
              <a:t>– </a:t>
            </a:r>
            <a:r>
              <a:rPr lang="en-US" sz="2000" b="1" dirty="0" smtClean="0"/>
              <a:t>Mode: </a:t>
            </a:r>
            <a:r>
              <a:rPr lang="en-US" sz="2000" dirty="0" smtClean="0"/>
              <a:t>what part the language is playing in the interaction (is it accompanying action or ALL of the action), what form does it take (spoken or written).</a:t>
            </a:r>
          </a:p>
          <a:p>
            <a:endParaRPr lang="en-US" sz="2000" dirty="0" smtClean="0"/>
          </a:p>
          <a:p>
            <a:r>
              <a:rPr lang="en-US" sz="1800" b="1" dirty="0" smtClean="0"/>
              <a:t>Example: a recipe in a cook book</a:t>
            </a:r>
          </a:p>
          <a:p>
            <a:r>
              <a:rPr lang="en-US" sz="1800" i="1" dirty="0" smtClean="0"/>
              <a:t>Field: cooking (ingredients and process of preparing food)</a:t>
            </a:r>
          </a:p>
          <a:p>
            <a:r>
              <a:rPr lang="en-US" sz="1800" i="1" dirty="0" smtClean="0"/>
              <a:t>Tenor: expert writer to a learner, learner is beneficiary of the advice</a:t>
            </a:r>
          </a:p>
          <a:p>
            <a:r>
              <a:rPr lang="en-US" sz="1800" i="1" dirty="0" smtClean="0"/>
              <a:t>Mode: written, prepared</a:t>
            </a:r>
            <a:endParaRPr lang="en-US" sz="1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sz="4500" b="1" dirty="0" smtClean="0"/>
              <a:t>4. Stratification in Language</a:t>
            </a:r>
          </a:p>
          <a:p>
            <a:r>
              <a:rPr lang="en-US" dirty="0" smtClean="0"/>
              <a:t>SFL starts at social context and looks at how language both acts upon and is constrained by this social context. So central notion is stratification. A language is a semiotic system in terms of three strata:</a:t>
            </a:r>
          </a:p>
          <a:p>
            <a:pPr>
              <a:spcBef>
                <a:spcPct val="50000"/>
              </a:spcBef>
              <a:buNone/>
            </a:pPr>
            <a:r>
              <a:rPr lang="en-AU" b="1" dirty="0" smtClean="0">
                <a:latin typeface="Tempus Sans ITC" pitchFamily="82" charset="0"/>
              </a:rPr>
              <a:t>			      SEMIOTIC SYSTEM</a:t>
            </a:r>
            <a:r>
              <a:rPr lang="en-AU" dirty="0" smtClean="0">
                <a:latin typeface="Tempus Sans ITC" pitchFamily="82" charset="0"/>
              </a:rPr>
              <a:t> </a:t>
            </a:r>
          </a:p>
          <a:p>
            <a:pPr>
              <a:spcBef>
                <a:spcPct val="50000"/>
              </a:spcBef>
              <a:buNone/>
            </a:pPr>
            <a:endParaRPr lang="en-AU" dirty="0" smtClean="0">
              <a:latin typeface="Tempus Sans ITC" pitchFamily="82" charset="0"/>
            </a:endParaRPr>
          </a:p>
          <a:p>
            <a:pPr>
              <a:spcBef>
                <a:spcPct val="50000"/>
              </a:spcBef>
              <a:buNone/>
            </a:pPr>
            <a:r>
              <a:rPr lang="en-AU" dirty="0" smtClean="0">
                <a:latin typeface="Tempus Sans ITC" pitchFamily="82" charset="0"/>
              </a:rPr>
              <a:t>		         meaning (discourse / semantics)</a:t>
            </a:r>
          </a:p>
          <a:p>
            <a:pPr>
              <a:spcBef>
                <a:spcPct val="50000"/>
              </a:spcBef>
            </a:pPr>
            <a:endParaRPr lang="en-AU" dirty="0" smtClean="0">
              <a:latin typeface="Tempus Sans ITC" pitchFamily="82" charset="0"/>
            </a:endParaRPr>
          </a:p>
          <a:p>
            <a:pPr>
              <a:spcBef>
                <a:spcPct val="50000"/>
              </a:spcBef>
              <a:buNone/>
            </a:pPr>
            <a:r>
              <a:rPr lang="en-AU" dirty="0" smtClean="0">
                <a:latin typeface="Tempus Sans ITC" pitchFamily="82" charset="0"/>
              </a:rPr>
              <a:t>		    words and structures (</a:t>
            </a:r>
            <a:r>
              <a:rPr lang="en-AU" dirty="0" err="1" smtClean="0">
                <a:latin typeface="Tempus Sans ITC" pitchFamily="82" charset="0"/>
              </a:rPr>
              <a:t>lexico</a:t>
            </a:r>
            <a:r>
              <a:rPr lang="en-AU" dirty="0" smtClean="0">
                <a:latin typeface="Tempus Sans ITC" pitchFamily="82" charset="0"/>
              </a:rPr>
              <a:t> – grammar)</a:t>
            </a:r>
          </a:p>
          <a:p>
            <a:pPr>
              <a:spcBef>
                <a:spcPct val="50000"/>
              </a:spcBef>
            </a:pPr>
            <a:endParaRPr lang="en-AU" dirty="0" smtClean="0">
              <a:latin typeface="Tempus Sans ITC" pitchFamily="82" charset="0"/>
            </a:endParaRPr>
          </a:p>
          <a:p>
            <a:pPr>
              <a:spcBef>
                <a:spcPct val="50000"/>
              </a:spcBef>
              <a:buNone/>
            </a:pPr>
            <a:r>
              <a:rPr lang="en-AU" dirty="0" smtClean="0">
                <a:latin typeface="Tempus Sans ITC" pitchFamily="82" charset="0"/>
              </a:rPr>
              <a:t>		sounds / letters (phonology / graphology)</a:t>
            </a:r>
          </a:p>
          <a:p>
            <a:pPr>
              <a:buNone/>
            </a:pPr>
            <a:endParaRPr lang="en-US" dirty="0"/>
          </a:p>
        </p:txBody>
      </p:sp>
      <p:sp>
        <p:nvSpPr>
          <p:cNvPr id="4" name="Down Arrow 3"/>
          <p:cNvSpPr/>
          <p:nvPr/>
        </p:nvSpPr>
        <p:spPr>
          <a:xfrm>
            <a:off x="4953000" y="4419600"/>
            <a:ext cx="45719"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4953000" y="5257800"/>
            <a:ext cx="45719"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400" b="1" dirty="0" smtClean="0">
                <a:solidFill>
                  <a:schemeClr val="accent2">
                    <a:lumMod val="75000"/>
                  </a:schemeClr>
                </a:solidFill>
              </a:rPr>
              <a:t>SYSTEMIC FUNCTIONAL LINGUISTICS (SFL): </a:t>
            </a:r>
            <a:r>
              <a:rPr lang="en-US" sz="44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p>
          <a:p>
            <a:pPr>
              <a:buNone/>
            </a:pPr>
            <a:r>
              <a:rPr lang="en-US" b="1" dirty="0" smtClean="0"/>
              <a:t>Strata 1: Semantics</a:t>
            </a:r>
          </a:p>
          <a:p>
            <a:r>
              <a:rPr lang="en-US" sz="2400" dirty="0" smtClean="0"/>
              <a:t>SFL includes at this level what is generally known as ‘pragmatics’. It has again three kinds of meanings (meta-functions with reference to meanings):</a:t>
            </a:r>
          </a:p>
          <a:p>
            <a:pPr>
              <a:spcBef>
                <a:spcPct val="50000"/>
              </a:spcBef>
              <a:buFontTx/>
              <a:buAutoNum type="arabicPeriod"/>
            </a:pPr>
            <a:r>
              <a:rPr lang="en-AU" sz="2400" u="sng" dirty="0" smtClean="0"/>
              <a:t>Experiential</a:t>
            </a:r>
            <a:r>
              <a:rPr lang="en-AU" sz="2400" dirty="0" smtClean="0"/>
              <a:t>:(field) the way we use language to represent our experiences of the world</a:t>
            </a:r>
          </a:p>
          <a:p>
            <a:pPr>
              <a:spcBef>
                <a:spcPct val="50000"/>
              </a:spcBef>
              <a:buFontTx/>
              <a:buAutoNum type="arabicPeriod"/>
            </a:pPr>
            <a:r>
              <a:rPr lang="en-AU" sz="2400" u="sng" dirty="0" smtClean="0"/>
              <a:t>Interpersonal</a:t>
            </a:r>
            <a:r>
              <a:rPr lang="en-AU" sz="2400" dirty="0" smtClean="0"/>
              <a:t>: relationships (tenor) the way we use language to interact with others</a:t>
            </a:r>
          </a:p>
          <a:p>
            <a:pPr>
              <a:spcBef>
                <a:spcPct val="50000"/>
              </a:spcBef>
              <a:buFontTx/>
              <a:buAutoNum type="arabicPeriod"/>
            </a:pPr>
            <a:r>
              <a:rPr lang="en-AU" sz="2400" u="sng" dirty="0" smtClean="0"/>
              <a:t>Textual</a:t>
            </a:r>
            <a:r>
              <a:rPr lang="en-AU" sz="2400" dirty="0" smtClean="0"/>
              <a:t>: relation to mode (mode) the way we use language to organise our spoken or written texts so that they make sense</a:t>
            </a:r>
          </a:p>
          <a:p>
            <a:endParaRPr lang="en-US" sz="2400" dirty="0" smtClean="0"/>
          </a:p>
          <a:p>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lstStyle/>
          <a:p>
            <a:pPr>
              <a:buNone/>
            </a:pPr>
            <a:endParaRPr lang="en-US" b="1" dirty="0" smtClean="0"/>
          </a:p>
          <a:p>
            <a:pPr>
              <a:buNone/>
            </a:pPr>
            <a:r>
              <a:rPr lang="en-US" b="1" dirty="0" smtClean="0"/>
              <a:t>Strata 2: </a:t>
            </a:r>
            <a:r>
              <a:rPr lang="en-US" b="1" dirty="0" err="1" smtClean="0"/>
              <a:t>Lexico</a:t>
            </a:r>
            <a:r>
              <a:rPr lang="en-US" b="1" dirty="0" smtClean="0"/>
              <a:t>-Grammar</a:t>
            </a:r>
          </a:p>
          <a:p>
            <a:r>
              <a:rPr lang="en-US" sz="2400" dirty="0" smtClean="0"/>
              <a:t>Between the content of form pairing of simple semiotic systems emerged the 'organizational space' referred to as </a:t>
            </a:r>
            <a:r>
              <a:rPr lang="en-US" sz="2400" dirty="0" err="1" smtClean="0">
                <a:hlinkClick r:id="rId3" action="ppaction://hlinkfile" tooltip="Lexicogrammar"/>
              </a:rPr>
              <a:t>lexicogrammar</a:t>
            </a:r>
            <a:r>
              <a:rPr lang="en-US" sz="2400" dirty="0" smtClean="0"/>
              <a:t>.</a:t>
            </a:r>
          </a:p>
          <a:p>
            <a:r>
              <a:rPr lang="en-US" sz="2400" dirty="0" smtClean="0"/>
              <a:t>It concerns the syntactic organization of words in to utterances. It involves analysis of utterances in terms of roles: Actor, Medium, Theme, Moods</a:t>
            </a:r>
          </a:p>
          <a:p>
            <a:r>
              <a:rPr lang="en-US" sz="2400" dirty="0" smtClean="0"/>
              <a:t>Called “</a:t>
            </a:r>
            <a:r>
              <a:rPr lang="en-US" sz="2400" dirty="0" err="1" smtClean="0"/>
              <a:t>Lexico</a:t>
            </a:r>
            <a:r>
              <a:rPr lang="en-US" sz="2400" dirty="0" smtClean="0"/>
              <a:t>-grammar” to emphasize that it is words and their combination that makes sentences.</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lstStyle/>
          <a:p>
            <a:pPr>
              <a:buNone/>
            </a:pPr>
            <a:r>
              <a:rPr lang="en-US" b="1" dirty="0" smtClean="0"/>
              <a:t>Strata 3: Phonology-Graphology</a:t>
            </a:r>
          </a:p>
          <a:p>
            <a:pPr>
              <a:buNone/>
            </a:pPr>
            <a:r>
              <a:rPr lang="en-US" b="1" dirty="0" smtClean="0"/>
              <a:t>              </a:t>
            </a:r>
          </a:p>
          <a:p>
            <a:pPr>
              <a:buNone/>
            </a:pPr>
            <a:r>
              <a:rPr lang="en-US" sz="2000" b="1" dirty="0" smtClean="0"/>
              <a:t>             the way oral sounds are       the way written sound </a:t>
            </a:r>
          </a:p>
          <a:p>
            <a:pPr>
              <a:buNone/>
            </a:pPr>
            <a:r>
              <a:rPr lang="en-US" sz="2000" b="1" dirty="0" smtClean="0"/>
              <a:t>		  uttered &amp; organized               symbols are organized</a:t>
            </a:r>
          </a:p>
          <a:p>
            <a:pPr>
              <a:buNone/>
            </a:pPr>
            <a:endParaRPr lang="en-US" sz="2000" b="1" dirty="0" smtClean="0"/>
          </a:p>
          <a:p>
            <a:r>
              <a:rPr lang="en-US" dirty="0" smtClean="0"/>
              <a:t>that language unfolds </a:t>
            </a:r>
            <a:r>
              <a:rPr lang="en-US" dirty="0" err="1" smtClean="0"/>
              <a:t>syntagmatically</a:t>
            </a:r>
            <a:r>
              <a:rPr lang="en-US" dirty="0" smtClean="0"/>
              <a:t> – as structure laid down in time (spoken) or space (written). </a:t>
            </a:r>
          </a:p>
          <a:p>
            <a:endParaRPr lang="en-US" dirty="0"/>
          </a:p>
        </p:txBody>
      </p:sp>
      <p:cxnSp>
        <p:nvCxnSpPr>
          <p:cNvPr id="5" name="Straight Arrow Connector 4"/>
          <p:cNvCxnSpPr/>
          <p:nvPr/>
        </p:nvCxnSpPr>
        <p:spPr>
          <a:xfrm rot="5400000">
            <a:off x="3962400" y="2133600"/>
            <a:ext cx="609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H="1">
            <a:off x="6324600" y="1981200"/>
            <a:ext cx="5334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5"/>
            </a:solidFill>
          </a:ln>
        </p:spPr>
        <p:txBody>
          <a:bodyPr>
            <a:normAutofit fontScale="90000"/>
          </a:bodyPr>
          <a:lstStyle/>
          <a:p>
            <a:r>
              <a:rPr lang="en-US" sz="4000" b="1" dirty="0" smtClean="0">
                <a:solidFill>
                  <a:schemeClr val="accent2">
                    <a:lumMod val="75000"/>
                  </a:schemeClr>
                </a:solidFill>
              </a:rPr>
              <a:t>SYSTEMIC FUNCTIONAL LINGUISTICS (SFL): </a:t>
            </a:r>
            <a:r>
              <a:rPr lang="en-US" sz="4000" b="1" dirty="0" err="1" smtClean="0">
                <a:solidFill>
                  <a:schemeClr val="accent2">
                    <a:lumMod val="75000"/>
                  </a:schemeClr>
                </a:solidFill>
              </a:rPr>
              <a:t>Halliday</a:t>
            </a:r>
            <a:endParaRPr lang="en-US" dirty="0"/>
          </a:p>
        </p:txBody>
      </p:sp>
      <p:sp>
        <p:nvSpPr>
          <p:cNvPr id="3" name="Content Placeholder 2"/>
          <p:cNvSpPr>
            <a:spLocks noGrp="1"/>
          </p:cNvSpPr>
          <p:nvPr>
            <p:ph idx="1"/>
          </p:nvPr>
        </p:nvSpPr>
        <p:spPr/>
        <p:txBody>
          <a:bodyPr/>
          <a:lstStyle/>
          <a:p>
            <a:r>
              <a:rPr lang="en-US" b="1" dirty="0" smtClean="0"/>
              <a:t>Systemic Model of Language Strata</a:t>
            </a:r>
            <a:endParaRPr lang="en-US" dirty="0"/>
          </a:p>
        </p:txBody>
      </p:sp>
      <p:sp>
        <p:nvSpPr>
          <p:cNvPr id="4" name="Rectangle 3"/>
          <p:cNvSpPr/>
          <p:nvPr/>
        </p:nvSpPr>
        <p:spPr>
          <a:xfrm>
            <a:off x="1828800" y="2667000"/>
            <a:ext cx="4876800" cy="37338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C</a:t>
            </a: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 name="Rectangle 4"/>
          <p:cNvSpPr/>
          <p:nvPr/>
        </p:nvSpPr>
        <p:spPr>
          <a:xfrm>
            <a:off x="2362200" y="3429000"/>
            <a:ext cx="4343400" cy="2971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Language</a:t>
            </a:r>
          </a:p>
          <a:p>
            <a:pPr algn="ctr"/>
            <a:endParaRPr lang="en-US" dirty="0" smtClean="0">
              <a:solidFill>
                <a:schemeClr val="tx1"/>
              </a:solidFill>
            </a:endParaRPr>
          </a:p>
          <a:p>
            <a:pPr algn="ctr"/>
            <a:r>
              <a:rPr lang="en-US" dirty="0" smtClean="0">
                <a:solidFill>
                  <a:schemeClr val="tx1"/>
                </a:solidFill>
              </a:rPr>
              <a:t>			Semantics</a:t>
            </a:r>
          </a:p>
          <a:p>
            <a:pPr algn="ctr"/>
            <a:endParaRPr lang="en-US" dirty="0" smtClean="0">
              <a:solidFill>
                <a:schemeClr val="tx1"/>
              </a:solidFill>
            </a:endParaRPr>
          </a:p>
          <a:p>
            <a:pPr algn="ctr"/>
            <a:r>
              <a:rPr lang="en-US" dirty="0" smtClean="0">
                <a:solidFill>
                  <a:schemeClr val="tx1"/>
                </a:solidFill>
              </a:rPr>
              <a:t>			Grammar</a:t>
            </a:r>
          </a:p>
          <a:p>
            <a:pPr algn="ctr"/>
            <a:endParaRPr lang="en-US" dirty="0" smtClean="0">
              <a:solidFill>
                <a:schemeClr val="tx1"/>
              </a:solidFill>
            </a:endParaRPr>
          </a:p>
          <a:p>
            <a:pPr algn="ctr"/>
            <a:r>
              <a:rPr lang="en-US" dirty="0" smtClean="0">
                <a:solidFill>
                  <a:schemeClr val="tx1"/>
                </a:solidFill>
              </a:rPr>
              <a:t>	      Phonology-Morphology</a:t>
            </a:r>
            <a:endParaRPr lang="en-US" dirty="0">
              <a:solidFill>
                <a:schemeClr val="tx1"/>
              </a:solidFill>
            </a:endParaRPr>
          </a:p>
        </p:txBody>
      </p:sp>
      <p:sp>
        <p:nvSpPr>
          <p:cNvPr id="6" name="TextBox 5"/>
          <p:cNvSpPr txBox="1"/>
          <p:nvPr/>
        </p:nvSpPr>
        <p:spPr>
          <a:xfrm>
            <a:off x="1981200" y="2971800"/>
            <a:ext cx="928459" cy="369332"/>
          </a:xfrm>
          <a:prstGeom prst="rect">
            <a:avLst/>
          </a:prstGeom>
          <a:noFill/>
        </p:spPr>
        <p:txBody>
          <a:bodyPr wrap="none" rtlCol="0">
            <a:spAutoFit/>
          </a:bodyPr>
          <a:lstStyle/>
          <a:p>
            <a:r>
              <a:rPr lang="en-US" dirty="0" smtClean="0"/>
              <a:t>context</a:t>
            </a:r>
            <a:endParaRPr lang="en-US" dirty="0"/>
          </a:p>
        </p:txBody>
      </p:sp>
      <p:sp>
        <p:nvSpPr>
          <p:cNvPr id="7" name="TextBox 6"/>
          <p:cNvSpPr txBox="1"/>
          <p:nvPr/>
        </p:nvSpPr>
        <p:spPr>
          <a:xfrm>
            <a:off x="6705600" y="4419600"/>
            <a:ext cx="1184940" cy="1477328"/>
          </a:xfrm>
          <a:prstGeom prst="rect">
            <a:avLst/>
          </a:prstGeom>
          <a:noFill/>
        </p:spPr>
        <p:txBody>
          <a:bodyPr wrap="none" rtlCol="0">
            <a:spAutoFit/>
          </a:bodyPr>
          <a:lstStyle/>
          <a:p>
            <a:r>
              <a:rPr lang="en-US" dirty="0" smtClean="0"/>
              <a:t>Meanings</a:t>
            </a:r>
          </a:p>
          <a:p>
            <a:endParaRPr lang="en-US" dirty="0" smtClean="0"/>
          </a:p>
          <a:p>
            <a:r>
              <a:rPr lang="en-US" dirty="0" smtClean="0"/>
              <a:t>Wordings</a:t>
            </a:r>
          </a:p>
          <a:p>
            <a:endParaRPr lang="en-US" dirty="0" smtClean="0"/>
          </a:p>
          <a:p>
            <a:r>
              <a:rPr lang="en-US" dirty="0" smtClean="0"/>
              <a:t>spellings</a:t>
            </a:r>
            <a:endParaRPr lang="en-US" dirty="0"/>
          </a:p>
        </p:txBody>
      </p:sp>
      <p:cxnSp>
        <p:nvCxnSpPr>
          <p:cNvPr id="9" name="Straight Arrow Connector 8"/>
          <p:cNvCxnSpPr/>
          <p:nvPr/>
        </p:nvCxnSpPr>
        <p:spPr>
          <a:xfrm rot="5400000">
            <a:off x="5753100" y="4914900"/>
            <a:ext cx="228600" cy="1588"/>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5753894" y="5447506"/>
            <a:ext cx="228600" cy="1588"/>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743200" y="3276600"/>
            <a:ext cx="152400" cy="76200"/>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endParaRPr lang="en-US" dirty="0" smtClean="0"/>
          </a:p>
          <a:p>
            <a:r>
              <a:rPr lang="en-US" dirty="0" smtClean="0"/>
              <a:t>Functionalism</a:t>
            </a:r>
          </a:p>
          <a:p>
            <a:r>
              <a:rPr lang="en-US" dirty="0" smtClean="0"/>
              <a:t>M.A.K. </a:t>
            </a:r>
            <a:r>
              <a:rPr lang="en-US" dirty="0" err="1" smtClean="0"/>
              <a:t>Halliday</a:t>
            </a:r>
            <a:endParaRPr lang="en-US"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3"/>
            </a:solidFill>
          </a:ln>
        </p:spPr>
        <p:txBody>
          <a:bodyPr/>
          <a:lstStyle/>
          <a:p>
            <a:r>
              <a:rPr lang="en-US" dirty="0" smtClean="0">
                <a:solidFill>
                  <a:schemeClr val="accent3"/>
                </a:solidFill>
              </a:rPr>
              <a:t>References</a:t>
            </a:r>
            <a:endParaRPr lang="en-US" dirty="0">
              <a:solidFill>
                <a:schemeClr val="accent3"/>
              </a:solidFill>
            </a:endParaRPr>
          </a:p>
        </p:txBody>
      </p:sp>
      <p:sp>
        <p:nvSpPr>
          <p:cNvPr id="3" name="Content Placeholder 2"/>
          <p:cNvSpPr>
            <a:spLocks noGrp="1"/>
          </p:cNvSpPr>
          <p:nvPr>
            <p:ph idx="1"/>
          </p:nvPr>
        </p:nvSpPr>
        <p:spPr/>
        <p:txBody>
          <a:bodyPr>
            <a:normAutofit fontScale="85000" lnSpcReduction="20000"/>
          </a:bodyPr>
          <a:lstStyle/>
          <a:p>
            <a:r>
              <a:rPr lang="en-US" sz="2000" dirty="0" err="1" smtClean="0"/>
              <a:t>Halliday</a:t>
            </a:r>
            <a:r>
              <a:rPr lang="en-US" sz="2000" dirty="0" smtClean="0"/>
              <a:t>, M.A.K. (1994), An Introduction to Functional Grammar,  London: Edward Arnold.</a:t>
            </a:r>
          </a:p>
          <a:p>
            <a:r>
              <a:rPr lang="en-US" sz="2000" dirty="0" err="1" smtClean="0"/>
              <a:t>Halliday</a:t>
            </a:r>
            <a:r>
              <a:rPr lang="en-US" sz="2000" dirty="0" smtClean="0"/>
              <a:t>, M.A.K. (1985). Systemic Background. In "Systemic Perspectives on Discourse, Vol. 1</a:t>
            </a:r>
            <a:endParaRPr lang="en-US" sz="2000" i="1" dirty="0" smtClean="0"/>
          </a:p>
          <a:p>
            <a:r>
              <a:rPr lang="en-US" sz="2000" dirty="0" err="1" smtClean="0"/>
              <a:t>Halliday</a:t>
            </a:r>
            <a:r>
              <a:rPr lang="en-US" sz="2000" dirty="0" smtClean="0"/>
              <a:t> and </a:t>
            </a:r>
            <a:r>
              <a:rPr lang="en-US" sz="2000" dirty="0" err="1" smtClean="0"/>
              <a:t>Hasan</a:t>
            </a:r>
            <a:r>
              <a:rPr lang="en-US" sz="2000" dirty="0" smtClean="0"/>
              <a:t> (1989) </a:t>
            </a:r>
            <a:r>
              <a:rPr lang="en-US" sz="2000" i="1" dirty="0" smtClean="0"/>
              <a:t>Language, Context, and Text: Aspects of language in a social-semiotic perspective. Oxford, OUP.</a:t>
            </a:r>
          </a:p>
          <a:p>
            <a:r>
              <a:rPr lang="en-US" sz="2000" dirty="0" smtClean="0"/>
              <a:t>Mick O’Donnell, (2010), Language, Function, </a:t>
            </a:r>
            <a:r>
              <a:rPr lang="en-US" sz="2000" dirty="0" err="1" smtClean="0"/>
              <a:t>Cognition:Part</a:t>
            </a:r>
            <a:r>
              <a:rPr lang="en-US" sz="2000" dirty="0" smtClean="0"/>
              <a:t> 2: systemic Functional Linguistics</a:t>
            </a:r>
          </a:p>
          <a:p>
            <a:pPr>
              <a:buNone/>
            </a:pPr>
            <a:r>
              <a:rPr lang="en-US" sz="2000" i="1" dirty="0" smtClean="0">
                <a:hlinkClick r:id="rId2"/>
              </a:rPr>
              <a:t>http://web.uam.es/departamentos/filoyletras/filoinglesa/Courses/LFC-SFL/LFC-SFL-2010.pdf</a:t>
            </a:r>
            <a:endParaRPr lang="en-US" sz="2000" i="1" dirty="0" smtClean="0"/>
          </a:p>
          <a:p>
            <a:r>
              <a:rPr lang="en-US" sz="2000" i="1" dirty="0" err="1" smtClean="0"/>
              <a:t>Parsad</a:t>
            </a:r>
            <a:r>
              <a:rPr lang="en-US" sz="2000" i="1" dirty="0" smtClean="0"/>
              <a:t>, </a:t>
            </a:r>
            <a:r>
              <a:rPr lang="en-US" sz="2000" i="1" dirty="0" err="1" smtClean="0"/>
              <a:t>Tarni</a:t>
            </a:r>
            <a:r>
              <a:rPr lang="en-US" sz="2000" i="1" dirty="0" smtClean="0"/>
              <a:t>, A Course in Linguistics, 2012, New </a:t>
            </a:r>
            <a:r>
              <a:rPr lang="en-US" sz="2000" i="1" dirty="0" err="1" smtClean="0"/>
              <a:t>Dehli</a:t>
            </a:r>
            <a:r>
              <a:rPr lang="en-US" sz="2000" i="1" dirty="0" smtClean="0"/>
              <a:t>: PHI </a:t>
            </a:r>
          </a:p>
          <a:p>
            <a:r>
              <a:rPr lang="en-US" sz="2000" i="1" dirty="0" err="1" smtClean="0"/>
              <a:t>Rajimwale</a:t>
            </a:r>
            <a:r>
              <a:rPr lang="en-US" sz="2000" i="1" dirty="0" smtClean="0"/>
              <a:t>, </a:t>
            </a:r>
            <a:r>
              <a:rPr lang="en-US" sz="2000" i="1" dirty="0" err="1" smtClean="0"/>
              <a:t>Sharad</a:t>
            </a:r>
            <a:r>
              <a:rPr lang="en-US" sz="2000" i="1" dirty="0" smtClean="0"/>
              <a:t>, Elements of </a:t>
            </a:r>
            <a:r>
              <a:rPr lang="en-US" sz="2000" i="1" smtClean="0"/>
              <a:t>General Linguistics, 2006. </a:t>
            </a:r>
            <a:endParaRPr lang="en-US" sz="2000" i="1" dirty="0" smtClean="0"/>
          </a:p>
          <a:p>
            <a:r>
              <a:rPr lang="en-US" sz="2000" i="1" dirty="0" smtClean="0"/>
              <a:t>Simpson, </a:t>
            </a:r>
            <a:r>
              <a:rPr lang="en-US" sz="2000" i="1" dirty="0" err="1" smtClean="0"/>
              <a:t>Geoffery</a:t>
            </a:r>
            <a:r>
              <a:rPr lang="en-US" sz="2000" i="1" dirty="0" smtClean="0"/>
              <a:t>, Schools of Linguistics</a:t>
            </a:r>
          </a:p>
          <a:p>
            <a:r>
              <a:rPr lang="en-US" sz="2000" dirty="0" smtClean="0"/>
              <a:t>The Prague School, Britannica Encyclopedia online</a:t>
            </a:r>
          </a:p>
          <a:p>
            <a:r>
              <a:rPr lang="en-US" sz="2000" i="1" dirty="0" smtClean="0"/>
              <a:t>The Prague School, All about Linguistics</a:t>
            </a:r>
          </a:p>
          <a:p>
            <a:r>
              <a:rPr lang="en-US" sz="2000" i="1" dirty="0" smtClean="0">
                <a:hlinkClick r:id="rId3"/>
              </a:rPr>
              <a:t>https://sites.google.com/a/sheffield.ac.uk/all-about-linguistics/branches/phonology/where-is-phonology-studied/the-prague-school</a:t>
            </a:r>
            <a:endParaRPr lang="en-US" sz="2000" i="1" dirty="0" smtClean="0"/>
          </a:p>
          <a:p>
            <a:endParaRPr lang="en-US" sz="2000" i="1" dirty="0" smtClean="0"/>
          </a:p>
          <a:p>
            <a:pPr>
              <a:buNone/>
            </a:pPr>
            <a:endParaRPr lang="en-US" sz="2000" i="1" dirty="0" smtClean="0"/>
          </a:p>
          <a:p>
            <a:pPr>
              <a:buNone/>
            </a:pPr>
            <a:endParaRPr lang="en-US" sz="2000" i="1" dirty="0" smtClean="0"/>
          </a:p>
          <a:p>
            <a:endParaRPr lang="en-US" sz="2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
  <TotalTime>1486</TotalTime>
  <Words>2497</Words>
  <Application>Microsoft Office PowerPoint</Application>
  <PresentationFormat>On-screen Show (4:3)</PresentationFormat>
  <Paragraphs>389</Paragraphs>
  <Slides>36</Slides>
  <Notes>9</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Solstice</vt:lpstr>
      <vt:lpstr>Historical Linguistics (3)</vt:lpstr>
      <vt:lpstr>Previously….</vt:lpstr>
      <vt:lpstr>Today’s Lecture</vt:lpstr>
      <vt:lpstr>Functionalism as New Paradigm</vt:lpstr>
      <vt:lpstr>Functionalism vs. Structuralism</vt:lpstr>
      <vt:lpstr>Functionalism</vt:lpstr>
      <vt:lpstr>Halliday’s Brief Introduction</vt:lpstr>
      <vt:lpstr>Slide 8</vt:lpstr>
      <vt:lpstr>FUNCTIONAL LINGUISTICS:  M.A.K. Halliday</vt:lpstr>
      <vt:lpstr>FUNCTIONAL LINGUISTICS:  M.A.K. Halliday</vt:lpstr>
      <vt:lpstr>SYSTEMIC FUNCTIONAL LINGUISTICS (SFL): Halliday</vt:lpstr>
      <vt:lpstr>SYSTEMIC FUNCTIONAL LINGUISTICS (SFL): Halliday</vt:lpstr>
      <vt:lpstr>Slide 13</vt:lpstr>
      <vt:lpstr>Slide 14</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Slide 24</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SYSTEMIC FUNCTIONAL LINGUISTICS (SFL): Halliday</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OF LINGUISTICS-2</dc:title>
  <dc:creator>Numan</dc:creator>
  <cp:lastModifiedBy>Administrator</cp:lastModifiedBy>
  <cp:revision>302</cp:revision>
  <dcterms:created xsi:type="dcterms:W3CDTF">2013-02-25T13:50:58Z</dcterms:created>
  <dcterms:modified xsi:type="dcterms:W3CDTF">2013-06-25T05:32:03Z</dcterms:modified>
</cp:coreProperties>
</file>