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294" r:id="rId3"/>
    <p:sldId id="295" r:id="rId4"/>
    <p:sldId id="296" r:id="rId5"/>
    <p:sldId id="258" r:id="rId6"/>
    <p:sldId id="297" r:id="rId7"/>
    <p:sldId id="298" r:id="rId8"/>
    <p:sldId id="259" r:id="rId9"/>
    <p:sldId id="260" r:id="rId10"/>
    <p:sldId id="264" r:id="rId11"/>
    <p:sldId id="265" r:id="rId12"/>
    <p:sldId id="266" r:id="rId13"/>
    <p:sldId id="268" r:id="rId14"/>
    <p:sldId id="273" r:id="rId15"/>
    <p:sldId id="274" r:id="rId16"/>
    <p:sldId id="269" r:id="rId17"/>
    <p:sldId id="270" r:id="rId18"/>
    <p:sldId id="261" r:id="rId19"/>
    <p:sldId id="278" r:id="rId20"/>
    <p:sldId id="279" r:id="rId21"/>
    <p:sldId id="280" r:id="rId22"/>
    <p:sldId id="281" r:id="rId23"/>
    <p:sldId id="262" r:id="rId24"/>
    <p:sldId id="283" r:id="rId25"/>
    <p:sldId id="287" r:id="rId26"/>
    <p:sldId id="288" r:id="rId27"/>
    <p:sldId id="282" r:id="rId28"/>
    <p:sldId id="289" r:id="rId29"/>
    <p:sldId id="299" r:id="rId30"/>
    <p:sldId id="301" r:id="rId31"/>
    <p:sldId id="263" r:id="rId32"/>
    <p:sldId id="300" r:id="rId33"/>
    <p:sldId id="302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75" autoAdjust="0"/>
    <p:restoredTop sz="94660"/>
  </p:normalViewPr>
  <p:slideViewPr>
    <p:cSldViewPr>
      <p:cViewPr varScale="1">
        <p:scale>
          <a:sx n="68" d="100"/>
          <a:sy n="68" d="100"/>
        </p:scale>
        <p:origin x="-14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1EA190-AD13-4437-804B-16A99C251FD2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6C053-FFD2-47E5-878F-7EAB72B014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6C053-FFD2-47E5-878F-7EAB72B0147A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*Deep and surface structures play an important role in understanding of syntactic relationships involved in Phrase Structure and Transformational Generative Grammar thus it is imperative to understand them.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6C053-FFD2-47E5-878F-7EAB72B0147A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 For this basic sentence, the terminology</a:t>
            </a:r>
            <a:r>
              <a:rPr lang="en-US" baseline="0" dirty="0" smtClean="0"/>
              <a:t> used was kernel, but later Chomsky abandoned this notion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6C053-FFD2-47E5-878F-7EAB72B0147A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 For details</a:t>
            </a:r>
            <a:r>
              <a:rPr lang="en-US" baseline="0" dirty="0" smtClean="0"/>
              <a:t> read “A course in Linguistics” by </a:t>
            </a:r>
            <a:r>
              <a:rPr lang="en-US" baseline="0" dirty="0" err="1" smtClean="0"/>
              <a:t>Tarni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Parsad</a:t>
            </a:r>
            <a:r>
              <a:rPr lang="en-US" baseline="0" dirty="0" smtClean="0"/>
              <a:t> (pgs# 91-113)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6C053-FFD2-47E5-878F-7EAB72B0147A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*Example</a:t>
            </a:r>
            <a:r>
              <a:rPr lang="en-US" baseline="0" dirty="0" smtClean="0"/>
              <a:t> of variables:</a:t>
            </a:r>
          </a:p>
          <a:p>
            <a:r>
              <a:rPr lang="en-US" baseline="0" dirty="0" smtClean="0"/>
              <a:t>X+2y</a:t>
            </a:r>
          </a:p>
          <a:p>
            <a:r>
              <a:rPr lang="en-US" baseline="0" dirty="0" smtClean="0"/>
              <a:t>Assign different values to x and Y and you will get different answers.</a:t>
            </a:r>
          </a:p>
          <a:p>
            <a:r>
              <a:rPr lang="en-US" baseline="0" dirty="0" smtClean="0"/>
              <a:t>If x=2 and y=5 then x+2y= 12</a:t>
            </a:r>
          </a:p>
          <a:p>
            <a:r>
              <a:rPr lang="en-US" baseline="0" dirty="0" smtClean="0"/>
              <a:t>If X=7 and y=3 then x+2y= 13</a:t>
            </a:r>
          </a:p>
          <a:p>
            <a:r>
              <a:rPr lang="en-US" baseline="0" dirty="0" smtClean="0"/>
              <a:t>………………………………</a:t>
            </a:r>
          </a:p>
          <a:p>
            <a:r>
              <a:rPr lang="en-US" baseline="0" dirty="0" smtClean="0"/>
              <a:t>Similarly the endless set of results (sentences) is generated by operation of explicitly formalized rules</a:t>
            </a:r>
          </a:p>
          <a:p>
            <a:r>
              <a:rPr lang="en-US" baseline="0" dirty="0" smtClean="0"/>
              <a:t>This set of explicitly formalized rules is generative grammar.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96C053-FFD2-47E5-878F-7EAB72B0147A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099F609-66F0-426C-86C3-A90E00CE6883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276F32-EE4F-4AAE-A2BD-470A3483473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276600"/>
            <a:ext cx="7924800" cy="18288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Historical Linguistics (2)</a:t>
            </a:r>
            <a:br>
              <a:rPr lang="en-US" b="1" dirty="0" smtClean="0"/>
            </a:br>
            <a:r>
              <a:rPr lang="en-US" b="1" dirty="0" smtClean="0"/>
              <a:t>Noam Chomsky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200" y="5562600"/>
            <a:ext cx="6705600" cy="1173237"/>
          </a:xfrm>
        </p:spPr>
        <p:txBody>
          <a:bodyPr>
            <a:normAutofit/>
          </a:bodyPr>
          <a:lstStyle/>
          <a:p>
            <a:pPr>
              <a:defRPr/>
            </a:pPr>
            <a:endParaRPr lang="en-US" dirty="0" smtClean="0"/>
          </a:p>
          <a:p>
            <a:pPr algn="r">
              <a:defRPr/>
            </a:pPr>
            <a:r>
              <a:rPr lang="en-US" sz="1800" dirty="0" smtClean="0">
                <a:solidFill>
                  <a:schemeClr val="bg1"/>
                </a:solidFill>
              </a:rPr>
              <a:t>Dr. </a:t>
            </a:r>
            <a:r>
              <a:rPr lang="en-US" sz="1800" dirty="0" err="1" smtClean="0">
                <a:solidFill>
                  <a:schemeClr val="bg1"/>
                </a:solidFill>
              </a:rPr>
              <a:t>Ansa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Hameed</a:t>
            </a:r>
            <a:endParaRPr lang="en-US" sz="1800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Previously….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History of Linguistics</a:t>
            </a:r>
          </a:p>
          <a:p>
            <a:r>
              <a:rPr lang="en-US" dirty="0" smtClean="0"/>
              <a:t>Structuralism: </a:t>
            </a:r>
          </a:p>
          <a:p>
            <a:r>
              <a:rPr lang="en-US" dirty="0" smtClean="0"/>
              <a:t>Ferdinand de Saussure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Generative Linguistics</a:t>
            </a:r>
          </a:p>
          <a:p>
            <a:r>
              <a:rPr lang="en-US" dirty="0" smtClean="0"/>
              <a:t>Noam Chomsky</a:t>
            </a:r>
          </a:p>
          <a:p>
            <a:r>
              <a:rPr lang="en-US" dirty="0" smtClean="0"/>
              <a:t>Chomsky Ideas About Language</a:t>
            </a:r>
          </a:p>
          <a:p>
            <a:r>
              <a:rPr lang="en-US" dirty="0" smtClean="0"/>
              <a:t>Phrase Structure Grammar</a:t>
            </a:r>
          </a:p>
          <a:p>
            <a:r>
              <a:rPr lang="en-US" dirty="0" smtClean="0"/>
              <a:t>Transformational Generative Grammar</a:t>
            </a:r>
          </a:p>
          <a:p>
            <a:r>
              <a:rPr lang="en-US" dirty="0" smtClean="0"/>
              <a:t>Chomsky theory of First Language </a:t>
            </a:r>
            <a:r>
              <a:rPr lang="en-US" dirty="0" err="1" smtClean="0"/>
              <a:t>Acquistion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sz="3200" b="1" dirty="0" err="1" smtClean="0">
                <a:solidFill>
                  <a:srgbClr val="002060"/>
                </a:solidFill>
              </a:rPr>
              <a:t>Noam</a:t>
            </a:r>
            <a:r>
              <a:rPr lang="fr-FR" sz="3200" b="1" dirty="0" smtClean="0">
                <a:solidFill>
                  <a:srgbClr val="002060"/>
                </a:solidFill>
              </a:rPr>
              <a:t/>
            </a:r>
            <a:br>
              <a:rPr lang="fr-FR" sz="3200" b="1" dirty="0" smtClean="0">
                <a:solidFill>
                  <a:srgbClr val="002060"/>
                </a:solidFill>
              </a:rPr>
            </a:br>
            <a:r>
              <a:rPr lang="fr-FR" sz="3200" b="1" dirty="0" smtClean="0">
                <a:solidFill>
                  <a:srgbClr val="002060"/>
                </a:solidFill>
              </a:rPr>
              <a:t>Chomsky: </a:t>
            </a:r>
            <a:r>
              <a:rPr lang="fr-FR" sz="3200" dirty="0" smtClean="0">
                <a:solidFill>
                  <a:srgbClr val="002060"/>
                </a:solidFill>
              </a:rPr>
              <a:t/>
            </a:r>
            <a:br>
              <a:rPr lang="fr-FR" sz="3200" dirty="0" smtClean="0">
                <a:solidFill>
                  <a:srgbClr val="002060"/>
                </a:solidFill>
              </a:rPr>
            </a:br>
            <a:r>
              <a:rPr lang="fr-FR" sz="3200" dirty="0" smtClean="0">
                <a:solidFill>
                  <a:srgbClr val="002060"/>
                </a:solidFill>
              </a:rPr>
              <a:t>A New </a:t>
            </a:r>
            <a:r>
              <a:rPr lang="fr-FR" sz="3200" dirty="0" err="1" smtClean="0">
                <a:solidFill>
                  <a:srgbClr val="002060"/>
                </a:solidFill>
              </a:rPr>
              <a:t>Paradigm</a:t>
            </a:r>
            <a:r>
              <a:rPr lang="fr-FR" sz="3200" dirty="0" smtClean="0">
                <a:solidFill>
                  <a:srgbClr val="002060"/>
                </a:solidFill>
              </a:rPr>
              <a:t> </a:t>
            </a:r>
          </a:p>
          <a:p>
            <a:pPr>
              <a:buNone/>
            </a:pPr>
            <a:r>
              <a:rPr lang="fr-FR" sz="3200" dirty="0" smtClean="0">
                <a:solidFill>
                  <a:srgbClr val="002060"/>
                </a:solidFill>
              </a:rPr>
              <a:t>	in Modern </a:t>
            </a:r>
            <a:r>
              <a:rPr lang="fr-FR" sz="3200" dirty="0" err="1" smtClean="0">
                <a:solidFill>
                  <a:srgbClr val="002060"/>
                </a:solidFill>
              </a:rPr>
              <a:t>Linguistics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0200" y="609600"/>
            <a:ext cx="3352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chemeClr val="accent2"/>
                </a:solidFill>
              </a:rPr>
              <a:t>GENERATIVE LINGUISTICS</a:t>
            </a:r>
            <a:br>
              <a:rPr lang="en-US" b="1" dirty="0" smtClean="0">
                <a:solidFill>
                  <a:schemeClr val="accent2"/>
                </a:solidFill>
              </a:rPr>
            </a:b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62500" lnSpcReduction="20000"/>
          </a:bodyPr>
          <a:lstStyle/>
          <a:p>
            <a:endParaRPr lang="en-GB" sz="3000" dirty="0" smtClean="0"/>
          </a:p>
          <a:p>
            <a:r>
              <a:rPr lang="en-GB" sz="3000" dirty="0" smtClean="0"/>
              <a:t>A school of thought within Linguistics.</a:t>
            </a:r>
          </a:p>
          <a:p>
            <a:r>
              <a:rPr lang="en-GB" sz="3000" dirty="0" smtClean="0"/>
              <a:t>Makes use of the ´Concept of Generative Grammar`</a:t>
            </a:r>
          </a:p>
          <a:p>
            <a:endParaRPr lang="en-GB" sz="3000" dirty="0" smtClean="0"/>
          </a:p>
          <a:p>
            <a:r>
              <a:rPr lang="en-GB" sz="3000" dirty="0" smtClean="0"/>
              <a:t>One great proponent of this concept </a:t>
            </a:r>
          </a:p>
          <a:p>
            <a:pPr>
              <a:buNone/>
            </a:pPr>
            <a:r>
              <a:rPr lang="en-GB" sz="3000" dirty="0" smtClean="0"/>
              <a:t>	is </a:t>
            </a:r>
            <a:r>
              <a:rPr lang="en-GB" sz="3000" dirty="0" err="1" smtClean="0">
                <a:solidFill>
                  <a:srgbClr val="002060"/>
                </a:solidFill>
              </a:rPr>
              <a:t>Avram</a:t>
            </a:r>
            <a:r>
              <a:rPr lang="en-GB" sz="3000" dirty="0" smtClean="0">
                <a:solidFill>
                  <a:srgbClr val="002060"/>
                </a:solidFill>
              </a:rPr>
              <a:t> Noam Chomsky</a:t>
            </a:r>
          </a:p>
          <a:p>
            <a:pPr>
              <a:buNone/>
            </a:pPr>
            <a:endParaRPr lang="en-GB" sz="3000" dirty="0" smtClean="0">
              <a:solidFill>
                <a:srgbClr val="002060"/>
              </a:solidFill>
            </a:endParaRPr>
          </a:p>
          <a:p>
            <a:r>
              <a:rPr lang="en-GB" sz="3000" dirty="0" smtClean="0"/>
              <a:t>Book</a:t>
            </a:r>
            <a:r>
              <a:rPr lang="en-GB" sz="3000" dirty="0" smtClean="0">
                <a:solidFill>
                  <a:srgbClr val="002060"/>
                </a:solidFill>
              </a:rPr>
              <a:t>: “Syntactic Structures” (1957)</a:t>
            </a:r>
          </a:p>
          <a:p>
            <a:endParaRPr lang="en-GB" sz="3000" dirty="0" smtClean="0"/>
          </a:p>
          <a:p>
            <a:endParaRPr lang="en-US" sz="3000" i="1" dirty="0" smtClean="0">
              <a:solidFill>
                <a:schemeClr val="hlink"/>
              </a:solidFill>
            </a:endParaRPr>
          </a:p>
          <a:p>
            <a:pPr>
              <a:buNone/>
            </a:pPr>
            <a:endParaRPr lang="en-US" sz="3000" i="1" dirty="0" smtClean="0">
              <a:solidFill>
                <a:schemeClr val="hlink"/>
              </a:solidFill>
            </a:endParaRPr>
          </a:p>
          <a:p>
            <a:r>
              <a:rPr lang="en-US" sz="3000" dirty="0" smtClean="0"/>
              <a:t>Famous for Transformational Generative Grammar.</a:t>
            </a:r>
          </a:p>
          <a:p>
            <a:pPr>
              <a:buNone/>
            </a:pPr>
            <a:r>
              <a:rPr lang="en-GB" dirty="0" smtClean="0"/>
              <a:t/>
            </a:r>
            <a:br>
              <a:rPr lang="en-GB" dirty="0" smtClean="0"/>
            </a:br>
            <a:endParaRPr lang="de-DE" dirty="0" smtClean="0"/>
          </a:p>
          <a:p>
            <a:endParaRPr lang="en-US" dirty="0"/>
          </a:p>
        </p:txBody>
      </p:sp>
      <p:pic>
        <p:nvPicPr>
          <p:cNvPr id="4" name="Picture 4" descr="Noam_chomsky_croppe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522278">
            <a:off x="6400063" y="2054123"/>
            <a:ext cx="1905000" cy="2210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Chomsky’s Brief Life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3200" dirty="0" smtClean="0"/>
              <a:t>December 7, 1928: Chomsky was born.</a:t>
            </a:r>
          </a:p>
          <a:p>
            <a:r>
              <a:rPr lang="en-US" sz="3200" dirty="0" smtClean="0"/>
              <a:t>He attended the University of Pennsylvania where he met </a:t>
            </a:r>
            <a:r>
              <a:rPr lang="fr-FR" sz="3200" dirty="0" err="1" smtClean="0"/>
              <a:t>Zellig</a:t>
            </a:r>
            <a:r>
              <a:rPr lang="fr-FR" sz="3200" dirty="0" smtClean="0"/>
              <a:t> Harris</a:t>
            </a:r>
          </a:p>
          <a:p>
            <a:r>
              <a:rPr lang="fr-FR" sz="3200" dirty="0" smtClean="0"/>
              <a:t>1949: He </a:t>
            </a:r>
            <a:r>
              <a:rPr lang="fr-FR" sz="3200" dirty="0" err="1" smtClean="0"/>
              <a:t>graduated</a:t>
            </a:r>
            <a:r>
              <a:rPr lang="fr-FR" sz="3200" dirty="0" smtClean="0"/>
              <a:t> </a:t>
            </a:r>
            <a:r>
              <a:rPr lang="fr-FR" sz="3200" dirty="0" err="1" smtClean="0"/>
              <a:t>with</a:t>
            </a:r>
            <a:r>
              <a:rPr lang="fr-FR" sz="3200" dirty="0" smtClean="0"/>
              <a:t> a BA. </a:t>
            </a:r>
            <a:r>
              <a:rPr lang="fr-FR" sz="3200" dirty="0" err="1" smtClean="0"/>
              <a:t>His</a:t>
            </a:r>
            <a:r>
              <a:rPr lang="fr-FR" sz="3200" dirty="0" smtClean="0"/>
              <a:t> </a:t>
            </a:r>
            <a:r>
              <a:rPr lang="fr-FR" sz="3200" dirty="0" err="1" smtClean="0"/>
              <a:t>thesis</a:t>
            </a:r>
            <a:r>
              <a:rPr lang="fr-FR" sz="3200" dirty="0" smtClean="0"/>
              <a:t> </a:t>
            </a:r>
            <a:r>
              <a:rPr lang="fr-FR" sz="3200" dirty="0" err="1" smtClean="0"/>
              <a:t>was</a:t>
            </a:r>
            <a:r>
              <a:rPr lang="fr-FR" sz="3200" dirty="0" smtClean="0"/>
              <a:t> about Modern </a:t>
            </a:r>
            <a:r>
              <a:rPr lang="fr-FR" sz="3200" dirty="0" err="1" smtClean="0"/>
              <a:t>Hebrew</a:t>
            </a:r>
            <a:r>
              <a:rPr lang="fr-FR" sz="3200" dirty="0" smtClean="0"/>
              <a:t>. He </a:t>
            </a:r>
            <a:r>
              <a:rPr lang="fr-FR" sz="3200" dirty="0" err="1" smtClean="0"/>
              <a:t>entered</a:t>
            </a:r>
            <a:r>
              <a:rPr lang="fr-FR" sz="3200" dirty="0" smtClean="0"/>
              <a:t> </a:t>
            </a:r>
            <a:r>
              <a:rPr lang="fr-FR" sz="3200" dirty="0" err="1" smtClean="0"/>
              <a:t>graduate</a:t>
            </a:r>
            <a:r>
              <a:rPr lang="fr-FR" sz="3200" dirty="0" smtClean="0"/>
              <a:t> </a:t>
            </a:r>
            <a:r>
              <a:rPr lang="fr-FR" sz="3200" dirty="0" err="1" smtClean="0"/>
              <a:t>school</a:t>
            </a:r>
            <a:r>
              <a:rPr lang="fr-FR" sz="3200" dirty="0" smtClean="0"/>
              <a:t>.</a:t>
            </a:r>
          </a:p>
          <a:p>
            <a:r>
              <a:rPr lang="en-US" sz="3200" dirty="0" smtClean="0"/>
              <a:t>1951: He became one of the Society of Fellows at Harvard, from where he moved to the Massachusetts Institute of </a:t>
            </a:r>
            <a:r>
              <a:rPr lang="fr-FR" sz="3200" dirty="0" err="1" smtClean="0"/>
              <a:t>Technology</a:t>
            </a:r>
            <a:r>
              <a:rPr lang="fr-FR" sz="3200" dirty="0" smtClean="0"/>
              <a:t> (MIT) in 1955.</a:t>
            </a:r>
          </a:p>
          <a:p>
            <a:r>
              <a:rPr lang="fr-FR" sz="3200" dirty="0" smtClean="0"/>
              <a:t>He has been </a:t>
            </a:r>
            <a:r>
              <a:rPr lang="fr-FR" sz="3200" dirty="0" err="1" smtClean="0"/>
              <a:t>repeatedly</a:t>
            </a:r>
            <a:r>
              <a:rPr lang="fr-FR" sz="3200" dirty="0" smtClean="0"/>
              <a:t> </a:t>
            </a:r>
            <a:r>
              <a:rPr lang="fr-FR" sz="3200" dirty="0" err="1" smtClean="0"/>
              <a:t>jailed</a:t>
            </a:r>
            <a:r>
              <a:rPr lang="fr-FR" sz="3200" dirty="0" smtClean="0"/>
              <a:t> for </a:t>
            </a:r>
            <a:r>
              <a:rPr lang="fr-FR" sz="3200" dirty="0" err="1" smtClean="0"/>
              <a:t>political</a:t>
            </a:r>
            <a:r>
              <a:rPr lang="fr-FR" sz="3200" dirty="0" smtClean="0"/>
              <a:t> </a:t>
            </a:r>
            <a:r>
              <a:rPr lang="fr-FR" sz="3200" dirty="0" err="1" smtClean="0"/>
              <a:t>activism</a:t>
            </a:r>
            <a:r>
              <a:rPr lang="fr-FR" sz="3200" dirty="0" smtClean="0"/>
              <a:t>. (Smith, 2004). </a:t>
            </a:r>
          </a:p>
          <a:p>
            <a:r>
              <a:rPr lang="en-GB" sz="3200" dirty="0" smtClean="0"/>
              <a:t>He has been influenced by  a large variety of thinkers, philosophers, politicians and linguists. </a:t>
            </a:r>
          </a:p>
          <a:p>
            <a:r>
              <a:rPr lang="fr-FR" sz="3200" dirty="0" err="1" smtClean="0"/>
              <a:t>Many</a:t>
            </a:r>
            <a:r>
              <a:rPr lang="fr-FR" sz="3200" dirty="0" smtClean="0"/>
              <a:t> compare </a:t>
            </a:r>
            <a:r>
              <a:rPr lang="fr-FR" sz="3200" dirty="0" err="1" smtClean="0"/>
              <a:t>him</a:t>
            </a:r>
            <a:r>
              <a:rPr lang="fr-FR" sz="3200" dirty="0" smtClean="0"/>
              <a:t> to Bertrand Russel.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Chomsky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fr-FR" sz="3200" dirty="0" smtClean="0"/>
              <a:t>‘‘He has </a:t>
            </a:r>
            <a:r>
              <a:rPr lang="en-US" sz="3200" dirty="0" smtClean="0"/>
              <a:t>shown that there is really only one human language: that the immense complexity of the innumerable languages we hear around us must be variations on a single theme. </a:t>
            </a:r>
            <a:r>
              <a:rPr lang="fr-FR" sz="3200" dirty="0" smtClean="0"/>
              <a:t>He has </a:t>
            </a:r>
            <a:r>
              <a:rPr lang="fr-FR" sz="3200" dirty="0" err="1" smtClean="0"/>
              <a:t>revolutionized</a:t>
            </a:r>
            <a:r>
              <a:rPr lang="fr-FR" sz="3200" dirty="0" smtClean="0"/>
              <a:t> </a:t>
            </a:r>
            <a:r>
              <a:rPr lang="fr-FR" sz="3200" dirty="0" err="1" smtClean="0"/>
              <a:t>linguistics</a:t>
            </a:r>
            <a:r>
              <a:rPr lang="fr-FR" sz="3200" dirty="0" smtClean="0"/>
              <a:t>, </a:t>
            </a:r>
            <a:r>
              <a:rPr lang="en-US" sz="3200" dirty="0" smtClean="0"/>
              <a:t>and in so doing has set a cat among the philosophical pigeons.” (Smith, 2004: 16).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Chomsky’s Ideas about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u="sng" dirty="0" smtClean="0"/>
              <a:t> Language Definition</a:t>
            </a:r>
          </a:p>
          <a:p>
            <a:endParaRPr lang="en-US" dirty="0" smtClean="0"/>
          </a:p>
          <a:p>
            <a:r>
              <a:rPr lang="en-US" dirty="0" smtClean="0"/>
              <a:t>A language is a set (finite/infinite) of sentences, each finite in length and constructed out of a finite set of elements</a:t>
            </a:r>
          </a:p>
          <a:p>
            <a:r>
              <a:rPr lang="de-DE" dirty="0" smtClean="0"/>
              <a:t> Language is a system represented in the mind/brain of a particular individual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Chomsky’s Idea of Competence &amp; Performance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de-DE" b="1" u="sng" dirty="0" smtClean="0"/>
              <a:t> Language Competence vs Performance</a:t>
            </a:r>
          </a:p>
          <a:p>
            <a:pPr>
              <a:buNone/>
            </a:pPr>
            <a:endParaRPr lang="de-DE" b="1" u="sng" dirty="0" smtClean="0"/>
          </a:p>
          <a:p>
            <a:r>
              <a:rPr lang="de-DE" dirty="0" smtClean="0"/>
              <a:t>Chomsky distinguishes between:</a:t>
            </a:r>
          </a:p>
          <a:p>
            <a:pPr lvl="1"/>
            <a:r>
              <a:rPr lang="de-DE" b="1" dirty="0" smtClean="0"/>
              <a:t>Competence</a:t>
            </a:r>
            <a:r>
              <a:rPr lang="de-DE" dirty="0" smtClean="0"/>
              <a:t>: speaker‘s/ hearer‘s unconscious knowledge of language (about sounds, meanings, syntax)</a:t>
            </a:r>
          </a:p>
          <a:p>
            <a:pPr lvl="1"/>
            <a:r>
              <a:rPr lang="de-DE" b="1" dirty="0" smtClean="0"/>
              <a:t>Performance</a:t>
            </a:r>
            <a:r>
              <a:rPr lang="de-DE" dirty="0" smtClean="0"/>
              <a:t>: actual use of language in concrete situations</a:t>
            </a:r>
          </a:p>
          <a:p>
            <a:pPr lvl="1"/>
            <a:endParaRPr lang="de-DE" dirty="0" smtClean="0"/>
          </a:p>
          <a:p>
            <a:pPr lvl="1"/>
            <a:r>
              <a:rPr lang="en-US" sz="2000" dirty="0" smtClean="0"/>
              <a:t>Competence is mental reality and not directly observable whereas performance is observable</a:t>
            </a:r>
          </a:p>
          <a:p>
            <a:pPr lvl="1"/>
            <a:endParaRPr lang="de-DE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Chomsky’s Ideas about Aims of 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de-DE" b="1" u="sng" dirty="0" smtClean="0"/>
              <a:t>Aims of Linguistics</a:t>
            </a:r>
          </a:p>
          <a:p>
            <a:r>
              <a:rPr lang="de-DE" dirty="0" smtClean="0"/>
              <a:t>Chomsky summarized the major aims of linguistics as to know:</a:t>
            </a:r>
          </a:p>
          <a:p>
            <a:pPr marL="990600" lvl="1" indent="-533400">
              <a:buFontTx/>
              <a:buAutoNum type="arabicPeriod"/>
            </a:pPr>
            <a:r>
              <a:rPr lang="de-DE" dirty="0" smtClean="0"/>
              <a:t>What constitutes language?</a:t>
            </a:r>
          </a:p>
          <a:p>
            <a:pPr marL="990600" lvl="1" indent="-533400">
              <a:buFontTx/>
              <a:buAutoNum type="arabicPeriod"/>
            </a:pPr>
            <a:r>
              <a:rPr lang="de-DE" dirty="0" smtClean="0"/>
              <a:t>How is such knowledge acquired?</a:t>
            </a:r>
          </a:p>
          <a:p>
            <a:pPr marL="990600" lvl="1" indent="-533400">
              <a:buFontTx/>
              <a:buAutoNum type="arabicPeriod"/>
            </a:pPr>
            <a:r>
              <a:rPr lang="de-DE" dirty="0" smtClean="0"/>
              <a:t>How is such knowledge put to use?</a:t>
            </a:r>
          </a:p>
          <a:p>
            <a:pPr marL="990600" lvl="1" indent="-533400">
              <a:buFontTx/>
              <a:buAutoNum type="arabicPeriod"/>
            </a:pPr>
            <a:r>
              <a:rPr lang="de-DE" dirty="0" smtClean="0"/>
              <a:t>What are the physical mechanisms that serve as the material basis for this system of knowledge and for its use?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Chomsky’s Ideas about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/>
              <a:t>Language is Structure- Dependent</a:t>
            </a:r>
          </a:p>
          <a:p>
            <a:pPr>
              <a:defRPr/>
            </a:pPr>
            <a:r>
              <a:rPr lang="de-DE" dirty="0" smtClean="0"/>
              <a:t>A principle common to all languages: </a:t>
            </a:r>
            <a:r>
              <a:rPr lang="de-DE" dirty="0" smtClean="0">
                <a:solidFill>
                  <a:schemeClr val="accent5"/>
                </a:solidFill>
              </a:rPr>
              <a:t>Syntax is more than meaning</a:t>
            </a:r>
          </a:p>
          <a:p>
            <a:pPr>
              <a:defRPr/>
            </a:pPr>
            <a:r>
              <a:rPr lang="de-DE" dirty="0" smtClean="0"/>
              <a:t>Chomsky asserts that knowledge of language relies on the structural relationships in the sentence rather than on the sequence of words </a:t>
            </a:r>
          </a:p>
          <a:p>
            <a:r>
              <a:rPr lang="de-DE" dirty="0" smtClean="0"/>
              <a:t>Example:</a:t>
            </a:r>
          </a:p>
          <a:p>
            <a:endParaRPr lang="de-DE" dirty="0" smtClean="0"/>
          </a:p>
          <a:p>
            <a:pPr>
              <a:buNone/>
            </a:pPr>
            <a:r>
              <a:rPr lang="de-DE" dirty="0" smtClean="0"/>
              <a:t>	</a:t>
            </a:r>
            <a:r>
              <a:rPr lang="de-DE" sz="2200" dirty="0" smtClean="0"/>
              <a:t>The man who is tall is John.</a:t>
            </a:r>
          </a:p>
          <a:p>
            <a:pPr>
              <a:buNone/>
            </a:pPr>
            <a:r>
              <a:rPr lang="de-DE" sz="2200" dirty="0" smtClean="0"/>
              <a:t>	Is the man who is tall John?</a:t>
            </a:r>
          </a:p>
          <a:p>
            <a:pPr>
              <a:buNone/>
            </a:pPr>
            <a:r>
              <a:rPr lang="de-DE" sz="2200" dirty="0" smtClean="0">
                <a:solidFill>
                  <a:srgbClr val="FF0000"/>
                </a:solidFill>
              </a:rPr>
              <a:t>	*Is the man who tall is John?</a:t>
            </a:r>
          </a:p>
          <a:p>
            <a:pPr>
              <a:defRPr/>
            </a:pPr>
            <a:endParaRPr lang="de-DE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3200" b="1" dirty="0" smtClean="0">
                <a:solidFill>
                  <a:schemeClr val="accent5"/>
                </a:solidFill>
              </a:rPr>
              <a:t>Syntax is more than meaning</a:t>
            </a:r>
          </a:p>
          <a:p>
            <a:endParaRPr lang="de-DE" sz="3200" dirty="0" smtClean="0"/>
          </a:p>
          <a:p>
            <a:r>
              <a:rPr lang="de-DE" sz="2400" dirty="0" smtClean="0"/>
              <a:t>Well-formed sentence without meaning:</a:t>
            </a:r>
          </a:p>
          <a:p>
            <a:pPr>
              <a:buNone/>
            </a:pPr>
            <a:r>
              <a:rPr lang="de-DE" sz="2400" dirty="0" smtClean="0">
                <a:solidFill>
                  <a:schemeClr val="accent2"/>
                </a:solidFill>
              </a:rPr>
              <a:t>	Colorless green ideas sleep furiously.</a:t>
            </a:r>
          </a:p>
          <a:p>
            <a:endParaRPr lang="en-GB" sz="2400" dirty="0" smtClean="0"/>
          </a:p>
          <a:p>
            <a:r>
              <a:rPr lang="en-GB" sz="2400" dirty="0" smtClean="0"/>
              <a:t>Syntax as well as meaning deprived of inner logic:</a:t>
            </a:r>
          </a:p>
          <a:p>
            <a:pPr>
              <a:buNone/>
            </a:pPr>
            <a:r>
              <a:rPr lang="en-GB" sz="2400" dirty="0" smtClean="0">
                <a:solidFill>
                  <a:schemeClr val="accent2"/>
                </a:solidFill>
              </a:rPr>
              <a:t>	Ideas furiously green </a:t>
            </a:r>
            <a:r>
              <a:rPr lang="en-GB" sz="2400" dirty="0" err="1" smtClean="0">
                <a:solidFill>
                  <a:schemeClr val="accent2"/>
                </a:solidFill>
              </a:rPr>
              <a:t>colorless</a:t>
            </a:r>
            <a:r>
              <a:rPr lang="en-GB" sz="2400" dirty="0" smtClean="0">
                <a:solidFill>
                  <a:schemeClr val="accent2"/>
                </a:solidFill>
              </a:rPr>
              <a:t> sleep.</a:t>
            </a:r>
            <a:r>
              <a:rPr lang="de-DE" sz="2400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Chomsky’s Models of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Models of Grammar</a:t>
            </a:r>
          </a:p>
          <a:p>
            <a:pPr>
              <a:buNone/>
            </a:pPr>
            <a:r>
              <a:rPr lang="en-US" dirty="0" smtClean="0"/>
              <a:t>Chomsky introduced three models of grammar:</a:t>
            </a:r>
          </a:p>
          <a:p>
            <a:r>
              <a:rPr lang="en-US" dirty="0" smtClean="0"/>
              <a:t>Finite state Grammar (most basic and inadequate)</a:t>
            </a:r>
          </a:p>
          <a:p>
            <a:r>
              <a:rPr lang="en-US" dirty="0" smtClean="0"/>
              <a:t>Phrase Structure Grammar</a:t>
            </a:r>
          </a:p>
          <a:p>
            <a:r>
              <a:rPr lang="en-US" dirty="0" smtClean="0"/>
              <a:t>Transformational Generative Grammar (Extension of Phrase Structure Grammar)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Structure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Rules for determining the structure of phrases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Generate a lot of sentences from a small number of rules.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The structure of a phrase will consist of one or more constituents in a certain order.</a:t>
            </a:r>
          </a:p>
          <a:p>
            <a:pPr>
              <a:lnSpc>
                <a:spcPct val="90000"/>
              </a:lnSpc>
            </a:pPr>
            <a:r>
              <a:rPr lang="en-US" sz="3200" dirty="0" smtClean="0"/>
              <a:t>Constituent: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dirty="0" smtClean="0"/>
              <a:t>	</a:t>
            </a:r>
            <a:r>
              <a:rPr lang="en-US" sz="1900" dirty="0" smtClean="0"/>
              <a:t>Some words seem to belong together: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accent4">
                    <a:lumMod val="50000"/>
                  </a:schemeClr>
                </a:solidFill>
              </a:rPr>
              <a:t>{The crazy man</a:t>
            </a:r>
            <a:r>
              <a:rPr lang="en-US" sz="1900" dirty="0" smtClean="0">
                <a:solidFill>
                  <a:schemeClr val="hlink"/>
                </a:solidFill>
              </a:rPr>
              <a:t>}</a:t>
            </a:r>
            <a:r>
              <a:rPr lang="en-US" sz="1900" dirty="0" smtClean="0"/>
              <a:t> 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</a:rPr>
              <a:t>{</a:t>
            </a:r>
            <a:r>
              <a:rPr lang="en-US" sz="1900" u="sng" dirty="0" smtClean="0">
                <a:solidFill>
                  <a:schemeClr val="accent3">
                    <a:lumMod val="50000"/>
                  </a:schemeClr>
                </a:solidFill>
              </a:rPr>
              <a:t>is jumping off the bridge}</a:t>
            </a:r>
          </a:p>
          <a:p>
            <a:pPr lvl="1">
              <a:lnSpc>
                <a:spcPct val="90000"/>
              </a:lnSpc>
              <a:buFont typeface="Wingdings" pitchFamily="2" charset="2"/>
              <a:buChar char="Ø"/>
            </a:pPr>
            <a:endParaRPr lang="en-US" sz="1900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900" dirty="0" smtClean="0"/>
              <a:t>	Groups of words that belong together are called </a:t>
            </a:r>
            <a:r>
              <a:rPr lang="en-US" sz="1900" b="1" dirty="0" smtClean="0"/>
              <a:t>constituents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en-US" sz="1900" b="1" dirty="0" smtClean="0"/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900" dirty="0" smtClean="0"/>
              <a:t>	The component that determines the properties of the constituent is the </a:t>
            </a:r>
            <a:r>
              <a:rPr lang="en-US" sz="1900" b="1" dirty="0" smtClean="0"/>
              <a:t>head</a:t>
            </a:r>
            <a:r>
              <a:rPr lang="en-US" sz="1900" dirty="0" smtClean="0"/>
              <a:t>, and the constituent can be referred to as a </a:t>
            </a:r>
            <a:r>
              <a:rPr lang="en-US" sz="1900" b="1" dirty="0" smtClean="0"/>
              <a:t>phrase</a:t>
            </a:r>
            <a:r>
              <a:rPr lang="en-US" sz="1900" dirty="0" smtClean="0"/>
              <a:t>: e.g. </a:t>
            </a:r>
            <a:r>
              <a:rPr lang="en-US" sz="1900" b="1" dirty="0" smtClean="0"/>
              <a:t>noun phrase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Structure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b="1" dirty="0" smtClean="0"/>
              <a:t>Explanation:</a:t>
            </a:r>
          </a:p>
          <a:p>
            <a:pPr>
              <a:lnSpc>
                <a:spcPct val="90000"/>
              </a:lnSpc>
            </a:pPr>
            <a:endParaRPr lang="en-US" sz="3200" dirty="0" smtClean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200" dirty="0" smtClean="0">
                <a:solidFill>
                  <a:schemeClr val="hlink"/>
                </a:solidFill>
              </a:rPr>
              <a:t>V 	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   N	  V 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  N      V     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N</a:t>
            </a:r>
          </a:p>
          <a:p>
            <a:pPr>
              <a:lnSpc>
                <a:spcPct val="90000"/>
              </a:lnSpc>
              <a:buNone/>
            </a:pPr>
            <a:r>
              <a:rPr lang="en-US" sz="2200" dirty="0" smtClean="0"/>
              <a:t>	</a:t>
            </a:r>
            <a:r>
              <a:rPr lang="en-US" sz="2200" i="1" dirty="0" smtClean="0"/>
              <a:t>run a marathon   eat the food   read the book</a:t>
            </a:r>
          </a:p>
          <a:p>
            <a:pPr>
              <a:lnSpc>
                <a:spcPct val="90000"/>
              </a:lnSpc>
            </a:pPr>
            <a:r>
              <a:rPr lang="en-US" sz="2200" dirty="0" smtClean="0">
                <a:solidFill>
                  <a:schemeClr val="hlink"/>
                </a:solidFill>
              </a:rPr>
              <a:t>V  Prep 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N          V  Prep 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N</a:t>
            </a:r>
          </a:p>
          <a:p>
            <a:pPr>
              <a:lnSpc>
                <a:spcPct val="90000"/>
              </a:lnSpc>
              <a:buNone/>
            </a:pPr>
            <a:r>
              <a:rPr lang="en-US" sz="2200" dirty="0" smtClean="0"/>
              <a:t>	</a:t>
            </a:r>
            <a:r>
              <a:rPr lang="en-US" sz="2200" i="1" dirty="0" smtClean="0"/>
              <a:t>go to the store       talk with a teacher</a:t>
            </a:r>
          </a:p>
          <a:p>
            <a:pPr>
              <a:lnSpc>
                <a:spcPct val="90000"/>
              </a:lnSpc>
              <a:buNone/>
            </a:pPr>
            <a:r>
              <a:rPr lang="en-US" sz="2200" dirty="0" smtClean="0"/>
              <a:t>     </a:t>
            </a:r>
            <a:r>
              <a:rPr lang="en-US" sz="2200" dirty="0" smtClean="0">
                <a:solidFill>
                  <a:schemeClr val="hlink"/>
                </a:solidFill>
              </a:rPr>
              <a:t>V 	  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   N    Prep </a:t>
            </a:r>
            <a:r>
              <a:rPr lang="en-US" sz="2200" dirty="0" err="1" smtClean="0">
                <a:solidFill>
                  <a:schemeClr val="hlink"/>
                </a:solidFill>
              </a:rPr>
              <a:t>Det</a:t>
            </a:r>
            <a:r>
              <a:rPr lang="en-US" sz="2200" dirty="0" smtClean="0">
                <a:solidFill>
                  <a:schemeClr val="hlink"/>
                </a:solidFill>
              </a:rPr>
              <a:t>  N</a:t>
            </a:r>
          </a:p>
          <a:p>
            <a:pPr>
              <a:lnSpc>
                <a:spcPct val="90000"/>
              </a:lnSpc>
              <a:buNone/>
            </a:pPr>
            <a:r>
              <a:rPr lang="en-US" sz="2200" dirty="0" smtClean="0"/>
              <a:t>	</a:t>
            </a:r>
            <a:r>
              <a:rPr lang="en-US" sz="2200" i="1" dirty="0" smtClean="0"/>
              <a:t>take your sister to the library</a:t>
            </a:r>
          </a:p>
          <a:p>
            <a:pPr>
              <a:lnSpc>
                <a:spcPct val="90000"/>
              </a:lnSpc>
              <a:buNone/>
            </a:pPr>
            <a:endParaRPr lang="en-US" sz="2200" i="1" dirty="0" smtClean="0"/>
          </a:p>
          <a:p>
            <a:pPr>
              <a:lnSpc>
                <a:spcPct val="90000"/>
              </a:lnSpc>
            </a:pPr>
            <a:r>
              <a:rPr lang="en-US" sz="2600" dirty="0" smtClean="0"/>
              <a:t>“Verb phrases have a V, (sometimes) an NP, and (sometimes) a PP”</a:t>
            </a:r>
          </a:p>
          <a:p>
            <a:pPr>
              <a:lnSpc>
                <a:spcPct val="90000"/>
              </a:lnSpc>
            </a:pPr>
            <a:r>
              <a:rPr lang="en-US" sz="2600" dirty="0" smtClean="0"/>
              <a:t>VP -&gt; V (NP) (PP)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Structure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3200" dirty="0" smtClean="0"/>
              <a:t>The main phrase structure rules:</a:t>
            </a:r>
          </a:p>
          <a:p>
            <a:pPr>
              <a:spcBef>
                <a:spcPct val="40000"/>
              </a:spcBef>
              <a:buNone/>
            </a:pPr>
            <a:r>
              <a:rPr lang="en-US" sz="3200" dirty="0" smtClean="0">
                <a:solidFill>
                  <a:schemeClr val="accent2">
                    <a:lumMod val="75000"/>
                  </a:schemeClr>
                </a:solidFill>
              </a:rPr>
              <a:t>1.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S  NP VP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2.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NP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 {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Det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 N, Pro}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3.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VP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 V (NP) (PP) (Adv)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4. PP  P NP</a:t>
            </a:r>
          </a:p>
          <a:p>
            <a:pPr>
              <a:spcBef>
                <a:spcPct val="40000"/>
              </a:spcBef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Symbol" pitchFamily="18" charset="2"/>
              </a:rPr>
              <a:t>5. AP  A (PP)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Phrase Structure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3000" b="1" u="sng" dirty="0" smtClean="0">
                <a:latin typeface="Arial" charset="0"/>
              </a:rPr>
              <a:t>Phrase Structure Rules &amp; tree diagrams</a:t>
            </a:r>
          </a:p>
          <a:p>
            <a:r>
              <a:rPr lang="en-US" sz="2400" b="1" dirty="0" smtClean="0"/>
              <a:t>NP </a:t>
            </a:r>
            <a:r>
              <a:rPr lang="en-US" sz="2400" b="1" dirty="0" smtClean="0">
                <a:sym typeface="Symbol" pitchFamily="18" charset="2"/>
              </a:rPr>
              <a:t> (</a:t>
            </a:r>
            <a:r>
              <a:rPr lang="en-US" sz="2400" b="1" dirty="0" err="1" smtClean="0">
                <a:sym typeface="Symbol" pitchFamily="18" charset="2"/>
              </a:rPr>
              <a:t>Det</a:t>
            </a:r>
            <a:r>
              <a:rPr lang="en-US" sz="2400" b="1" dirty="0" smtClean="0">
                <a:sym typeface="Symbol" pitchFamily="18" charset="2"/>
              </a:rPr>
              <a:t>) N </a:t>
            </a:r>
          </a:p>
          <a:p>
            <a:r>
              <a:rPr lang="en-US" sz="2400" b="1" dirty="0" smtClean="0">
                <a:sym typeface="Symbol" pitchFamily="18" charset="2"/>
              </a:rPr>
              <a:t>PP  P NP</a:t>
            </a:r>
            <a:r>
              <a:rPr lang="en-US" sz="2400" dirty="0" smtClean="0">
                <a:sym typeface="Symbol" pitchFamily="18" charset="2"/>
              </a:rPr>
              <a:t>		</a:t>
            </a:r>
            <a:r>
              <a:rPr lang="en-US" sz="2000" dirty="0" smtClean="0">
                <a:sym typeface="Symbol" pitchFamily="18" charset="2"/>
              </a:rPr>
              <a:t>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boy in the yard</a:t>
            </a: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boy (NP)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pPr lvl="8"/>
            <a:endParaRPr lang="en-US" dirty="0" smtClean="0"/>
          </a:p>
          <a:p>
            <a:pPr lvl="8"/>
            <a:endParaRPr lang="en-US" dirty="0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1447800" y="35814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>
            <a:off x="2057400" y="35814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2590800" y="3962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N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066800" y="396240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 err="1">
                <a:latin typeface="Times New Roman" pitchFamily="18" charset="0"/>
              </a:rPr>
              <a:t>Det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20" name="Line 11"/>
          <p:cNvSpPr>
            <a:spLocks noChangeShapeType="1"/>
          </p:cNvSpPr>
          <p:nvPr/>
        </p:nvSpPr>
        <p:spPr bwMode="auto">
          <a:xfrm>
            <a:off x="1371600" y="441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12"/>
          <p:cNvSpPr>
            <a:spLocks noChangeShapeType="1"/>
          </p:cNvSpPr>
          <p:nvPr/>
        </p:nvSpPr>
        <p:spPr bwMode="auto">
          <a:xfrm>
            <a:off x="2819400" y="4419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1066800" y="495300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The                 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593285" y="496466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boy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 flipH="1">
            <a:off x="4800600" y="31242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6" name="Line 15"/>
          <p:cNvSpPr>
            <a:spLocks noChangeShapeType="1"/>
          </p:cNvSpPr>
          <p:nvPr/>
        </p:nvSpPr>
        <p:spPr bwMode="auto">
          <a:xfrm>
            <a:off x="5410200" y="3124200"/>
            <a:ext cx="4572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>
            <a:off x="5410200" y="3124200"/>
            <a:ext cx="16002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8" name="Text Box 18"/>
          <p:cNvSpPr txBox="1">
            <a:spLocks noChangeArrowheads="1"/>
          </p:cNvSpPr>
          <p:nvPr/>
        </p:nvSpPr>
        <p:spPr bwMode="auto">
          <a:xfrm>
            <a:off x="5715000" y="34290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N</a:t>
            </a: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4495800" y="342900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Det</a:t>
            </a:r>
          </a:p>
        </p:txBody>
      </p:sp>
      <p:sp>
        <p:nvSpPr>
          <p:cNvPr id="30" name="Line 21"/>
          <p:cNvSpPr>
            <a:spLocks noChangeShapeType="1"/>
          </p:cNvSpPr>
          <p:nvPr/>
        </p:nvSpPr>
        <p:spPr bwMode="auto">
          <a:xfrm>
            <a:off x="4800600" y="38862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31" name="Line 22"/>
          <p:cNvSpPr>
            <a:spLocks noChangeShapeType="1"/>
          </p:cNvSpPr>
          <p:nvPr/>
        </p:nvSpPr>
        <p:spPr bwMode="auto">
          <a:xfrm>
            <a:off x="5943600" y="38862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32" name="Text Box 23"/>
          <p:cNvSpPr txBox="1">
            <a:spLocks noChangeArrowheads="1"/>
          </p:cNvSpPr>
          <p:nvPr/>
        </p:nvSpPr>
        <p:spPr bwMode="auto">
          <a:xfrm>
            <a:off x="6858000" y="34290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PP</a:t>
            </a:r>
          </a:p>
        </p:txBody>
      </p:sp>
      <p:sp>
        <p:nvSpPr>
          <p:cNvPr id="33" name="Line 24"/>
          <p:cNvSpPr>
            <a:spLocks noChangeShapeType="1"/>
          </p:cNvSpPr>
          <p:nvPr/>
        </p:nvSpPr>
        <p:spPr bwMode="auto">
          <a:xfrm flipH="1">
            <a:off x="6629400" y="3886200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34" name="Line 25"/>
          <p:cNvSpPr>
            <a:spLocks noChangeShapeType="1"/>
          </p:cNvSpPr>
          <p:nvPr/>
        </p:nvSpPr>
        <p:spPr bwMode="auto">
          <a:xfrm>
            <a:off x="7010400" y="38862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35" name="Text Box 27"/>
          <p:cNvSpPr txBox="1">
            <a:spLocks noChangeArrowheads="1"/>
          </p:cNvSpPr>
          <p:nvPr/>
        </p:nvSpPr>
        <p:spPr bwMode="auto">
          <a:xfrm>
            <a:off x="7467600" y="4191000"/>
            <a:ext cx="762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NP</a:t>
            </a:r>
          </a:p>
        </p:txBody>
      </p:sp>
      <p:sp>
        <p:nvSpPr>
          <p:cNvPr id="36" name="Text Box 28"/>
          <p:cNvSpPr txBox="1">
            <a:spLocks noChangeArrowheads="1"/>
          </p:cNvSpPr>
          <p:nvPr/>
        </p:nvSpPr>
        <p:spPr bwMode="auto">
          <a:xfrm>
            <a:off x="6400800" y="41910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P</a:t>
            </a:r>
          </a:p>
        </p:txBody>
      </p:sp>
      <p:sp>
        <p:nvSpPr>
          <p:cNvPr id="37" name="Line 29"/>
          <p:cNvSpPr>
            <a:spLocks noChangeShapeType="1"/>
          </p:cNvSpPr>
          <p:nvPr/>
        </p:nvSpPr>
        <p:spPr bwMode="auto">
          <a:xfrm>
            <a:off x="6553200" y="46482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 flipH="1">
            <a:off x="7162800" y="4648200"/>
            <a:ext cx="4572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39" name="Line 31"/>
          <p:cNvSpPr>
            <a:spLocks noChangeShapeType="1"/>
          </p:cNvSpPr>
          <p:nvPr/>
        </p:nvSpPr>
        <p:spPr bwMode="auto">
          <a:xfrm>
            <a:off x="7620000" y="46482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40" name="Text Box 33"/>
          <p:cNvSpPr txBox="1">
            <a:spLocks noChangeArrowheads="1"/>
          </p:cNvSpPr>
          <p:nvPr/>
        </p:nvSpPr>
        <p:spPr bwMode="auto">
          <a:xfrm>
            <a:off x="6858000" y="487680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Det</a:t>
            </a:r>
          </a:p>
        </p:txBody>
      </p:sp>
      <p:sp>
        <p:nvSpPr>
          <p:cNvPr id="41" name="Line 34"/>
          <p:cNvSpPr>
            <a:spLocks noChangeShapeType="1"/>
          </p:cNvSpPr>
          <p:nvPr/>
        </p:nvSpPr>
        <p:spPr bwMode="auto">
          <a:xfrm>
            <a:off x="7162800" y="5334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42" name="Text Box 35"/>
          <p:cNvSpPr txBox="1">
            <a:spLocks noChangeArrowheads="1"/>
          </p:cNvSpPr>
          <p:nvPr/>
        </p:nvSpPr>
        <p:spPr bwMode="auto">
          <a:xfrm>
            <a:off x="7848600" y="4876800"/>
            <a:ext cx="381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>
                <a:latin typeface="Times New Roman" pitchFamily="18" charset="0"/>
              </a:rPr>
              <a:t>N</a:t>
            </a:r>
          </a:p>
        </p:txBody>
      </p:sp>
      <p:sp>
        <p:nvSpPr>
          <p:cNvPr id="43" name="Line 36"/>
          <p:cNvSpPr>
            <a:spLocks noChangeShapeType="1"/>
          </p:cNvSpPr>
          <p:nvPr/>
        </p:nvSpPr>
        <p:spPr bwMode="auto">
          <a:xfrm>
            <a:off x="8077200" y="53340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44" name="Text Box 37"/>
          <p:cNvSpPr txBox="1">
            <a:spLocks noChangeArrowheads="1"/>
          </p:cNvSpPr>
          <p:nvPr/>
        </p:nvSpPr>
        <p:spPr bwMode="auto">
          <a:xfrm>
            <a:off x="7696200" y="5924490"/>
            <a:ext cx="838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</a:rPr>
              <a:t>yard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565085" y="5955268"/>
            <a:ext cx="530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dirty="0" smtClean="0">
                <a:latin typeface="Times New Roman" pitchFamily="18" charset="0"/>
              </a:rPr>
              <a:t>boy</a:t>
            </a:r>
            <a:endParaRPr lang="en-US" dirty="0">
              <a:latin typeface="Times New Roman" pitchFamily="18" charset="0"/>
            </a:endParaRPr>
          </a:p>
        </p:txBody>
      </p:sp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4495800" y="594360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The                 </a:t>
            </a:r>
            <a:endParaRPr lang="en-US" sz="2000" dirty="0">
              <a:latin typeface="Times New Roman" pitchFamily="18" charset="0"/>
            </a:endParaRPr>
          </a:p>
        </p:txBody>
      </p:sp>
      <p:sp>
        <p:nvSpPr>
          <p:cNvPr id="47" name="Text Box 26"/>
          <p:cNvSpPr txBox="1">
            <a:spLocks noChangeArrowheads="1"/>
          </p:cNvSpPr>
          <p:nvPr/>
        </p:nvSpPr>
        <p:spPr bwMode="auto">
          <a:xfrm>
            <a:off x="6324600" y="5943600"/>
            <a:ext cx="533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>
                <a:latin typeface="Times New Roman" pitchFamily="18" charset="0"/>
              </a:rPr>
              <a:t>in</a:t>
            </a:r>
          </a:p>
        </p:txBody>
      </p:sp>
      <p:sp>
        <p:nvSpPr>
          <p:cNvPr id="48" name="Text Box 7"/>
          <p:cNvSpPr txBox="1">
            <a:spLocks noChangeArrowheads="1"/>
          </p:cNvSpPr>
          <p:nvPr/>
        </p:nvSpPr>
        <p:spPr bwMode="auto">
          <a:xfrm>
            <a:off x="6934200" y="5943600"/>
            <a:ext cx="685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 smtClean="0">
                <a:latin typeface="Times New Roman" pitchFamily="18" charset="0"/>
              </a:rPr>
              <a:t>the                 </a:t>
            </a:r>
            <a:endParaRPr lang="en-US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/>
      <p:bldP spid="19" grpId="0"/>
      <p:bldP spid="20" grpId="0" animBg="1"/>
      <p:bldP spid="21" grpId="0" animBg="1"/>
      <p:bldP spid="22" grpId="0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/>
      <p:bldP spid="33" grpId="0" animBg="1"/>
      <p:bldP spid="34" grpId="0" animBg="1"/>
      <p:bldP spid="35" grpId="0"/>
      <p:bldP spid="36" grpId="0"/>
      <p:bldP spid="37" grpId="0" animBg="1"/>
      <p:bldP spid="38" grpId="0" animBg="1"/>
      <p:bldP spid="39" grpId="0" animBg="1"/>
      <p:bldP spid="40" grpId="0"/>
      <p:bldP spid="41" grpId="0" animBg="1"/>
      <p:bldP spid="42" grpId="0"/>
      <p:bldP spid="43" grpId="0" animBg="1"/>
      <p:bldP spid="44" grpId="0"/>
      <p:bldP spid="46" grpId="0"/>
      <p:bldP spid="47" grpId="0"/>
      <p:bldP spid="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Phrase Structure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	Some Limitations with Phrase Structure Grammar</a:t>
            </a:r>
          </a:p>
          <a:p>
            <a:r>
              <a:rPr lang="en-US" dirty="0" smtClean="0"/>
              <a:t>The rules are mostly context free.</a:t>
            </a:r>
          </a:p>
          <a:p>
            <a:r>
              <a:rPr lang="en-US" dirty="0" smtClean="0"/>
              <a:t>The rules explain intra-sentence constituent elements (syntax) but not inter-sentence relations (Syntactic)</a:t>
            </a:r>
          </a:p>
          <a:p>
            <a:r>
              <a:rPr lang="en-US" dirty="0" smtClean="0"/>
              <a:t>Ambiguous sentences cannot be explained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These problems were solved with transformational generative grammar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Deep &amp; Surface Structures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dirty="0" smtClean="0"/>
              <a:t>	(Before moving further)*</a:t>
            </a:r>
          </a:p>
          <a:p>
            <a:pPr>
              <a:buNone/>
            </a:pPr>
            <a:r>
              <a:rPr lang="en-US" dirty="0" smtClean="0"/>
              <a:t>	Syntactic Relationships have two levels of representation:</a:t>
            </a:r>
            <a:endParaRPr lang="de-DE" dirty="0" smtClean="0"/>
          </a:p>
          <a:p>
            <a:pPr>
              <a:buFont typeface="Wingdings" pitchFamily="2" charset="2"/>
              <a:buChar char="q"/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</a:rPr>
              <a:t>Surface Structure (SS):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derived (surface) representation of a Deep Structure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/>
              <a:t>how the sentence is actually represented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Char char="q"/>
            </a:pPr>
            <a:r>
              <a:rPr lang="de-DE" b="1" dirty="0" smtClean="0">
                <a:solidFill>
                  <a:schemeClr val="accent1">
                    <a:lumMod val="50000"/>
                  </a:schemeClr>
                </a:solidFill>
              </a:rPr>
              <a:t>Deep Structure (DS): 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represents syntactic relations (underlying representation)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Char char="q"/>
            </a:pPr>
            <a:endParaRPr lang="de-DE" sz="24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Deep &amp; Surface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2800" i="1" dirty="0" smtClean="0"/>
              <a:t>The deep structure</a:t>
            </a:r>
            <a:r>
              <a:rPr lang="en-US" sz="2800" dirty="0" smtClean="0"/>
              <a:t> is an abstract level of structural organization in which all the elements determining structural interpretation are represented.</a:t>
            </a:r>
          </a:p>
          <a:p>
            <a:pPr lvl="1"/>
            <a:r>
              <a:rPr lang="en-US" sz="2400" dirty="0" smtClean="0"/>
              <a:t>Sentences that have alternative interpretations</a:t>
            </a:r>
          </a:p>
          <a:p>
            <a:pPr lvl="1"/>
            <a:r>
              <a:rPr lang="en-US" sz="2400" dirty="0" smtClean="0"/>
              <a:t>Sentences that have different surface forms but have the same underlying meaning.</a:t>
            </a:r>
            <a:endParaRPr lang="ar-SA" sz="2400" dirty="0" smtClean="0"/>
          </a:p>
          <a:p>
            <a:endParaRPr lang="de-DE" dirty="0" smtClean="0"/>
          </a:p>
          <a:p>
            <a:pPr marL="320040" lvl="2" indent="-320040">
              <a:spcBef>
                <a:spcPts val="700"/>
              </a:spcBef>
              <a:buSzPct val="60000"/>
              <a:buFont typeface="Wingdings"/>
              <a:buChar char=""/>
            </a:pPr>
            <a:r>
              <a:rPr lang="de-DE" dirty="0" smtClean="0"/>
              <a:t>SS can be derived from DS by transformations like passivization, forming of questions etc.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Deep &amp; Surface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 smtClean="0"/>
              <a:t>How superficially different sentences are closely related?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Charlie broke the window.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The window was broken by Charlie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Charlie who broke the window.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Was the window broken by Charlie?</a:t>
            </a:r>
          </a:p>
          <a:p>
            <a:pPr lvl="1">
              <a:lnSpc>
                <a:spcPct val="80000"/>
              </a:lnSpc>
            </a:pPr>
            <a:endParaRPr lang="en-US" dirty="0" smtClean="0"/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i="1" dirty="0" smtClean="0">
                <a:solidFill>
                  <a:schemeClr val="hlink"/>
                </a:solidFill>
              </a:rPr>
              <a:t>Difference in their surface structure</a:t>
            </a:r>
            <a:r>
              <a:rPr lang="en-US" dirty="0" smtClean="0"/>
              <a:t> = difference in syntactic forms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Ø"/>
            </a:pPr>
            <a:r>
              <a:rPr lang="en-US" i="1" dirty="0" smtClean="0">
                <a:solidFill>
                  <a:schemeClr val="hlink"/>
                </a:solidFill>
              </a:rPr>
              <a:t>BUT they have the same ‘deep’ or underlying structure</a:t>
            </a:r>
            <a:endParaRPr lang="en-US" sz="21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Deep &amp; Surface Structures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How superficially similar sentences are different? </a:t>
            </a:r>
            <a:r>
              <a:rPr lang="en-US" sz="2800" i="1" dirty="0" smtClean="0"/>
              <a:t>(multiple meanings)</a:t>
            </a:r>
          </a:p>
          <a:p>
            <a:pPr>
              <a:lnSpc>
                <a:spcPct val="90000"/>
              </a:lnSpc>
              <a:buNone/>
            </a:pPr>
            <a:r>
              <a:rPr lang="en-US" sz="2800" dirty="0" smtClean="0"/>
              <a:t>	</a:t>
            </a:r>
            <a:r>
              <a:rPr lang="en-US" sz="2800" dirty="0" smtClean="0">
                <a:solidFill>
                  <a:schemeClr val="hlink"/>
                </a:solidFill>
              </a:rPr>
              <a:t>Annie whacked the man with an umbrella.</a:t>
            </a:r>
          </a:p>
          <a:p>
            <a:pPr>
              <a:lnSpc>
                <a:spcPct val="90000"/>
              </a:lnSpc>
              <a:buNone/>
            </a:pPr>
            <a:endParaRPr lang="en-US" sz="1600" dirty="0" smtClean="0">
              <a:solidFill>
                <a:schemeClr val="hlink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i="1" dirty="0" smtClean="0"/>
              <a:t>Same surface structure but different deep structure</a:t>
            </a:r>
            <a:endParaRPr lang="en-US" sz="3000" dirty="0" smtClean="0"/>
          </a:p>
          <a:p>
            <a:pPr lvl="1">
              <a:lnSpc>
                <a:spcPct val="90000"/>
              </a:lnSpc>
              <a:buNone/>
            </a:pPr>
            <a:r>
              <a:rPr lang="en-US" dirty="0" smtClean="0">
                <a:solidFill>
                  <a:srgbClr val="FFC000"/>
                </a:solidFill>
              </a:rPr>
              <a:t>The boy saw the man with a telescope.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Transformational Generative Grammar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	Transformational Generative Grammar has two aspects:</a:t>
            </a:r>
          </a:p>
          <a:p>
            <a:r>
              <a:rPr lang="en-US" dirty="0" smtClean="0"/>
              <a:t>Transformational</a:t>
            </a:r>
          </a:p>
          <a:p>
            <a:r>
              <a:rPr lang="en-US" dirty="0" smtClean="0"/>
              <a:t>Generative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Transformational is a method of stating how the structures of many languages can be generated or explained as the result of specific transformations applied to certain basic* structure. </a:t>
            </a:r>
          </a:p>
          <a:p>
            <a:r>
              <a:rPr lang="en-US" dirty="0" smtClean="0"/>
              <a:t>Transformations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I helped John. (Active)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John was helped by me. (Passive)</a:t>
            </a:r>
          </a:p>
          <a:p>
            <a:pPr>
              <a:buFont typeface="Wingdings" pitchFamily="2" charset="2"/>
              <a:buChar char="§"/>
            </a:pPr>
            <a:endParaRPr lang="en-US" sz="2000" dirty="0" smtClean="0"/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He will come. (affirmative)</a:t>
            </a:r>
          </a:p>
          <a:p>
            <a:pPr>
              <a:buFont typeface="Wingdings" pitchFamily="2" charset="2"/>
              <a:buChar char="§"/>
            </a:pPr>
            <a:r>
              <a:rPr lang="en-US" sz="2000" dirty="0" smtClean="0"/>
              <a:t>Will he come? (Interrogative)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chemeClr val="accent3">
                    <a:lumMod val="50000"/>
                  </a:schemeClr>
                </a:solidFill>
              </a:rPr>
              <a:t>Transformational Rules*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Prescriptive/ Normative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Avoid ending sentences with prepositions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The difference between ‘owing’ and ‘due to’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Where to use ‘I’ or ‘me’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Other traditional rules derived from other classical languages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Descriptive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Based on observations and inductive rules what happens in language (e.g. He make</a:t>
            </a:r>
            <a:r>
              <a:rPr lang="en-US" sz="2000" dirty="0" smtClean="0">
                <a:solidFill>
                  <a:srgbClr val="FF0000"/>
                </a:solidFill>
              </a:rPr>
              <a:t>s</a:t>
            </a:r>
            <a:r>
              <a:rPr lang="en-US" sz="2000" dirty="0" smtClean="0"/>
              <a:t>... I make….)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Rewrite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This system deals with symbols. (use of symbols to represent sentence: Example, S    NP+VP)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505200" y="5715000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Transformational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Interrogative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Rules to make question statements 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(Example: I can read. (DS) / Can I read? (SS))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Affix Switch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Changing form by moving affix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(Example: He is going. (DS) / Is he going? (SS)) 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Do-Support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Use of Do, Does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(Example: He watches T.V. (DS)  / Does he watch T.V? (SS))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smtClean="0"/>
              <a:t>Negation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Making negative sentences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(Example: She likes movies. (DS) / She does not like movies. (SS))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 err="1" smtClean="0"/>
              <a:t>Passivation</a:t>
            </a:r>
            <a:r>
              <a:rPr lang="en-US" sz="2000" b="1" dirty="0" smtClean="0"/>
              <a:t> Rules: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Changing voice (active…passive)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 smtClean="0"/>
              <a:t>(Example: I play Hockey. (DS) / Hockey is played by me. (SS))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Generative Grammar</a:t>
            </a: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Formally, a generative grammar is defined as one that is fully </a:t>
            </a:r>
            <a:r>
              <a:rPr lang="en-US" dirty="0" smtClean="0">
                <a:solidFill>
                  <a:srgbClr val="FF0000"/>
                </a:solidFill>
              </a:rPr>
              <a:t>explicit</a:t>
            </a:r>
            <a:r>
              <a:rPr lang="en-US" dirty="0" smtClean="0"/>
              <a:t>. It is a </a:t>
            </a:r>
            <a:r>
              <a:rPr lang="en-US" dirty="0" smtClean="0">
                <a:solidFill>
                  <a:srgbClr val="FF0000"/>
                </a:solidFill>
              </a:rPr>
              <a:t>finite set of rules </a:t>
            </a:r>
            <a:r>
              <a:rPr lang="en-US" dirty="0" smtClean="0"/>
              <a:t>that can be applied to </a:t>
            </a:r>
            <a:r>
              <a:rPr lang="en-US" dirty="0" smtClean="0">
                <a:solidFill>
                  <a:srgbClr val="FF0000"/>
                </a:solidFill>
              </a:rPr>
              <a:t>generate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all those and only those</a:t>
            </a:r>
            <a:r>
              <a:rPr lang="en-US" dirty="0" smtClean="0"/>
              <a:t> sentences (often but not necessarily, infinite in number) that are </a:t>
            </a:r>
            <a:r>
              <a:rPr lang="en-US" dirty="0" smtClean="0">
                <a:solidFill>
                  <a:srgbClr val="FF0000"/>
                </a:solidFill>
              </a:rPr>
              <a:t>grammatical</a:t>
            </a:r>
            <a:r>
              <a:rPr lang="en-US" dirty="0" smtClean="0"/>
              <a:t> in a given language (Chomsky)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Explicit means what are possible sentences of language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To say a grammar generates a sentence is technical which means grammar assigns a structural description to sentences*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“all and only”= all grammatical sentences and only grammatical sentences </a:t>
            </a:r>
          </a:p>
          <a:p>
            <a:pPr>
              <a:buFont typeface="Wingdings" pitchFamily="2" charset="2"/>
              <a:buChar char="Ø"/>
            </a:pPr>
            <a:r>
              <a:rPr lang="en-US" sz="1800" dirty="0" smtClean="0"/>
              <a:t>Finite rules     infinite number of well-formed sentences</a:t>
            </a:r>
          </a:p>
          <a:p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209800" y="5942012"/>
            <a:ext cx="228600" cy="1588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030A0"/>
                </a:solidFill>
              </a:rPr>
              <a:t>Generative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	</a:t>
            </a:r>
            <a:r>
              <a:rPr lang="en-US" b="1" u="sng" dirty="0" smtClean="0"/>
              <a:t>Properties of Generative Grammar</a:t>
            </a:r>
          </a:p>
          <a:p>
            <a:r>
              <a:rPr lang="en-US" dirty="0" smtClean="0"/>
              <a:t>It includes whatever is in phrase structure grammar and transformational grammar and further takes into account all possible syntactic structures</a:t>
            </a:r>
          </a:p>
          <a:p>
            <a:r>
              <a:rPr lang="en-US" dirty="0" smtClean="0"/>
              <a:t>The grammar has finite number of rules but capable to produce infinite number of structures. In this way, productivity in language is covered.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Chomsky against </a:t>
            </a:r>
            <a:r>
              <a:rPr lang="en-US" dirty="0" err="1" smtClean="0"/>
              <a:t>Behaviourism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24400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Arial" pitchFamily="34" charset="0"/>
              <a:buChar char="•"/>
              <a:defRPr/>
            </a:pPr>
            <a:r>
              <a:rPr lang="en-US" sz="2600" dirty="0" smtClean="0"/>
              <a:t>In the late 1950s, Skinner constructed his cognitive learning model: behaviorism which correlates with the notion.</a:t>
            </a:r>
            <a:endParaRPr lang="fr-FR" sz="2600" dirty="0" smtClean="0"/>
          </a:p>
          <a:p>
            <a:pPr>
              <a:buNone/>
              <a:defRPr/>
            </a:pPr>
            <a:r>
              <a:rPr lang="en-US" sz="2600" dirty="0" smtClean="0"/>
              <a:t>     Stimulus → response→ reinforcement</a:t>
            </a:r>
          </a:p>
          <a:p>
            <a:pPr>
              <a:buNone/>
              <a:defRPr/>
            </a:pPr>
            <a:r>
              <a:rPr lang="en-US" sz="2600" dirty="0" smtClean="0"/>
              <a:t>     and habit formation</a:t>
            </a:r>
            <a:endParaRPr lang="fr-FR" sz="2600" dirty="0" smtClean="0"/>
          </a:p>
          <a:p>
            <a:pPr algn="just">
              <a:buFont typeface="Arial" pitchFamily="34" charset="0"/>
              <a:buChar char="•"/>
              <a:defRPr/>
            </a:pPr>
            <a:r>
              <a:rPr lang="en-US" sz="2600" dirty="0" smtClean="0"/>
              <a:t>According to Skinner, children learn the language by imitating and repeating and the mind is a blank slate at birth.</a:t>
            </a:r>
            <a:endParaRPr lang="fr-FR" sz="2600" dirty="0" smtClean="0"/>
          </a:p>
          <a:p>
            <a:pPr marL="320040" lvl="1" indent="-320040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</a:pPr>
            <a:r>
              <a:rPr lang="en-US" dirty="0" smtClean="0"/>
              <a:t>According to Chomsky, </a:t>
            </a:r>
            <a:r>
              <a:rPr lang="en-US" altLang="zh-TW" dirty="0" smtClean="0"/>
              <a:t>Children are biologically programmed for language and  language develops in the child in just the same way that other biological functions develop.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Chomsky theory of First Language </a:t>
            </a:r>
            <a:r>
              <a:rPr lang="en-US" dirty="0" err="1" smtClean="0"/>
              <a:t>Acquistion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“ We are designed to walk.. That we are taught to walk is impossible. And pretty much the same is true of language. Nobody is taught language. In fact you can’t prevent a child from learning it”</a:t>
            </a:r>
          </a:p>
          <a:p>
            <a:r>
              <a:rPr lang="en-US" sz="1800" dirty="0" smtClean="0"/>
              <a:t>Chomsky 1994</a:t>
            </a:r>
          </a:p>
          <a:p>
            <a:endParaRPr lang="en-US" sz="1800" dirty="0" smtClean="0"/>
          </a:p>
          <a:p>
            <a:r>
              <a:rPr lang="en-US" sz="1800" dirty="0" smtClean="0"/>
              <a:t>“</a:t>
            </a:r>
            <a:r>
              <a:rPr lang="en-US" sz="1800" dirty="0" smtClean="0">
                <a:solidFill>
                  <a:srgbClr val="002060"/>
                </a:solidFill>
                <a:latin typeface="Arial" charset="0"/>
              </a:rPr>
              <a:t>We are born with a Language Acquisition Device (LAD) and access to Universal Grammar (UG)”</a:t>
            </a:r>
            <a:endParaRPr lang="en-US" sz="1800" dirty="0" smtClean="0">
              <a:solidFill>
                <a:srgbClr val="002060"/>
              </a:solidFill>
            </a:endParaRPr>
          </a:p>
          <a:p>
            <a:endParaRPr lang="en-US" sz="18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Chomsky’s Idea of Universal Grammar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u="sng" dirty="0" smtClean="0"/>
              <a:t>Concept of Universal Grammar</a:t>
            </a:r>
          </a:p>
          <a:p>
            <a:r>
              <a:rPr lang="de-DE" sz="2400" dirty="0" smtClean="0"/>
              <a:t>the system of principles, conditions, and rules that are elements or properties of all human languages, … the essence of human language. (Chomsky, 1976)</a:t>
            </a:r>
          </a:p>
          <a:p>
            <a:r>
              <a:rPr lang="de-DE" sz="2400" dirty="0" smtClean="0"/>
              <a:t>All human beings share part of their knowledge of language that is universal grammar (existing as part of language Competence)</a:t>
            </a:r>
          </a:p>
          <a:p>
            <a:r>
              <a:rPr lang="de-DE" sz="2600" dirty="0" smtClean="0"/>
              <a:t>Speaker knows a set of </a:t>
            </a:r>
          </a:p>
          <a:p>
            <a:pPr lvl="1"/>
            <a:r>
              <a:rPr lang="de-DE" sz="2200" dirty="0" smtClean="0"/>
              <a:t>principles that apply to all languages, </a:t>
            </a:r>
          </a:p>
          <a:p>
            <a:pPr lvl="1"/>
            <a:r>
              <a:rPr lang="de-DE" sz="2200" dirty="0" smtClean="0"/>
              <a:t> parameters that vary within clearly defined limits from one language to another</a:t>
            </a:r>
          </a:p>
          <a:p>
            <a:r>
              <a:rPr lang="de-DE" sz="2600" dirty="0" smtClean="0"/>
              <a:t>UG is an attempt to integrate grammar, mind and language</a:t>
            </a:r>
          </a:p>
          <a:p>
            <a:endParaRPr lang="de-DE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L. A. 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algn="just">
              <a:buFont typeface="Arial" pitchFamily="34" charset="0"/>
              <a:buChar char="•"/>
              <a:defRPr/>
            </a:pPr>
            <a:endParaRPr lang="en-US" sz="2400" dirty="0" smtClean="0"/>
          </a:p>
          <a:p>
            <a:pPr algn="just">
              <a:buFont typeface="Arial" pitchFamily="34" charset="0"/>
              <a:buChar char="•"/>
              <a:defRPr/>
            </a:pPr>
            <a:r>
              <a:rPr lang="en-US" sz="2400" dirty="0" smtClean="0"/>
              <a:t>L.A.D is a function of the brain that is specifically for learning language. It is an innate biological function of human beings just like learning to walk.</a:t>
            </a:r>
            <a:endParaRPr lang="fr-FR" sz="24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L.A.D plays two roles in </a:t>
            </a:r>
            <a:r>
              <a:rPr lang="en-US" sz="2400" dirty="0" err="1" smtClean="0"/>
              <a:t>Chomskyan</a:t>
            </a:r>
            <a:r>
              <a:rPr lang="en-US" sz="2400" dirty="0" smtClean="0"/>
              <a:t> theory:</a:t>
            </a:r>
            <a:endParaRPr lang="fr-FR" sz="24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sz="2400" b="1" dirty="0" smtClean="0"/>
              <a:t>1. </a:t>
            </a:r>
            <a:r>
              <a:rPr lang="en-US" sz="2400" dirty="0" smtClean="0"/>
              <a:t>It accounts for the striking similarities among human languages.</a:t>
            </a:r>
            <a:endParaRPr lang="fr-FR" sz="24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sz="2400" b="1" dirty="0" smtClean="0"/>
              <a:t>2. </a:t>
            </a:r>
            <a:r>
              <a:rPr lang="en-US" sz="2400" dirty="0" smtClean="0"/>
              <a:t>It accounts for the speed, ease and regularity with which children learn their first language.</a:t>
            </a:r>
            <a:endParaRPr lang="fr-FR" sz="2400" dirty="0" smtClean="0"/>
          </a:p>
          <a:p>
            <a:pPr>
              <a:buFont typeface="Arial" pitchFamily="34" charset="0"/>
              <a:buChar char="•"/>
              <a:defRPr/>
            </a:pPr>
            <a:r>
              <a:rPr lang="en-US" sz="2400" dirty="0" smtClean="0"/>
              <a:t>If the sequence order is the same in all children, it is then quite normal to speak about language universals.</a:t>
            </a:r>
            <a:endParaRPr lang="fr-FR" sz="2400" dirty="0" smtClean="0"/>
          </a:p>
          <a:p>
            <a:endParaRPr lang="en-US" dirty="0"/>
          </a:p>
        </p:txBody>
      </p:sp>
      <p:pic>
        <p:nvPicPr>
          <p:cNvPr id="4" name="Picture 4" descr="animated_brain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0"/>
            <a:ext cx="2124075" cy="2368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Generative Linguistics</a:t>
            </a:r>
          </a:p>
          <a:p>
            <a:r>
              <a:rPr lang="en-US" dirty="0" smtClean="0"/>
              <a:t>Noam Chomsky</a:t>
            </a:r>
          </a:p>
          <a:p>
            <a:r>
              <a:rPr lang="en-US" dirty="0" smtClean="0"/>
              <a:t>Chomsky Ideas About Language</a:t>
            </a:r>
          </a:p>
          <a:p>
            <a:r>
              <a:rPr lang="en-US" dirty="0" smtClean="0"/>
              <a:t>Phrase Structure Grammar</a:t>
            </a:r>
          </a:p>
          <a:p>
            <a:r>
              <a:rPr lang="en-US" dirty="0" smtClean="0"/>
              <a:t>Transformational Generative Grammar</a:t>
            </a:r>
          </a:p>
          <a:p>
            <a:r>
              <a:rPr lang="en-US" dirty="0" smtClean="0"/>
              <a:t>Chomsky theory of First Language </a:t>
            </a:r>
            <a:r>
              <a:rPr lang="en-US" dirty="0" err="1" smtClean="0"/>
              <a:t>Acquistion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de-DE" sz="2000" dirty="0" smtClean="0"/>
              <a:t>Carnie, Andrew. </a:t>
            </a:r>
            <a:r>
              <a:rPr lang="de-DE" sz="2000" i="1" dirty="0" smtClean="0"/>
              <a:t>Syntax- A Generative Introduction. </a:t>
            </a:r>
            <a:r>
              <a:rPr lang="de-DE" sz="2000" dirty="0" smtClean="0"/>
              <a:t>2002.</a:t>
            </a:r>
          </a:p>
          <a:p>
            <a:r>
              <a:rPr lang="en-US" sz="2000" dirty="0" smtClean="0"/>
              <a:t>Falk, Julia. Linguistics and Language. 1978.</a:t>
            </a:r>
          </a:p>
          <a:p>
            <a:r>
              <a:rPr lang="de-DE" sz="2000" dirty="0" smtClean="0"/>
              <a:t>Ouhalla, Jamal. </a:t>
            </a:r>
            <a:r>
              <a:rPr lang="de-DE" sz="2000" i="1" dirty="0" smtClean="0"/>
              <a:t>Introducing Transformational Grammar. </a:t>
            </a:r>
            <a:r>
              <a:rPr lang="de-DE" sz="2000" dirty="0" smtClean="0"/>
              <a:t>1999.</a:t>
            </a:r>
          </a:p>
          <a:p>
            <a:r>
              <a:rPr lang="en-US" sz="2000" dirty="0" err="1" smtClean="0"/>
              <a:t>Parsad</a:t>
            </a:r>
            <a:r>
              <a:rPr lang="en-US" sz="2000" dirty="0" smtClean="0"/>
              <a:t>, </a:t>
            </a:r>
            <a:r>
              <a:rPr lang="en-US" sz="2000" dirty="0" err="1" smtClean="0"/>
              <a:t>Tarni</a:t>
            </a:r>
            <a:r>
              <a:rPr lang="en-US" sz="2000" dirty="0" smtClean="0"/>
              <a:t>. A Course in Linguistics. 2012.</a:t>
            </a:r>
          </a:p>
          <a:p>
            <a:r>
              <a:rPr lang="fr-FR" sz="2000" dirty="0" smtClean="0"/>
              <a:t>Neil, S. (2004). </a:t>
            </a:r>
            <a:r>
              <a:rPr lang="fr-FR" sz="2000" i="1" dirty="0" smtClean="0"/>
              <a:t>Chomsky: </a:t>
            </a:r>
            <a:r>
              <a:rPr lang="fr-FR" sz="2000" i="1" dirty="0" err="1" smtClean="0"/>
              <a:t>Ideas</a:t>
            </a:r>
            <a:r>
              <a:rPr lang="fr-FR" sz="2000" i="1" dirty="0" smtClean="0"/>
              <a:t> and </a:t>
            </a:r>
            <a:r>
              <a:rPr lang="fr-FR" sz="2000" i="1" dirty="0" err="1" smtClean="0"/>
              <a:t>Ideals</a:t>
            </a:r>
            <a:r>
              <a:rPr lang="fr-FR" sz="2000" dirty="0" smtClean="0"/>
              <a:t>. New York: CUP.</a:t>
            </a:r>
          </a:p>
          <a:p>
            <a:r>
              <a:rPr lang="en-US" sz="2000" dirty="0" smtClean="0"/>
              <a:t>Yule, George. The Study of Language. 1996.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4426</TotalTime>
  <Words>1700</Words>
  <Application>Microsoft Office PowerPoint</Application>
  <PresentationFormat>On-screen Show (4:3)</PresentationFormat>
  <Paragraphs>283</Paragraphs>
  <Slides>34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Median</vt:lpstr>
      <vt:lpstr>Historical Linguistics (2) Noam Chomsky</vt:lpstr>
      <vt:lpstr>Previously….</vt:lpstr>
      <vt:lpstr>Today’s Lecture</vt:lpstr>
      <vt:lpstr>Slide 4</vt:lpstr>
      <vt:lpstr> GENERATIVE LINGUISTICS </vt:lpstr>
      <vt:lpstr>Chomsky’s Brief Life History</vt:lpstr>
      <vt:lpstr>About Chomsky</vt:lpstr>
      <vt:lpstr>Chomsky’s Ideas about Language</vt:lpstr>
      <vt:lpstr>Chomsky’s Idea of Competence &amp; Performance </vt:lpstr>
      <vt:lpstr>Chomsky’s Ideas about Aims of Linguistics</vt:lpstr>
      <vt:lpstr>Chomsky’s Ideas about Syntax</vt:lpstr>
      <vt:lpstr>Slide 12</vt:lpstr>
      <vt:lpstr>Chomsky’s Models of Grammar</vt:lpstr>
      <vt:lpstr>Phrase Structure Grammar</vt:lpstr>
      <vt:lpstr>Phrase Structure Grammar</vt:lpstr>
      <vt:lpstr>Phrase Structure Grammar</vt:lpstr>
      <vt:lpstr>Phrase Structure Grammar</vt:lpstr>
      <vt:lpstr>Phrase Structure Grammar</vt:lpstr>
      <vt:lpstr>Deep &amp; Surface Structures</vt:lpstr>
      <vt:lpstr>Deep &amp; Surface Structures</vt:lpstr>
      <vt:lpstr>Deep &amp; Surface Structures</vt:lpstr>
      <vt:lpstr>Deep &amp; Surface Structures</vt:lpstr>
      <vt:lpstr>Transformational Generative Grammar</vt:lpstr>
      <vt:lpstr>Transformational Grammar</vt:lpstr>
      <vt:lpstr>Transformational Grammar</vt:lpstr>
      <vt:lpstr>Transformational Grammar</vt:lpstr>
      <vt:lpstr>Generative Grammar</vt:lpstr>
      <vt:lpstr>Generative Grammar</vt:lpstr>
      <vt:lpstr>Chomsky against Behaviourism</vt:lpstr>
      <vt:lpstr>Chomsky theory of First Language Acquistion</vt:lpstr>
      <vt:lpstr>Chomsky’s Idea of Universal Grammar</vt:lpstr>
      <vt:lpstr>L. A. D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SCHOOLS OF LINGUISTICS-3</dc:title>
  <dc:creator>Numan</dc:creator>
  <cp:lastModifiedBy>vcomsats</cp:lastModifiedBy>
  <cp:revision>217</cp:revision>
  <dcterms:created xsi:type="dcterms:W3CDTF">2013-02-27T15:07:02Z</dcterms:created>
  <dcterms:modified xsi:type="dcterms:W3CDTF">2013-06-24T08:15:23Z</dcterms:modified>
</cp:coreProperties>
</file>