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5" r:id="rId9"/>
    <p:sldId id="286" r:id="rId10"/>
    <p:sldId id="287" r:id="rId11"/>
    <p:sldId id="290" r:id="rId12"/>
    <p:sldId id="263" r:id="rId13"/>
    <p:sldId id="264" r:id="rId14"/>
    <p:sldId id="265" r:id="rId15"/>
    <p:sldId id="266" r:id="rId16"/>
    <p:sldId id="267" r:id="rId17"/>
    <p:sldId id="288" r:id="rId18"/>
    <p:sldId id="268" r:id="rId19"/>
    <p:sldId id="269" r:id="rId20"/>
    <p:sldId id="28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82" r:id="rId31"/>
    <p:sldId id="283" r:id="rId32"/>
    <p:sldId id="284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487ED863-CEDC-4FA9-8403-3B8F0D8D8FF1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EE6EA71C-F735-4E9C-92FE-B73BCAF5EB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ED863-CEDC-4FA9-8403-3B8F0D8D8FF1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EA71C-F735-4E9C-92FE-B73BCAF5EB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ED863-CEDC-4FA9-8403-3B8F0D8D8FF1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EA71C-F735-4E9C-92FE-B73BCAF5EB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ED863-CEDC-4FA9-8403-3B8F0D8D8FF1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EA71C-F735-4E9C-92FE-B73BCAF5EB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87ED863-CEDC-4FA9-8403-3B8F0D8D8FF1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E6EA71C-F735-4E9C-92FE-B73BCAF5EB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487ED863-CEDC-4FA9-8403-3B8F0D8D8FF1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EE6EA71C-F735-4E9C-92FE-B73BCAF5EB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ED863-CEDC-4FA9-8403-3B8F0D8D8FF1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EA71C-F735-4E9C-92FE-B73BCAF5EB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ED863-CEDC-4FA9-8403-3B8F0D8D8FF1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EA71C-F735-4E9C-92FE-B73BCAF5EB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ED863-CEDC-4FA9-8403-3B8F0D8D8FF1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EA71C-F735-4E9C-92FE-B73BCAF5EB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ED863-CEDC-4FA9-8403-3B8F0D8D8FF1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EA71C-F735-4E9C-92FE-B73BCAF5EB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ED863-CEDC-4FA9-8403-3B8F0D8D8FF1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EA71C-F735-4E9C-92FE-B73BCAF5EB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487ED863-CEDC-4FA9-8403-3B8F0D8D8FF1}" type="datetimeFigureOut">
              <a:rPr lang="en-US" smtClean="0"/>
              <a:pPr/>
              <a:t>24-Jun-13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EE6EA71C-F735-4E9C-92FE-B73BCAF5EB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Historical Linguistics (1)</a:t>
            </a:r>
            <a:br>
              <a:rPr lang="en-US" dirty="0" smtClean="0"/>
            </a:br>
            <a:r>
              <a:rPr lang="en-US" dirty="0" smtClean="0"/>
              <a:t>Ferdinand de Saussure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Dr. </a:t>
            </a:r>
            <a:r>
              <a:rPr lang="en-US" dirty="0" err="1" smtClean="0"/>
              <a:t>Ansa</a:t>
            </a:r>
            <a:r>
              <a:rPr lang="en-US" dirty="0" smtClean="0"/>
              <a:t> </a:t>
            </a:r>
            <a:r>
              <a:rPr lang="en-US" dirty="0" err="1" smtClean="0"/>
              <a:t>Hameed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History of Linguistics</a:t>
            </a:r>
          </a:p>
          <a:p>
            <a:r>
              <a:rPr lang="en-US" dirty="0" smtClean="0"/>
              <a:t>Schools of Thought in Linguistics</a:t>
            </a:r>
          </a:p>
          <a:p>
            <a:r>
              <a:rPr lang="en-US" dirty="0" smtClean="0"/>
              <a:t>Structuralism</a:t>
            </a:r>
          </a:p>
          <a:p>
            <a:r>
              <a:rPr lang="en-US" dirty="0" smtClean="0"/>
              <a:t>Ferdinand de Saussure</a:t>
            </a:r>
          </a:p>
          <a:p>
            <a:r>
              <a:rPr lang="en-US" dirty="0" smtClean="0"/>
              <a:t>Structuralism in America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Before 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endParaRPr lang="en-US" u="sng" dirty="0" smtClean="0"/>
          </a:p>
          <a:p>
            <a:pPr>
              <a:buFont typeface="Wingdings 2" pitchFamily="18" charset="2"/>
              <a:buNone/>
            </a:pPr>
            <a:r>
              <a:rPr lang="en-US" u="sng" dirty="0" smtClean="0"/>
              <a:t>Prelude: 19</a:t>
            </a:r>
            <a:r>
              <a:rPr lang="en-US" u="sng" baseline="30000" dirty="0" smtClean="0"/>
              <a:t>th</a:t>
            </a:r>
            <a:r>
              <a:rPr lang="en-US" u="sng" dirty="0" smtClean="0"/>
              <a:t> Century</a:t>
            </a:r>
          </a:p>
          <a:p>
            <a:r>
              <a:rPr lang="en-US" dirty="0" smtClean="0"/>
              <a:t>Dominated by </a:t>
            </a:r>
            <a:r>
              <a:rPr lang="en-US" i="1" dirty="0" smtClean="0"/>
              <a:t>Philology, Comparative Philology</a:t>
            </a:r>
            <a:r>
              <a:rPr lang="en-US" dirty="0" smtClean="0"/>
              <a:t> and </a:t>
            </a:r>
            <a:r>
              <a:rPr lang="en-US" i="1" dirty="0" smtClean="0"/>
              <a:t>Traditional Grammar Approach</a:t>
            </a:r>
          </a:p>
          <a:p>
            <a:r>
              <a:rPr lang="en-US" dirty="0" smtClean="0"/>
              <a:t>Language was a </a:t>
            </a:r>
            <a:r>
              <a:rPr lang="en-US" i="1" dirty="0" smtClean="0"/>
              <a:t>describable</a:t>
            </a:r>
            <a:r>
              <a:rPr lang="en-US" dirty="0" smtClean="0"/>
              <a:t> entity</a:t>
            </a:r>
          </a:p>
          <a:p>
            <a:r>
              <a:rPr lang="en-US" dirty="0" smtClean="0"/>
              <a:t>Diachronic Approaches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Emergence of 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83464">
              <a:buNone/>
              <a:defRPr/>
            </a:pPr>
            <a:r>
              <a:rPr lang="en-US" u="sng" dirty="0" smtClean="0"/>
              <a:t>Emergence of Modern Linguistics</a:t>
            </a:r>
          </a:p>
          <a:p>
            <a:pPr indent="-283464">
              <a:buFont typeface="Wingdings 2"/>
              <a:buChar char=""/>
              <a:defRPr/>
            </a:pPr>
            <a:r>
              <a:rPr lang="en-US" dirty="0" smtClean="0"/>
              <a:t>Shift from </a:t>
            </a:r>
            <a:r>
              <a:rPr lang="en-US" i="1" dirty="0" smtClean="0"/>
              <a:t>historic &amp; descriptive study of language </a:t>
            </a:r>
            <a:r>
              <a:rPr lang="en-US" dirty="0" smtClean="0"/>
              <a:t>to </a:t>
            </a:r>
            <a:r>
              <a:rPr lang="en-US" i="1" dirty="0" smtClean="0"/>
              <a:t>scientific study of language</a:t>
            </a:r>
          </a:p>
          <a:p>
            <a:pPr indent="-283464">
              <a:buFont typeface="Wingdings 2"/>
              <a:buChar char=""/>
              <a:defRPr/>
            </a:pPr>
            <a:r>
              <a:rPr lang="en-US" dirty="0" smtClean="0"/>
              <a:t>Language is itself a system</a:t>
            </a:r>
          </a:p>
          <a:p>
            <a:pPr indent="-283464">
              <a:buFont typeface="Wingdings 2"/>
              <a:buChar char=""/>
              <a:defRPr/>
            </a:pPr>
            <a:r>
              <a:rPr lang="en-US" dirty="0" smtClean="0"/>
              <a:t>Synchronic Approach</a:t>
            </a:r>
          </a:p>
          <a:p>
            <a:pPr indent="-283464">
              <a:buFont typeface="Wingdings 2"/>
              <a:buChar char=""/>
              <a:defRPr/>
            </a:pPr>
            <a:r>
              <a:rPr lang="en-US" dirty="0" smtClean="0"/>
              <a:t>Emergence of </a:t>
            </a:r>
            <a:r>
              <a:rPr lang="en-US" b="1" dirty="0" err="1" smtClean="0"/>
              <a:t>Structuralist</a:t>
            </a:r>
            <a:r>
              <a:rPr lang="en-US" b="1" dirty="0" smtClean="0"/>
              <a:t> Approach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Major Schools of Thought in Linguistics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3200" dirty="0" smtClean="0"/>
          </a:p>
          <a:p>
            <a:r>
              <a:rPr lang="en-US" sz="3200" dirty="0" smtClean="0"/>
              <a:t>STRUCTURALISM</a:t>
            </a:r>
          </a:p>
          <a:p>
            <a:r>
              <a:rPr lang="en-US" sz="3200" dirty="0" smtClean="0"/>
              <a:t>FUNCTIONALISM   OR FUNCTIONAL LINGUISTICS</a:t>
            </a:r>
          </a:p>
          <a:p>
            <a:r>
              <a:rPr lang="en-US" sz="3200" dirty="0" smtClean="0"/>
              <a:t>GENERATIVE </a:t>
            </a:r>
            <a:r>
              <a:rPr lang="en-US" sz="3200" dirty="0" smtClean="0"/>
              <a:t>LINGUISTICS</a:t>
            </a:r>
          </a:p>
          <a:p>
            <a:r>
              <a:rPr lang="en-US" sz="3200" dirty="0" smtClean="0"/>
              <a:t>THE PRAGUE SCHOOL</a:t>
            </a:r>
          </a:p>
          <a:p>
            <a:r>
              <a:rPr lang="en-US" sz="3200" dirty="0" smtClean="0"/>
              <a:t>THE LONDON SCHOOL</a:t>
            </a:r>
            <a:endParaRPr lang="en-US" sz="32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83464">
              <a:buFont typeface="Wingdings 2"/>
              <a:buChar char=""/>
              <a:defRPr/>
            </a:pPr>
            <a:endParaRPr lang="en-US" dirty="0" smtClean="0"/>
          </a:p>
          <a:p>
            <a:pPr indent="-283464">
              <a:buFont typeface="Wingdings 2"/>
              <a:buChar char=""/>
              <a:defRPr/>
            </a:pPr>
            <a:r>
              <a:rPr lang="en-US" dirty="0" smtClean="0"/>
              <a:t>Focus on Language Structure/ Form</a:t>
            </a:r>
          </a:p>
          <a:p>
            <a:pPr indent="-283464">
              <a:buFont typeface="Wingdings 2"/>
              <a:buChar char=""/>
              <a:defRPr/>
            </a:pPr>
            <a:r>
              <a:rPr lang="en-US" dirty="0" smtClean="0"/>
              <a:t>Structural linguistics is based on the idea that language is a self-regulating and self-contained system.</a:t>
            </a:r>
          </a:p>
          <a:p>
            <a:pPr indent="-283464">
              <a:buFont typeface="Wingdings 2"/>
              <a:buChar char=""/>
              <a:defRPr/>
            </a:pPr>
            <a:endParaRPr lang="en-US" dirty="0" smtClean="0"/>
          </a:p>
          <a:p>
            <a:pPr indent="-283464">
              <a:buFont typeface="Wingdings 2"/>
              <a:buChar char=""/>
              <a:defRPr/>
            </a:pPr>
            <a:r>
              <a:rPr lang="en-US" dirty="0" smtClean="0"/>
              <a:t>Pioneer: </a:t>
            </a:r>
            <a:r>
              <a:rPr lang="en-US" b="1" dirty="0" smtClean="0"/>
              <a:t>Ferdinand de Saussure</a:t>
            </a:r>
          </a:p>
          <a:p>
            <a:pPr indent="-283464">
              <a:buFont typeface="Wingdings 2"/>
              <a:buChar char=""/>
              <a:defRPr/>
            </a:pPr>
            <a:r>
              <a:rPr lang="en-US" sz="2400" i="1" dirty="0" smtClean="0"/>
              <a:t>A Course in General Linguistics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dirty="0" smtClean="0">
                <a:solidFill>
                  <a:schemeClr val="accent3"/>
                </a:solidFill>
              </a:rPr>
              <a:t>Ferdinand de Saussure (1857-1913)</a:t>
            </a:r>
          </a:p>
          <a:p>
            <a:endParaRPr lang="en-US" b="1" dirty="0" smtClean="0">
              <a:solidFill>
                <a:schemeClr val="accent3"/>
              </a:solidFill>
            </a:endParaRPr>
          </a:p>
          <a:p>
            <a:r>
              <a:rPr lang="en-US" b="1" dirty="0" smtClean="0"/>
              <a:t>Father of Modern Linguistics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6200" y="3619500"/>
            <a:ext cx="23368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Saussure’s Brief Life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3000" dirty="0" smtClean="0"/>
              <a:t>Born 26 November 1857 </a:t>
            </a:r>
          </a:p>
          <a:p>
            <a:pPr lvl="1" algn="just"/>
            <a:r>
              <a:rPr lang="en-US" dirty="0" smtClean="0"/>
              <a:t>(French origin, moved to Geneva)</a:t>
            </a:r>
          </a:p>
          <a:p>
            <a:pPr algn="just"/>
            <a:r>
              <a:rPr lang="en-US" sz="3000" dirty="0" smtClean="0"/>
              <a:t>From a family of many scholars</a:t>
            </a:r>
          </a:p>
          <a:p>
            <a:pPr algn="just"/>
            <a:r>
              <a:rPr lang="en-US" sz="3000" dirty="0" smtClean="0"/>
              <a:t>Studied Latin, Greek, chemistry, theology and law at University of Geneva (1875-76)</a:t>
            </a:r>
          </a:p>
          <a:p>
            <a:pPr algn="just"/>
            <a:r>
              <a:rPr lang="en-US" sz="3000" dirty="0" smtClean="0"/>
              <a:t>At age 21, wrote </a:t>
            </a:r>
            <a:r>
              <a:rPr lang="en-US" sz="3000" i="1" dirty="0" err="1" smtClean="0"/>
              <a:t>Mémoire</a:t>
            </a:r>
            <a:r>
              <a:rPr lang="en-US" sz="3000" i="1" dirty="0" smtClean="0"/>
              <a:t> </a:t>
            </a:r>
            <a:r>
              <a:rPr lang="en-US" sz="3000" i="1" dirty="0" err="1" smtClean="0"/>
              <a:t>sur</a:t>
            </a:r>
            <a:r>
              <a:rPr lang="en-US" sz="3000" i="1" dirty="0" smtClean="0"/>
              <a:t> le </a:t>
            </a:r>
            <a:r>
              <a:rPr lang="en-US" sz="3000" i="1" dirty="0" err="1" smtClean="0"/>
              <a:t>système</a:t>
            </a:r>
            <a:r>
              <a:rPr lang="en-US" sz="3000" i="1" dirty="0" smtClean="0"/>
              <a:t> </a:t>
            </a:r>
            <a:r>
              <a:rPr lang="en-US" sz="3000" i="1" dirty="0" err="1" smtClean="0"/>
              <a:t>primitif</a:t>
            </a:r>
            <a:r>
              <a:rPr lang="en-US" sz="3000" i="1" dirty="0" smtClean="0"/>
              <a:t> des </a:t>
            </a:r>
            <a:r>
              <a:rPr lang="en-US" sz="3000" i="1" dirty="0" err="1" smtClean="0"/>
              <a:t>voyelle</a:t>
            </a:r>
            <a:r>
              <a:rPr lang="en-US" sz="3000" i="1" dirty="0" smtClean="0"/>
              <a:t> </a:t>
            </a:r>
            <a:r>
              <a:rPr lang="en-US" sz="3000" i="1" dirty="0" err="1" smtClean="0"/>
              <a:t>dans</a:t>
            </a:r>
            <a:r>
              <a:rPr lang="en-US" sz="3000" i="1" dirty="0" smtClean="0"/>
              <a:t> les </a:t>
            </a:r>
            <a:r>
              <a:rPr lang="en-US" sz="3000" i="1" dirty="0" err="1" smtClean="0"/>
              <a:t>langues</a:t>
            </a:r>
            <a:r>
              <a:rPr lang="en-US" sz="3000" i="1" dirty="0" smtClean="0"/>
              <a:t> indo-</a:t>
            </a:r>
            <a:r>
              <a:rPr lang="en-US" sz="3000" i="1" dirty="0" err="1" smtClean="0"/>
              <a:t>européennes</a:t>
            </a:r>
            <a:r>
              <a:rPr lang="en-US" sz="3000" i="1" dirty="0" smtClean="0"/>
              <a:t> </a:t>
            </a:r>
            <a:r>
              <a:rPr lang="en-US" sz="3000" dirty="0" smtClean="0"/>
              <a:t>in which he proved scholars wrong</a:t>
            </a:r>
            <a:r>
              <a:rPr lang="en-US" sz="3000" i="1" dirty="0" smtClean="0"/>
              <a:t>.  </a:t>
            </a:r>
            <a:endParaRPr lang="en-US" sz="3000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1880 awarded doctorate at University Leipzig (Germany).</a:t>
            </a:r>
          </a:p>
          <a:p>
            <a:pPr algn="just"/>
            <a:r>
              <a:rPr lang="en-US" dirty="0" smtClean="0"/>
              <a:t>Taught at Paris.</a:t>
            </a:r>
          </a:p>
          <a:p>
            <a:pPr algn="just"/>
            <a:r>
              <a:rPr lang="en-US" dirty="0" smtClean="0"/>
              <a:t>1891 returned to Geneva to teach there.</a:t>
            </a:r>
          </a:p>
          <a:p>
            <a:pPr algn="just"/>
            <a:r>
              <a:rPr lang="en-US" dirty="0" smtClean="0"/>
              <a:t>Taught ancient Sanskrit for 21 (!) years!</a:t>
            </a:r>
          </a:p>
          <a:p>
            <a:pPr algn="just"/>
            <a:r>
              <a:rPr lang="en-US" dirty="0" smtClean="0"/>
              <a:t>Was asked to teach a course in </a:t>
            </a:r>
            <a:r>
              <a:rPr lang="en-US" u="sng" dirty="0" smtClean="0"/>
              <a:t>General Linguistics</a:t>
            </a:r>
            <a:r>
              <a:rPr lang="en-US" dirty="0" smtClean="0"/>
              <a:t> (taught it three times 1907 - 11)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Influenced many different linguists, but also other disciplines:</a:t>
            </a:r>
          </a:p>
          <a:p>
            <a:pPr>
              <a:buFont typeface="Monotype Sorts" pitchFamily="2" charset="2"/>
              <a:buNone/>
            </a:pPr>
            <a:endParaRPr lang="en-US" dirty="0" smtClean="0"/>
          </a:p>
          <a:p>
            <a:r>
              <a:rPr lang="en-US" dirty="0" smtClean="0"/>
              <a:t>Anthropology</a:t>
            </a:r>
          </a:p>
          <a:p>
            <a:r>
              <a:rPr lang="en-US" dirty="0" smtClean="0"/>
              <a:t>Psychiatry</a:t>
            </a:r>
          </a:p>
          <a:p>
            <a:pPr algn="just"/>
            <a:r>
              <a:rPr lang="en-US" dirty="0" smtClean="0"/>
              <a:t>Literary criticism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Saussure died in 1913.  </a:t>
            </a:r>
          </a:p>
          <a:p>
            <a:endParaRPr lang="en-US" dirty="0" smtClean="0"/>
          </a:p>
          <a:p>
            <a:r>
              <a:rPr lang="en-US" dirty="0" smtClean="0"/>
              <a:t>His </a:t>
            </a:r>
            <a:r>
              <a:rPr lang="en-US" u="sng" dirty="0" smtClean="0"/>
              <a:t>Course in General Linguistics</a:t>
            </a:r>
            <a:r>
              <a:rPr lang="en-US" dirty="0" smtClean="0"/>
              <a:t> was </a:t>
            </a:r>
            <a:r>
              <a:rPr lang="en-US" b="1" dirty="0" smtClean="0"/>
              <a:t>published</a:t>
            </a:r>
            <a:r>
              <a:rPr lang="en-US" dirty="0" smtClean="0"/>
              <a:t> by students </a:t>
            </a:r>
            <a:r>
              <a:rPr lang="en-US" b="1" dirty="0" smtClean="0"/>
              <a:t>posthumously</a:t>
            </a:r>
            <a:r>
              <a:rPr lang="en-US" dirty="0" smtClean="0"/>
              <a:t> in </a:t>
            </a:r>
            <a:r>
              <a:rPr lang="en-US" b="1" dirty="0" smtClean="0"/>
              <a:t>1916</a:t>
            </a:r>
            <a:r>
              <a:rPr lang="en-US" dirty="0" smtClean="0"/>
              <a:t> and has been translated into many different languages.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Saussure’s Ideas: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-283464">
              <a:buFont typeface="Wingdings 2"/>
              <a:buChar char=""/>
              <a:defRPr/>
            </a:pPr>
            <a:r>
              <a:rPr lang="en-US" b="1" dirty="0" smtClean="0"/>
              <a:t>The subject matter of Linguistics is Human speech</a:t>
            </a:r>
          </a:p>
          <a:p>
            <a:pPr indent="-283464">
              <a:buFont typeface="Wingdings 2"/>
              <a:buChar char=""/>
              <a:defRPr/>
            </a:pPr>
            <a:r>
              <a:rPr lang="en-US" b="1" dirty="0" smtClean="0"/>
              <a:t>The object of Linguistics is Language which is itself a system</a:t>
            </a:r>
          </a:p>
          <a:p>
            <a:pPr indent="-283464">
              <a:buFont typeface="Wingdings 2"/>
              <a:buChar char=""/>
              <a:defRPr/>
            </a:pPr>
            <a:r>
              <a:rPr lang="en-US" dirty="0" smtClean="0">
                <a:solidFill>
                  <a:schemeClr val="accent3"/>
                </a:solidFill>
              </a:rPr>
              <a:t>Language is different from speech, speaking and writing</a:t>
            </a:r>
          </a:p>
          <a:p>
            <a:pPr indent="-283464">
              <a:buFont typeface="Wingdings" pitchFamily="2" charset="2"/>
              <a:buChar char="Ø"/>
              <a:defRPr/>
            </a:pPr>
            <a:r>
              <a:rPr lang="en-US" dirty="0" smtClean="0"/>
              <a:t>Language (langue) is though a part of a system i.e. Human Speech (</a:t>
            </a:r>
            <a:r>
              <a:rPr lang="en-US" dirty="0" err="1" smtClean="0"/>
              <a:t>langage</a:t>
            </a:r>
            <a:r>
              <a:rPr lang="en-US" dirty="0" smtClean="0"/>
              <a:t>) but at the same time it is itself a system</a:t>
            </a:r>
          </a:p>
          <a:p>
            <a:pPr indent="-283464">
              <a:buFont typeface="Wingdings" pitchFamily="2" charset="2"/>
              <a:buChar char="Ø"/>
              <a:defRPr/>
            </a:pPr>
            <a:r>
              <a:rPr lang="en-US" dirty="0" smtClean="0"/>
              <a:t>Language is different from Speech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indent="-283464">
              <a:buFont typeface="Wingdings 2"/>
              <a:buChar char=""/>
              <a:defRPr/>
            </a:pPr>
            <a:r>
              <a:rPr lang="en-US" dirty="0" smtClean="0"/>
              <a:t>Language is Different from Speech</a:t>
            </a:r>
          </a:p>
          <a:p>
            <a:pPr indent="-283464">
              <a:buFont typeface="Wingdings 2"/>
              <a:buChar char=""/>
              <a:defRPr/>
            </a:pPr>
            <a:r>
              <a:rPr lang="en-US" dirty="0" smtClean="0"/>
              <a:t>Speech involves: </a:t>
            </a:r>
          </a:p>
          <a:p>
            <a:pPr marL="640080" lvl="1" indent="-237744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dirty="0" smtClean="0"/>
              <a:t>Psychological Phenomenon (sound images, concepts in brain)</a:t>
            </a:r>
          </a:p>
          <a:p>
            <a:pPr marL="640080" lvl="1" indent="-237744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dirty="0" smtClean="0"/>
              <a:t>Psychological Phenomenon (vocal-auditory organs)</a:t>
            </a:r>
          </a:p>
          <a:p>
            <a:pPr marL="640080" lvl="1" indent="-237744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dirty="0" smtClean="0"/>
              <a:t>Physical Phenomenon (sound waves)</a:t>
            </a:r>
          </a:p>
          <a:p>
            <a:pPr indent="-283464">
              <a:buFont typeface="Arial" pitchFamily="34" charset="0"/>
              <a:buChar char="•"/>
              <a:defRPr/>
            </a:pPr>
            <a:r>
              <a:rPr lang="en-US" dirty="0" smtClean="0"/>
              <a:t>Language is not all about this </a:t>
            </a:r>
          </a:p>
          <a:p>
            <a:pPr indent="-283464">
              <a:buFont typeface="Arial" pitchFamily="34" charset="0"/>
              <a:buChar char="•"/>
              <a:defRPr/>
            </a:pPr>
            <a:r>
              <a:rPr lang="en-US" dirty="0" smtClean="0"/>
              <a:t>Language is homogenous in heterogeneous mass of speech facts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 smtClean="0"/>
              <a:t>Langue </a:t>
            </a:r>
            <a:r>
              <a:rPr lang="en-US" b="1" u="sng" dirty="0" err="1" smtClean="0"/>
              <a:t>vs</a:t>
            </a:r>
            <a:r>
              <a:rPr lang="en-US" b="1" u="sng" dirty="0" smtClean="0"/>
              <a:t> Parole</a:t>
            </a:r>
          </a:p>
          <a:p>
            <a:pPr>
              <a:buFont typeface="Wingdings 2" pitchFamily="18" charset="2"/>
              <a:buBlip>
                <a:blip r:embed="rId2"/>
              </a:buBlip>
            </a:pPr>
            <a:r>
              <a:rPr lang="en-US" dirty="0" smtClean="0"/>
              <a:t>Parole - “living language” or individual speech acts. It is about the way language is employed in actual speech.</a:t>
            </a:r>
          </a:p>
          <a:p>
            <a:pPr>
              <a:buFont typeface="Wingdings 2" pitchFamily="18" charset="2"/>
              <a:buBlip>
                <a:blip r:embed="rId2"/>
              </a:buBlip>
            </a:pPr>
            <a:r>
              <a:rPr lang="en-US" dirty="0" smtClean="0"/>
              <a:t>Langue - the shared system of language in a society. It is about the formal structure of language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Saussure’s Idea: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83464">
              <a:buNone/>
              <a:defRPr/>
            </a:pPr>
            <a:r>
              <a:rPr lang="en-US" b="1" dirty="0" smtClean="0">
                <a:solidFill>
                  <a:schemeClr val="accent3"/>
                </a:solidFill>
              </a:rPr>
              <a:t>Language is a system of Signs</a:t>
            </a:r>
          </a:p>
          <a:p>
            <a:pPr indent="-283464">
              <a:buBlip>
                <a:blip r:embed="rId2"/>
              </a:buBlip>
              <a:defRPr/>
            </a:pPr>
            <a:r>
              <a:rPr lang="en-US" dirty="0" smtClean="0"/>
              <a:t>Language is a process of naming, but this does not mean that “ready made ideas exist before words” (Saussure 65), but rather:</a:t>
            </a:r>
          </a:p>
          <a:p>
            <a:pPr indent="-283464">
              <a:buBlip>
                <a:blip r:embed="rId2"/>
              </a:buBlip>
              <a:defRPr/>
            </a:pPr>
            <a:r>
              <a:rPr lang="en-US" dirty="0" smtClean="0"/>
              <a:t>“The linguistic sign unites, not a thing and a name, but a concept and a sound-image” (66).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83464">
              <a:buFont typeface="Wingdings 2"/>
              <a:buChar char=""/>
              <a:defRPr/>
            </a:pPr>
            <a:endParaRPr lang="en-US" dirty="0" smtClean="0"/>
          </a:p>
          <a:p>
            <a:pPr indent="-283464">
              <a:buFont typeface="Wingdings 2"/>
              <a:buChar char=""/>
              <a:defRPr/>
            </a:pPr>
            <a:r>
              <a:rPr lang="en-US" dirty="0" smtClean="0">
                <a:solidFill>
                  <a:schemeClr val="accent3"/>
                </a:solidFill>
              </a:rPr>
              <a:t>Linguistic Sign= Signifier + Signified</a:t>
            </a:r>
          </a:p>
          <a:p>
            <a:pPr marL="640080" lvl="1" indent="-237744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dirty="0" smtClean="0"/>
              <a:t>Signifier: the mental impression of sound image e.g. “tree”</a:t>
            </a:r>
          </a:p>
          <a:p>
            <a:pPr marL="640080" lvl="1" indent="-237744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dirty="0" smtClean="0"/>
              <a:t>Signified: The concept of tree e.g. “tree”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4595812"/>
            <a:ext cx="3924300" cy="2033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34" descr="Newsprint"/>
          <p:cNvSpPr>
            <a:spLocks noChangeArrowheads="1"/>
          </p:cNvSpPr>
          <p:nvPr/>
        </p:nvSpPr>
        <p:spPr bwMode="auto">
          <a:xfrm>
            <a:off x="4724400" y="2057400"/>
            <a:ext cx="2514600" cy="2286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400" dirty="0" smtClean="0"/>
              <a:t>Signified 1</a:t>
            </a:r>
          </a:p>
          <a:p>
            <a:endParaRPr lang="en-US" sz="2400" dirty="0" smtClean="0"/>
          </a:p>
          <a:p>
            <a:r>
              <a:rPr lang="en-US" sz="2400" dirty="0" smtClean="0"/>
              <a:t>Concept</a:t>
            </a:r>
          </a:p>
          <a:p>
            <a:r>
              <a:rPr lang="en-US" sz="2400" dirty="0" smtClean="0"/>
              <a:t>(Passion)</a:t>
            </a:r>
            <a:endParaRPr lang="en-US" sz="2400" dirty="0"/>
          </a:p>
        </p:txBody>
      </p:sp>
      <p:sp>
        <p:nvSpPr>
          <p:cNvPr id="5" name="Rectangle 1033" descr="Newsprint"/>
          <p:cNvSpPr>
            <a:spLocks noChangeArrowheads="1"/>
          </p:cNvSpPr>
          <p:nvPr/>
        </p:nvSpPr>
        <p:spPr bwMode="auto">
          <a:xfrm>
            <a:off x="1143000" y="1981200"/>
            <a:ext cx="1905000" cy="24384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2400" dirty="0" smtClean="0"/>
              <a:t>Signifier 1</a:t>
            </a:r>
          </a:p>
          <a:p>
            <a:endParaRPr lang="en-US" sz="2400" dirty="0"/>
          </a:p>
          <a:p>
            <a:r>
              <a:rPr lang="en-US" sz="2400" dirty="0" smtClean="0"/>
              <a:t>Image</a:t>
            </a:r>
          </a:p>
          <a:p>
            <a:r>
              <a:rPr lang="en-US" sz="2400" dirty="0" smtClean="0"/>
              <a:t>(Roses)</a:t>
            </a:r>
            <a:endParaRPr lang="en-US" sz="2400" dirty="0"/>
          </a:p>
        </p:txBody>
      </p:sp>
      <p:sp>
        <p:nvSpPr>
          <p:cNvPr id="6" name="Line 1030"/>
          <p:cNvSpPr>
            <a:spLocks noChangeShapeType="1"/>
          </p:cNvSpPr>
          <p:nvPr/>
        </p:nvSpPr>
        <p:spPr bwMode="auto">
          <a:xfrm>
            <a:off x="3276600" y="3352800"/>
            <a:ext cx="1143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Line 1031"/>
          <p:cNvSpPr>
            <a:spLocks noChangeShapeType="1"/>
          </p:cNvSpPr>
          <p:nvPr/>
        </p:nvSpPr>
        <p:spPr bwMode="auto">
          <a:xfrm>
            <a:off x="5257800" y="4495800"/>
            <a:ext cx="0" cy="6858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1032"/>
          <p:cNvSpPr>
            <a:spLocks noChangeShapeType="1"/>
          </p:cNvSpPr>
          <p:nvPr/>
        </p:nvSpPr>
        <p:spPr bwMode="auto">
          <a:xfrm>
            <a:off x="6934200" y="5943600"/>
            <a:ext cx="11430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Rectangle 1035" descr="Newsprint"/>
          <p:cNvSpPr>
            <a:spLocks noGrp="1" noChangeArrowheads="1"/>
          </p:cNvSpPr>
          <p:nvPr>
            <p:ph idx="1"/>
          </p:nvPr>
        </p:nvSpPr>
        <p:spPr bwMode="auto">
          <a:xfrm>
            <a:off x="3657600" y="5160264"/>
            <a:ext cx="3276600" cy="1469136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50000"/>
              </a:spcBef>
            </a:pPr>
            <a:r>
              <a:rPr lang="en-US" sz="2400" dirty="0" smtClean="0"/>
              <a:t>Sign I</a:t>
            </a:r>
          </a:p>
          <a:p>
            <a:pPr>
              <a:spcBef>
                <a:spcPct val="50000"/>
              </a:spcBef>
            </a:pPr>
            <a:r>
              <a:rPr lang="en-US" sz="2400" dirty="0" smtClean="0"/>
              <a:t>(</a:t>
            </a:r>
            <a:r>
              <a:rPr lang="en-US" sz="2400" dirty="0" err="1" smtClean="0"/>
              <a:t>passionified</a:t>
            </a:r>
            <a:r>
              <a:rPr lang="en-US" sz="2400" dirty="0" smtClean="0"/>
              <a:t> roses)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83464">
              <a:buFont typeface="Wingdings 2"/>
              <a:buChar char=""/>
              <a:defRPr/>
            </a:pPr>
            <a:r>
              <a:rPr lang="en-US" dirty="0" smtClean="0">
                <a:solidFill>
                  <a:schemeClr val="accent3"/>
                </a:solidFill>
              </a:rPr>
              <a:t>Relationship between signifier and signified is arbitrary</a:t>
            </a:r>
          </a:p>
          <a:p>
            <a:pPr marL="640080" lvl="1" indent="-237744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dirty="0" smtClean="0"/>
              <a:t>Based on convention</a:t>
            </a:r>
          </a:p>
          <a:p>
            <a:pPr marL="640080" lvl="1" indent="-237744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dirty="0" smtClean="0"/>
              <a:t>No natural resemblance</a:t>
            </a:r>
          </a:p>
          <a:p>
            <a:pPr marL="640080" lvl="1" indent="-237744" fontAlgn="auto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 smtClean="0"/>
          </a:p>
          <a:p>
            <a:pPr marL="640080" lvl="1" indent="-237744" fontAlgn="auto"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 smtClean="0"/>
          </a:p>
          <a:p>
            <a:pPr marL="640080" lvl="1" indent="-237744" fontAlgn="auto">
              <a:spcAft>
                <a:spcPts val="0"/>
              </a:spcAft>
              <a:buFont typeface="Verdana"/>
              <a:buNone/>
              <a:defRPr/>
            </a:pPr>
            <a:r>
              <a:rPr lang="en-US" dirty="0" smtClean="0"/>
              <a:t>			</a:t>
            </a:r>
          </a:p>
          <a:p>
            <a:pPr marL="640080" lvl="1" indent="-237744" fontAlgn="auto">
              <a:spcAft>
                <a:spcPts val="0"/>
              </a:spcAft>
              <a:buFont typeface="Verdana"/>
              <a:buNone/>
              <a:defRPr/>
            </a:pPr>
            <a:r>
              <a:rPr lang="en-US" dirty="0" smtClean="0"/>
              <a:t>			</a:t>
            </a:r>
            <a:r>
              <a:rPr lang="en-US" b="1" dirty="0" smtClean="0"/>
              <a:t>Arbor = Tree</a:t>
            </a:r>
          </a:p>
          <a:p>
            <a:endParaRPr lang="en-US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19800" y="3657600"/>
            <a:ext cx="1955800" cy="2611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83464">
              <a:buFont typeface="Wingdings 2"/>
              <a:buChar char=""/>
              <a:defRPr/>
            </a:pPr>
            <a:r>
              <a:rPr lang="en-US" dirty="0" smtClean="0">
                <a:solidFill>
                  <a:schemeClr val="accent3"/>
                </a:solidFill>
              </a:rPr>
              <a:t>Signifier and Signified are conventional divisions of plane of sound and plane of thought</a:t>
            </a:r>
          </a:p>
          <a:p>
            <a:pPr indent="-283464">
              <a:buFont typeface="Wingdings 2"/>
              <a:buChar char=""/>
              <a:defRPr/>
            </a:pPr>
            <a:endParaRPr lang="en-US" dirty="0" smtClean="0"/>
          </a:p>
          <a:p>
            <a:pPr marL="640080" lvl="1" indent="-237744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dirty="0" smtClean="0"/>
              <a:t>Signified                   plane of thought</a:t>
            </a:r>
          </a:p>
          <a:p>
            <a:pPr marL="640080" lvl="1" indent="-237744" fontAlgn="auto">
              <a:spcAft>
                <a:spcPts val="0"/>
              </a:spcAft>
              <a:buFont typeface="Verdana"/>
              <a:buNone/>
              <a:defRPr/>
            </a:pPr>
            <a:r>
              <a:rPr lang="en-US" dirty="0" smtClean="0"/>
              <a:t>                                    (chair, stool……) </a:t>
            </a:r>
          </a:p>
          <a:p>
            <a:pPr marL="640080" lvl="1" indent="-237744" fontAlgn="auto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dirty="0" smtClean="0"/>
              <a:t>Signifier                   plane of sound </a:t>
            </a:r>
          </a:p>
          <a:p>
            <a:pPr marL="640080" lvl="1" indent="-237744" fontAlgn="auto">
              <a:spcAft>
                <a:spcPts val="0"/>
              </a:spcAft>
              <a:buFont typeface="Verdana"/>
              <a:buNone/>
              <a:defRPr/>
            </a:pPr>
            <a:r>
              <a:rPr lang="en-US" dirty="0" smtClean="0"/>
              <a:t>                                    (chair, cheer, char…)</a:t>
            </a:r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2667000" y="3733800"/>
            <a:ext cx="12192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2590800" y="4724400"/>
            <a:ext cx="12192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tabLst>
                <a:tab pos="6915150" algn="l"/>
              </a:tabLst>
            </a:pPr>
            <a:r>
              <a:rPr lang="en-US" dirty="0" smtClean="0"/>
              <a:t>Time changes the relationship between </a:t>
            </a:r>
            <a:r>
              <a:rPr lang="en-US" b="1" dirty="0" err="1" smtClean="0"/>
              <a:t>signi-fier</a:t>
            </a:r>
            <a:r>
              <a:rPr lang="en-US" dirty="0" smtClean="0"/>
              <a:t> (sound-image), </a:t>
            </a:r>
            <a:r>
              <a:rPr lang="en-US" b="1" dirty="0" smtClean="0"/>
              <a:t>signified</a:t>
            </a:r>
            <a:r>
              <a:rPr lang="en-US" dirty="0" smtClean="0"/>
              <a:t> (concept) and therefore the </a:t>
            </a:r>
            <a:r>
              <a:rPr lang="en-US" b="1" dirty="0" smtClean="0"/>
              <a:t>sign</a:t>
            </a:r>
            <a:r>
              <a:rPr lang="en-US" dirty="0" smtClean="0"/>
              <a:t>.</a:t>
            </a:r>
          </a:p>
          <a:p>
            <a:pPr lvl="1">
              <a:tabLst>
                <a:tab pos="6915150" algn="l"/>
              </a:tabLst>
            </a:pPr>
            <a:r>
              <a:rPr lang="en-US" dirty="0" smtClean="0"/>
              <a:t>E.g. “</a:t>
            </a:r>
            <a:r>
              <a:rPr lang="en-US" b="1" dirty="0" smtClean="0"/>
              <a:t>mouse</a:t>
            </a:r>
            <a:r>
              <a:rPr lang="en-US" dirty="0" smtClean="0"/>
              <a:t>” =</a:t>
            </a:r>
          </a:p>
          <a:p>
            <a:endParaRPr lang="en-US" dirty="0"/>
          </a:p>
        </p:txBody>
      </p:sp>
      <p:pic>
        <p:nvPicPr>
          <p:cNvPr id="4" name="Picture 4" descr="E:\OLD_84\MSOffice\ClipArt\MOUSE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4876800"/>
            <a:ext cx="1339850" cy="1600200"/>
          </a:xfrm>
          <a:prstGeom prst="rect">
            <a:avLst/>
          </a:prstGeom>
          <a:noFill/>
        </p:spPr>
      </p:pic>
      <p:pic>
        <p:nvPicPr>
          <p:cNvPr id="5" name="Picture 5" descr="E:\OLD_84\MSOffice\ClipArt\COMPUTR2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3962400"/>
            <a:ext cx="1962150" cy="135413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495800" y="5867400"/>
            <a:ext cx="1447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= Mouse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657600" y="6019800"/>
            <a:ext cx="7620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 flipV="1">
            <a:off x="5715000" y="5410200"/>
            <a:ext cx="9144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Saussure’s Ideas: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83464">
              <a:buFont typeface="Wingdings 2"/>
              <a:buChar char=""/>
              <a:defRPr/>
            </a:pPr>
            <a:r>
              <a:rPr lang="en-US" dirty="0" smtClean="0">
                <a:solidFill>
                  <a:schemeClr val="accent3"/>
                </a:solidFill>
              </a:rPr>
              <a:t>Linguistic Signs have values in relation to other signs </a:t>
            </a:r>
            <a:r>
              <a:rPr lang="en-US" dirty="0" smtClean="0"/>
              <a:t>(synonyms)</a:t>
            </a:r>
          </a:p>
          <a:p>
            <a:pPr indent="-283464">
              <a:buNone/>
              <a:defRPr/>
            </a:pPr>
            <a:r>
              <a:rPr lang="en-US" dirty="0" smtClean="0"/>
              <a:t>   As there is no 1-1 relationship between signifier and signified thus value of language is not determined by relationship between them but by relationship between signs within the system of signification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Saussure’s Ideas: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</a:rPr>
              <a:t>Language without society exists artificially</a:t>
            </a:r>
          </a:p>
          <a:p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114800" y="3429000"/>
            <a:ext cx="1828800" cy="1066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Language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0" y="4800600"/>
            <a:ext cx="19050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Community of speakers</a:t>
            </a:r>
          </a:p>
        </p:txBody>
      </p:sp>
      <p:sp>
        <p:nvSpPr>
          <p:cNvPr id="6" name="Right Brace 5"/>
          <p:cNvSpPr/>
          <p:nvPr/>
        </p:nvSpPr>
        <p:spPr>
          <a:xfrm>
            <a:off x="5943600" y="3200400"/>
            <a:ext cx="1371600" cy="30480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Saussure’s Ideas: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83464">
              <a:buFont typeface="Wingdings 2"/>
              <a:buChar char=""/>
              <a:defRPr/>
            </a:pPr>
            <a:r>
              <a:rPr lang="en-US" dirty="0" smtClean="0">
                <a:solidFill>
                  <a:schemeClr val="accent3"/>
                </a:solidFill>
              </a:rPr>
              <a:t>When we talk about society, we cannot ignore time factor thus there are Static &amp; Evolutionary Linguistics</a:t>
            </a:r>
          </a:p>
          <a:p>
            <a:pPr indent="-283464">
              <a:buFont typeface="Wingdings 2"/>
              <a:buChar char=""/>
              <a:defRPr/>
            </a:pPr>
            <a:endParaRPr lang="en-US" dirty="0" smtClean="0">
              <a:solidFill>
                <a:schemeClr val="accent3"/>
              </a:solidFill>
            </a:endParaRPr>
          </a:p>
          <a:p>
            <a:pPr indent="-283464">
              <a:buFont typeface="Wingdings" pitchFamily="2" charset="2"/>
              <a:buChar char="Ø"/>
              <a:defRPr/>
            </a:pPr>
            <a:r>
              <a:rPr lang="en-US" b="1" dirty="0" smtClean="0"/>
              <a:t>Static</a:t>
            </a:r>
            <a:r>
              <a:rPr lang="en-US" dirty="0" smtClean="0"/>
              <a:t> : talk about language at a time (Synchronic)</a:t>
            </a:r>
          </a:p>
          <a:p>
            <a:pPr indent="-283464">
              <a:buFont typeface="Wingdings" pitchFamily="2" charset="2"/>
              <a:buChar char="Ø"/>
              <a:defRPr/>
            </a:pPr>
            <a:r>
              <a:rPr lang="en-US" b="1" dirty="0" smtClean="0"/>
              <a:t>Evolutionary</a:t>
            </a:r>
            <a:r>
              <a:rPr lang="en-US" dirty="0" smtClean="0"/>
              <a:t>: talk about language over history (Diachronic)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Saussure’s Ideas: 6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83464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>
                <a:solidFill>
                  <a:schemeClr val="accent3"/>
                </a:solidFill>
              </a:rPr>
              <a:t>Language is a system of Difference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r>
              <a:rPr lang="en-US" dirty="0" smtClean="0"/>
              <a:t>“Each linguistic term derives its value from its opposition to all other terms”</a:t>
            </a:r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en-US" dirty="0" smtClean="0"/>
          </a:p>
          <a:p>
            <a:pPr marL="365760" indent="-283464" fontAlgn="auto">
              <a:spcAft>
                <a:spcPts val="0"/>
              </a:spcAft>
              <a:buFont typeface="Wingdings 2"/>
              <a:buChar char=""/>
              <a:defRPr/>
            </a:pPr>
            <a:endParaRPr lang="en-US" dirty="0"/>
          </a:p>
        </p:txBody>
      </p:sp>
      <p:pic>
        <p:nvPicPr>
          <p:cNvPr id="5" name="Picture 3" descr="metro-and-train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3962400"/>
            <a:ext cx="39528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For a linguistic sign: “its more precise characteristics is to be what the others are not”</a:t>
            </a:r>
          </a:p>
          <a:p>
            <a:endParaRPr lang="en-US" dirty="0" smtClean="0"/>
          </a:p>
          <a:p>
            <a:r>
              <a:rPr lang="en-US" dirty="0" smtClean="0"/>
              <a:t>This idea is important in structuralism regarding the concepts of binary opposition &amp; linearity of language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Saussure’s Ideas: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indent="-283464">
              <a:buNone/>
              <a:defRPr/>
            </a:pPr>
            <a:endParaRPr lang="en-US" dirty="0" smtClean="0">
              <a:solidFill>
                <a:schemeClr val="accent3"/>
              </a:solidFill>
            </a:endParaRPr>
          </a:p>
          <a:p>
            <a:pPr indent="-283464">
              <a:buNone/>
              <a:defRPr/>
            </a:pPr>
            <a:r>
              <a:rPr lang="en-US" dirty="0" smtClean="0">
                <a:solidFill>
                  <a:schemeClr val="accent3"/>
                </a:solidFill>
              </a:rPr>
              <a:t>Language is not a nomenclature</a:t>
            </a:r>
          </a:p>
          <a:p>
            <a:pPr indent="-283464">
              <a:buFont typeface="Wingdings 2"/>
              <a:buChar char=""/>
              <a:defRPr/>
            </a:pPr>
            <a:r>
              <a:rPr lang="en-US" dirty="0" smtClean="0"/>
              <a:t>Language is not something that provides its own names for categories that exist outside language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Saussure’s 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indent="-283464">
              <a:buNone/>
              <a:defRPr/>
            </a:pPr>
            <a:r>
              <a:rPr lang="en-US" b="1" u="sng" dirty="0" smtClean="0"/>
              <a:t>Summary</a:t>
            </a:r>
          </a:p>
          <a:p>
            <a:pPr indent="-283464">
              <a:buNone/>
              <a:defRPr/>
            </a:pPr>
            <a:r>
              <a:rPr lang="en-US" dirty="0" smtClean="0"/>
              <a:t>1. </a:t>
            </a:r>
            <a:r>
              <a:rPr lang="en-US" dirty="0" smtClean="0">
                <a:solidFill>
                  <a:schemeClr val="accent3"/>
                </a:solidFill>
              </a:rPr>
              <a:t>Language is different from speech, speaking and writing</a:t>
            </a:r>
          </a:p>
          <a:p>
            <a:pPr indent="-283464">
              <a:buNone/>
              <a:defRPr/>
            </a:pPr>
            <a:r>
              <a:rPr lang="en-US" dirty="0" smtClean="0"/>
              <a:t>2. </a:t>
            </a:r>
            <a:r>
              <a:rPr lang="en-US" dirty="0" smtClean="0">
                <a:solidFill>
                  <a:schemeClr val="accent3"/>
                </a:solidFill>
              </a:rPr>
              <a:t>Language is a system of Signs</a:t>
            </a:r>
          </a:p>
          <a:p>
            <a:pPr indent="-283464">
              <a:buNone/>
              <a:defRPr/>
            </a:pPr>
            <a:r>
              <a:rPr lang="en-US" dirty="0" smtClean="0"/>
              <a:t>3. </a:t>
            </a:r>
            <a:r>
              <a:rPr lang="en-US" dirty="0" smtClean="0">
                <a:solidFill>
                  <a:schemeClr val="accent3"/>
                </a:solidFill>
              </a:rPr>
              <a:t>Linguistic Signs have values in relation to other signs </a:t>
            </a:r>
          </a:p>
          <a:p>
            <a:pPr indent="-283464">
              <a:buNone/>
              <a:defRPr/>
            </a:pPr>
            <a:r>
              <a:rPr lang="en-US" dirty="0" smtClean="0"/>
              <a:t>4. </a:t>
            </a:r>
            <a:r>
              <a:rPr lang="en-US" dirty="0" smtClean="0">
                <a:solidFill>
                  <a:schemeClr val="accent3"/>
                </a:solidFill>
              </a:rPr>
              <a:t>Language without society exists artificially</a:t>
            </a:r>
          </a:p>
          <a:p>
            <a:pPr indent="-283464">
              <a:buNone/>
              <a:defRPr/>
            </a:pPr>
            <a:r>
              <a:rPr lang="en-US" dirty="0" smtClean="0"/>
              <a:t>5. </a:t>
            </a:r>
            <a:r>
              <a:rPr lang="en-US" dirty="0" smtClean="0">
                <a:solidFill>
                  <a:schemeClr val="accent3"/>
                </a:solidFill>
              </a:rPr>
              <a:t>When we talk about society, we cannot ignore time factor thus there are Static &amp; Evolutionary Linguistics</a:t>
            </a:r>
          </a:p>
          <a:p>
            <a:pPr indent="-283464">
              <a:buNone/>
              <a:defRPr/>
            </a:pPr>
            <a:r>
              <a:rPr lang="en-US" dirty="0" smtClean="0"/>
              <a:t>6. </a:t>
            </a:r>
            <a:r>
              <a:rPr lang="en-US" dirty="0" smtClean="0">
                <a:solidFill>
                  <a:schemeClr val="accent3"/>
                </a:solidFill>
              </a:rPr>
              <a:t>Language is a system of Difference</a:t>
            </a:r>
          </a:p>
          <a:p>
            <a:pPr indent="-283464">
              <a:buNone/>
              <a:defRPr/>
            </a:pPr>
            <a:r>
              <a:rPr lang="en-US" dirty="0" smtClean="0"/>
              <a:t>7.</a:t>
            </a:r>
            <a:r>
              <a:rPr lang="en-US" dirty="0" smtClean="0">
                <a:solidFill>
                  <a:schemeClr val="accent3"/>
                </a:solidFill>
              </a:rPr>
              <a:t> Language is not a nomenclature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Structuralism &amp; Literature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According to this theory “ text can be understood as a construct to be analyzed and explained significantly in terms of deep structure of the system itself”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Saussure’ Ideas inspired: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Linguists in America who further extended ‘Structuralism’ to ‘American Structuralism’</a:t>
            </a:r>
          </a:p>
          <a:p>
            <a:endParaRPr lang="en-US" dirty="0" smtClean="0"/>
          </a:p>
          <a:p>
            <a:r>
              <a:rPr lang="en-US" dirty="0" smtClean="0"/>
              <a:t>Also known as DESCRIPTIVISTS</a:t>
            </a:r>
          </a:p>
          <a:p>
            <a:r>
              <a:rPr lang="en-US" dirty="0" smtClean="0"/>
              <a:t>Major Proponents: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Bloomfield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Franz Boas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Edward Sapir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Whorf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Criticism on ‘Structuralism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49424"/>
            <a:ext cx="8229600" cy="4608576"/>
          </a:xfrm>
        </p:spPr>
        <p:txBody>
          <a:bodyPr>
            <a:normAutofit fontScale="850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Meaning is based on a shared system of signification then what about private experience to create meaning??? (Husserl)</a:t>
            </a:r>
          </a:p>
          <a:p>
            <a:r>
              <a:rPr lang="en-US" dirty="0" smtClean="0"/>
              <a:t>If individuals are more a product of the system than producers then it creates a sense that we don’t speak language rather language speaks us??? (</a:t>
            </a:r>
            <a:r>
              <a:rPr lang="en-US" dirty="0" err="1" smtClean="0"/>
              <a:t>Hiedeggar</a:t>
            </a:r>
            <a:r>
              <a:rPr lang="en-US" dirty="0" smtClean="0"/>
              <a:t>)</a:t>
            </a:r>
          </a:p>
          <a:p>
            <a:r>
              <a:rPr lang="en-US" dirty="0" smtClean="0"/>
              <a:t>Ideas are efficient for phonology and morphology because they have finite number of units but not for syntax (Chomsky)</a:t>
            </a:r>
          </a:p>
          <a:p>
            <a:r>
              <a:rPr lang="en-US" dirty="0" smtClean="0"/>
              <a:t>Signifier and signified are not two things but they are same as concepts are no more than the words(Post- Structuralism)</a:t>
            </a:r>
          </a:p>
          <a:p>
            <a:r>
              <a:rPr lang="en-US" dirty="0" smtClean="0"/>
              <a:t>Meaning is contextual (Post- Structuralism)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History of Linguistics</a:t>
            </a:r>
          </a:p>
          <a:p>
            <a:r>
              <a:rPr lang="en-US" dirty="0" smtClean="0"/>
              <a:t>Schools of Thought in Linguistics</a:t>
            </a:r>
          </a:p>
          <a:p>
            <a:r>
              <a:rPr lang="en-US" dirty="0" smtClean="0"/>
              <a:t>Structuralism</a:t>
            </a:r>
          </a:p>
          <a:p>
            <a:r>
              <a:rPr lang="en-US" dirty="0" smtClean="0"/>
              <a:t>Ferdinand de Saussure</a:t>
            </a:r>
          </a:p>
          <a:p>
            <a:r>
              <a:rPr lang="en-US" dirty="0" smtClean="0"/>
              <a:t>Structuralism in America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806450" indent="-598488">
              <a:buFontTx/>
              <a:buBlip>
                <a:blip r:embed="rId2"/>
              </a:buBlip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</a:tabLst>
            </a:pPr>
            <a:r>
              <a:rPr lang="en-US" dirty="0" smtClean="0"/>
              <a:t>Eagleton, Terry. Literary Theory: An Introduction. Minnesota: The University of Minnesota Press, 2001.</a:t>
            </a:r>
          </a:p>
          <a:p>
            <a:pPr marL="806450" indent="-598488">
              <a:spcBef>
                <a:spcPts val="3000"/>
              </a:spcBef>
              <a:buFontTx/>
              <a:buBlip>
                <a:blip r:embed="rId2"/>
              </a:buBlip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</a:tabLst>
            </a:pPr>
            <a:r>
              <a:rPr lang="en-US" dirty="0" smtClean="0"/>
              <a:t>Matthews, P.H. Linguistics: A Very Short Introduction. Oxford: Oxford University Press, 2003.</a:t>
            </a:r>
          </a:p>
          <a:p>
            <a:pPr marL="806450" indent="-598488">
              <a:spcBef>
                <a:spcPts val="3000"/>
              </a:spcBef>
              <a:buFontTx/>
              <a:buBlip>
                <a:blip r:embed="rId2"/>
              </a:buBlip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</a:tabLst>
            </a:pPr>
            <a:r>
              <a:rPr lang="en-US" dirty="0" smtClean="0"/>
              <a:t>Sanders, Carol. Ed. The Cambridge Companion to Saussure. Cambridge: Cambridge University Press, 2004.</a:t>
            </a:r>
          </a:p>
          <a:p>
            <a:pPr marL="806450" indent="-598488">
              <a:spcBef>
                <a:spcPts val="3000"/>
              </a:spcBef>
              <a:buFontTx/>
              <a:buBlip>
                <a:blip r:embed="rId2"/>
              </a:buBlip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</a:tabLst>
            </a:pPr>
            <a:r>
              <a:rPr lang="en-US" dirty="0" smtClean="0"/>
              <a:t>  Saussure, Ferdinand. Course in General Linguistics. Ed. Charles Bally and Albert </a:t>
            </a:r>
            <a:r>
              <a:rPr lang="en-US" dirty="0" err="1" smtClean="0"/>
              <a:t>Reidlinger</a:t>
            </a:r>
            <a:r>
              <a:rPr lang="en-US" dirty="0" smtClean="0"/>
              <a:t>. Trans. Wade Baskin. New York: Philosophical Library, 1959.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115</TotalTime>
  <Words>1167</Words>
  <Application>Microsoft Office PowerPoint</Application>
  <PresentationFormat>On-screen Show (4:3)</PresentationFormat>
  <Paragraphs>173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Urban</vt:lpstr>
      <vt:lpstr>Historical Linguistics (1) Ferdinand de Saussure</vt:lpstr>
      <vt:lpstr>Today’s Lecture</vt:lpstr>
      <vt:lpstr>Before Linguistics</vt:lpstr>
      <vt:lpstr>Emergence of Linguistics</vt:lpstr>
      <vt:lpstr>Major Schools of Thought in Linguistics</vt:lpstr>
      <vt:lpstr>Structuralism</vt:lpstr>
      <vt:lpstr>Structuralism</vt:lpstr>
      <vt:lpstr>Saussure’s Brief Life History</vt:lpstr>
      <vt:lpstr>Slide 9</vt:lpstr>
      <vt:lpstr>Slide 10</vt:lpstr>
      <vt:lpstr>Slide 11</vt:lpstr>
      <vt:lpstr>Saussure’s Ideas: 1</vt:lpstr>
      <vt:lpstr>Slide 13</vt:lpstr>
      <vt:lpstr>Slide 14</vt:lpstr>
      <vt:lpstr>Saussure’s Idea: 2</vt:lpstr>
      <vt:lpstr>Slide 16</vt:lpstr>
      <vt:lpstr>Slide 17</vt:lpstr>
      <vt:lpstr>Slide 18</vt:lpstr>
      <vt:lpstr>Slide 19</vt:lpstr>
      <vt:lpstr>Slide 20</vt:lpstr>
      <vt:lpstr>Saussure’s Ideas: 3</vt:lpstr>
      <vt:lpstr>Saussure’s Ideas: 4</vt:lpstr>
      <vt:lpstr>Saussure’s Ideas: 5</vt:lpstr>
      <vt:lpstr>Saussure’s Ideas: 6</vt:lpstr>
      <vt:lpstr>Slide 25</vt:lpstr>
      <vt:lpstr>Saussure’s Ideas: 7</vt:lpstr>
      <vt:lpstr>Saussure’s Ideas</vt:lpstr>
      <vt:lpstr>Structuralism &amp; Literature</vt:lpstr>
      <vt:lpstr>Saussure’ Ideas inspired:</vt:lpstr>
      <vt:lpstr>Criticism on ‘Structuralism</vt:lpstr>
      <vt:lpstr>Recap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Historical Linguistics (1) Ferdinand de Saussure</dc:title>
  <dc:creator>Numan</dc:creator>
  <cp:lastModifiedBy>vcomsats</cp:lastModifiedBy>
  <cp:revision>27</cp:revision>
  <dcterms:created xsi:type="dcterms:W3CDTF">2013-06-23T19:45:23Z</dcterms:created>
  <dcterms:modified xsi:type="dcterms:W3CDTF">2013-06-24T06:58:07Z</dcterms:modified>
</cp:coreProperties>
</file>