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6" r:id="rId10"/>
    <p:sldId id="265" r:id="rId11"/>
    <p:sldId id="269" r:id="rId12"/>
    <p:sldId id="268" r:id="rId13"/>
    <p:sldId id="267" r:id="rId14"/>
    <p:sldId id="290" r:id="rId15"/>
    <p:sldId id="270" r:id="rId16"/>
    <p:sldId id="271" r:id="rId17"/>
    <p:sldId id="274" r:id="rId18"/>
    <p:sldId id="273" r:id="rId19"/>
    <p:sldId id="275" r:id="rId20"/>
    <p:sldId id="277" r:id="rId21"/>
    <p:sldId id="278" r:id="rId22"/>
    <p:sldId id="282" r:id="rId23"/>
    <p:sldId id="281" r:id="rId24"/>
    <p:sldId id="279" r:id="rId25"/>
    <p:sldId id="283" r:id="rId26"/>
    <p:sldId id="280" r:id="rId27"/>
    <p:sldId id="284" r:id="rId28"/>
    <p:sldId id="285" r:id="rId29"/>
    <p:sldId id="286" r:id="rId30"/>
    <p:sldId id="287" r:id="rId31"/>
    <p:sldId id="288" r:id="rId32"/>
    <p:sldId id="291" r:id="rId33"/>
    <p:sldId id="28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152AD8-0F28-40D5-9938-434C13C1326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A8754D9-FDEF-4BF8-98F7-2E57EAF669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2/22/Gray720.png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a/aa/Gray733.png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Dr </a:t>
            </a:r>
            <a:r>
              <a:rPr lang="en-US" dirty="0" err="1" smtClean="0"/>
              <a:t>Ansa</a:t>
            </a:r>
            <a:r>
              <a:rPr lang="en-US" dirty="0" smtClean="0"/>
              <a:t> </a:t>
            </a:r>
            <a:r>
              <a:rPr lang="en-US" dirty="0" err="1" smtClean="0"/>
              <a:t>Hameed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and Brain</a:t>
            </a:r>
            <a:endParaRPr lang="en-US" dirty="0"/>
          </a:p>
        </p:txBody>
      </p:sp>
      <p:pic>
        <p:nvPicPr>
          <p:cNvPr id="4" name="Picture 3" descr="brain_blog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3505200"/>
            <a:ext cx="3781425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2800" b="1" dirty="0" smtClean="0"/>
              <a:t>Language and Brain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structure of the brain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Brain Areas Involved in Language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Language Disorders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Aphasia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Human Brain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Maiandra GD" pitchFamily="34" charset="0"/>
              </a:rPr>
              <a:t>The brain is composed of </a:t>
            </a:r>
            <a:r>
              <a:rPr lang="en-US" i="1" dirty="0" smtClean="0">
                <a:solidFill>
                  <a:schemeClr val="hlink"/>
                </a:solidFill>
                <a:latin typeface="Maiandra GD" pitchFamily="34" charset="0"/>
              </a:rPr>
              <a:t>neurons</a:t>
            </a:r>
            <a:r>
              <a:rPr lang="en-US" dirty="0" smtClean="0">
                <a:latin typeface="Maiandra GD" pitchFamily="34" charset="0"/>
              </a:rPr>
              <a:t>, nerve cells that are the basic information processing units of the nervous system.</a:t>
            </a:r>
          </a:p>
          <a:p>
            <a:r>
              <a:rPr lang="en-US" dirty="0" smtClean="0">
                <a:latin typeface="Maiandra GD" pitchFamily="34" charset="0"/>
              </a:rPr>
              <a:t>The </a:t>
            </a:r>
            <a:r>
              <a:rPr lang="en-US" i="1" dirty="0" smtClean="0">
                <a:solidFill>
                  <a:schemeClr val="hlink"/>
                </a:solidFill>
                <a:latin typeface="Maiandra GD" pitchFamily="34" charset="0"/>
              </a:rPr>
              <a:t>cerebral cortex</a:t>
            </a:r>
            <a:r>
              <a:rPr lang="en-US" dirty="0" smtClean="0">
                <a:latin typeface="Maiandra GD" pitchFamily="34" charset="0"/>
              </a:rPr>
              <a:t> is the gray wrinkled mass that sits over the rest of the brain and accounts for language representation and processing.</a:t>
            </a:r>
          </a:p>
          <a:p>
            <a:r>
              <a:rPr lang="en-US" dirty="0" smtClean="0">
                <a:latin typeface="Maiandra GD" pitchFamily="34" charset="0"/>
              </a:rPr>
              <a:t>The </a:t>
            </a:r>
            <a:r>
              <a:rPr lang="en-US" i="1" dirty="0" smtClean="0">
                <a:solidFill>
                  <a:schemeClr val="hlink"/>
                </a:solidFill>
                <a:latin typeface="Maiandra GD" pitchFamily="34" charset="0"/>
              </a:rPr>
              <a:t>longitudinal fissure</a:t>
            </a:r>
            <a:r>
              <a:rPr lang="en-US" dirty="0" smtClean="0">
                <a:latin typeface="Maiandra GD" pitchFamily="34" charset="0"/>
              </a:rPr>
              <a:t> separates the left and right hemispheres of the brain.</a:t>
            </a:r>
          </a:p>
          <a:p>
            <a:r>
              <a:rPr lang="en-US" dirty="0" smtClean="0">
                <a:latin typeface="Maiandra GD" pitchFamily="34" charset="0"/>
              </a:rPr>
              <a:t>The </a:t>
            </a:r>
            <a:r>
              <a:rPr lang="en-US" i="1" dirty="0" smtClean="0">
                <a:solidFill>
                  <a:schemeClr val="hlink"/>
                </a:solidFill>
                <a:latin typeface="Maiandra GD" pitchFamily="34" charset="0"/>
              </a:rPr>
              <a:t>corpus </a:t>
            </a:r>
            <a:r>
              <a:rPr lang="en-US" i="1" dirty="0" err="1" smtClean="0">
                <a:solidFill>
                  <a:schemeClr val="hlink"/>
                </a:solidFill>
                <a:latin typeface="Maiandra GD" pitchFamily="34" charset="0"/>
              </a:rPr>
              <a:t>callosum</a:t>
            </a:r>
            <a:r>
              <a:rPr lang="en-US" dirty="0" smtClean="0">
                <a:latin typeface="Maiandra GD" pitchFamily="34" charset="0"/>
              </a:rPr>
              <a:t> is the bundle of nerve fibers that connects the two hemispheres.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File:Gray720.png">
            <a:hlinkClick r:id="rId3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990600" y="228600"/>
            <a:ext cx="7315199" cy="641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File:Gray733.png">
            <a:hlinkClick r:id="rId3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828800" y="0"/>
            <a:ext cx="5562600" cy="68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Maiandra GD" pitchFamily="34" charset="0"/>
              </a:rPr>
              <a:t>FUNCTIONS of the BRAIN HEMISPHERES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05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en-US" sz="2800" dirty="0" smtClean="0">
              <a:latin typeface="Maiandra GD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In terms of muscle movement, each hemisphere is responsible for half of the body – </a:t>
            </a:r>
            <a:r>
              <a:rPr lang="en-US" sz="2800" i="1" dirty="0" err="1" smtClean="0">
                <a:solidFill>
                  <a:schemeClr val="hlink"/>
                </a:solidFill>
                <a:latin typeface="Maiandra GD" pitchFamily="34" charset="0"/>
              </a:rPr>
              <a:t>contralateral</a:t>
            </a:r>
            <a:r>
              <a:rPr lang="en-US" sz="2800" i="1" dirty="0" smtClean="0">
                <a:solidFill>
                  <a:schemeClr val="hlink"/>
                </a:solidFill>
                <a:latin typeface="Maiandra GD" pitchFamily="34" charset="0"/>
              </a:rPr>
              <a:t> responsibilities.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Maiandra GD" pitchFamily="34" charset="0"/>
              </a:rPr>
              <a:t>Right hemisphere -&gt; left side of body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Maiandra GD" pitchFamily="34" charset="0"/>
              </a:rPr>
              <a:t>Left hemisphere -&gt; right side of the body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In terms of higher cognitive functions, the hemispheres are </a:t>
            </a:r>
            <a:r>
              <a:rPr lang="en-US" sz="2800" i="1" dirty="0" smtClean="0">
                <a:solidFill>
                  <a:schemeClr val="hlink"/>
                </a:solidFill>
                <a:latin typeface="Maiandra GD" pitchFamily="34" charset="0"/>
              </a:rPr>
              <a:t>lateralized</a:t>
            </a:r>
            <a:r>
              <a:rPr lang="en-US" sz="2800" dirty="0" smtClean="0">
                <a:latin typeface="Maiandra GD" pitchFamily="34" charset="0"/>
              </a:rPr>
              <a:t> –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Maiandra GD" pitchFamily="34" charset="0"/>
              </a:rPr>
              <a:t>Left hemisphere -&gt; analytic tasks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Math, Language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Maiandra GD" pitchFamily="34" charset="0"/>
              </a:rPr>
              <a:t>Right hemisphere -&gt; recognition of complex patterns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Faces, Melodies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rain1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676400" y="183745"/>
            <a:ext cx="6172200" cy="6458077"/>
          </a:xfrm>
        </p:spPr>
      </p:pic>
      <p:sp>
        <p:nvSpPr>
          <p:cNvPr id="5" name="TextBox 4"/>
          <p:cNvSpPr txBox="1"/>
          <p:nvPr/>
        </p:nvSpPr>
        <p:spPr>
          <a:xfrm>
            <a:off x="304800" y="304800"/>
            <a:ext cx="1600200" cy="10156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Functions of Brain Hemispheres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</a:rPr>
              <a:t>Lateralization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fontScale="92500" lnSpcReduction="10000"/>
          </a:bodyPr>
          <a:lstStyle/>
          <a:p>
            <a:endParaRPr lang="en-US" sz="2800" b="1" dirty="0" smtClean="0">
              <a:latin typeface="Maiandra GD" pitchFamily="34" charset="0"/>
            </a:endParaRPr>
          </a:p>
          <a:p>
            <a:r>
              <a:rPr lang="en-US" sz="2800" b="1" dirty="0" smtClean="0">
                <a:latin typeface="Maiandra GD" pitchFamily="34" charset="0"/>
              </a:rPr>
              <a:t>Specialization of brain functions in either left or right hemisphere of the brain</a:t>
            </a:r>
          </a:p>
          <a:p>
            <a:r>
              <a:rPr lang="en-US" sz="2800" dirty="0" smtClean="0">
                <a:latin typeface="Maiandra GD" pitchFamily="34" charset="0"/>
              </a:rPr>
              <a:t>Said to occur around </a:t>
            </a:r>
            <a:r>
              <a:rPr lang="en-US" sz="2800" i="1" dirty="0" smtClean="0">
                <a:latin typeface="Maiandra GD" pitchFamily="34" charset="0"/>
              </a:rPr>
              <a:t>puberty</a:t>
            </a:r>
          </a:p>
          <a:p>
            <a:r>
              <a:rPr lang="en-US" sz="2800" dirty="0" smtClean="0">
                <a:latin typeface="Maiandra GD" pitchFamily="34" charset="0"/>
              </a:rPr>
              <a:t>More pronounced with </a:t>
            </a:r>
            <a:r>
              <a:rPr lang="en-US" sz="2800" i="1" dirty="0" smtClean="0">
                <a:latin typeface="Maiandra GD" pitchFamily="34" charset="0"/>
              </a:rPr>
              <a:t>right-handed people</a:t>
            </a:r>
            <a:r>
              <a:rPr lang="en-US" sz="2800" dirty="0" smtClean="0">
                <a:latin typeface="Maiandra GD" pitchFamily="34" charset="0"/>
              </a:rPr>
              <a:t> than left-handed people</a:t>
            </a:r>
          </a:p>
          <a:p>
            <a:pPr lvl="1"/>
            <a:r>
              <a:rPr lang="en-US" dirty="0" smtClean="0">
                <a:latin typeface="Maiandra GD" pitchFamily="34" charset="0"/>
              </a:rPr>
              <a:t>RH people exhibit language difficulties with damage to the right hemisphere</a:t>
            </a:r>
          </a:p>
          <a:p>
            <a:pPr lvl="1"/>
            <a:r>
              <a:rPr lang="en-US" dirty="0" smtClean="0">
                <a:latin typeface="Maiandra GD" pitchFamily="34" charset="0"/>
              </a:rPr>
              <a:t>LH people show language representation in both hemispheres</a:t>
            </a:r>
          </a:p>
          <a:p>
            <a:r>
              <a:rPr lang="en-US" sz="2800" dirty="0" smtClean="0">
                <a:latin typeface="Maiandra GD" pitchFamily="34" charset="0"/>
              </a:rPr>
              <a:t>Said to contribute to differences between children and adults with respect to </a:t>
            </a:r>
            <a:r>
              <a:rPr lang="en-US" sz="2800" i="1" dirty="0" smtClean="0">
                <a:latin typeface="Maiandra GD" pitchFamily="34" charset="0"/>
              </a:rPr>
              <a:t>second language learning</a:t>
            </a:r>
            <a:endParaRPr lang="en-US" sz="2800" dirty="0" smtClean="0">
              <a:latin typeface="Maiandra G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Lateralization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/>
              <a:t>Left Hemisphere Dominant: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/>
              <a:t>Art Critics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/>
              <a:t>Literary Critics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/>
              <a:t>Music Critics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/>
              <a:t>Right Hemisphere Balanced: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/>
              <a:t>Artists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/>
              <a:t>Authors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b="1" dirty="0" smtClean="0"/>
              <a:t>Musicians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Brain Areas Involved in Language</a:t>
            </a:r>
            <a:endParaRPr lang="en-US" b="1" dirty="0"/>
          </a:p>
        </p:txBody>
      </p:sp>
      <p:pic>
        <p:nvPicPr>
          <p:cNvPr id="4" name="Picture 2" descr="brainareasinvolvedinlanguag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6289609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WhereLanguageLives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914400" y="0"/>
            <a:ext cx="7543800" cy="68361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Brain Areas Involved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/>
          <a:lstStyle/>
          <a:p>
            <a:r>
              <a:rPr lang="en-US" b="1" dirty="0" smtClean="0"/>
              <a:t>1. Visual Cortex</a:t>
            </a:r>
          </a:p>
          <a:p>
            <a:r>
              <a:rPr lang="en-US" dirty="0" smtClean="0"/>
              <a:t>Receives written words as visual stimulation </a:t>
            </a:r>
          </a:p>
          <a:p>
            <a:r>
              <a:rPr lang="en-US" b="1" dirty="0" smtClean="0"/>
              <a:t>2. Angular </a:t>
            </a:r>
            <a:r>
              <a:rPr lang="en-US" b="1" dirty="0" err="1" smtClean="0"/>
              <a:t>Gyrus</a:t>
            </a:r>
            <a:endParaRPr lang="en-US" b="1" dirty="0" smtClean="0"/>
          </a:p>
          <a:p>
            <a:r>
              <a:rPr lang="en-US" dirty="0" smtClean="0"/>
              <a:t>Transforms visual representations in to auditory codes</a:t>
            </a:r>
          </a:p>
          <a:p>
            <a:r>
              <a:rPr lang="en-US" b="1" dirty="0" smtClean="0"/>
              <a:t>3. </a:t>
            </a:r>
            <a:r>
              <a:rPr lang="en-US" b="1" dirty="0" err="1" smtClean="0"/>
              <a:t>Wernicke’s</a:t>
            </a:r>
            <a:r>
              <a:rPr lang="en-US" b="1" dirty="0" smtClean="0"/>
              <a:t> Area</a:t>
            </a:r>
          </a:p>
          <a:p>
            <a:r>
              <a:rPr lang="en-US" dirty="0" smtClean="0"/>
              <a:t>Interprets auditory code</a:t>
            </a:r>
          </a:p>
          <a:p>
            <a:r>
              <a:rPr lang="en-US" b="1" dirty="0" smtClean="0"/>
              <a:t>4. </a:t>
            </a:r>
            <a:r>
              <a:rPr lang="en-US" b="1" dirty="0" err="1" smtClean="0"/>
              <a:t>Broca’s</a:t>
            </a:r>
            <a:r>
              <a:rPr lang="en-US" b="1" dirty="0" smtClean="0"/>
              <a:t> Area</a:t>
            </a:r>
          </a:p>
          <a:p>
            <a:r>
              <a:rPr lang="en-US" dirty="0" smtClean="0"/>
              <a:t>Controls speech muscles via motor cortex</a:t>
            </a:r>
          </a:p>
          <a:p>
            <a:r>
              <a:rPr lang="en-US" b="1" dirty="0" smtClean="0"/>
              <a:t>5. Motor Cortex</a:t>
            </a:r>
          </a:p>
          <a:p>
            <a:r>
              <a:rPr lang="en-US" dirty="0" smtClean="0"/>
              <a:t>Word is pronounced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anguage_brain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228599" y="304801"/>
            <a:ext cx="8831639" cy="6400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Right Hemisphere Contribution to Language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2800" dirty="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Arial" charset="0"/>
              </a:rPr>
              <a:t>Since </a:t>
            </a:r>
            <a:r>
              <a:rPr lang="en-US" sz="2800" dirty="0" err="1" smtClean="0">
                <a:latin typeface="Arial" charset="0"/>
              </a:rPr>
              <a:t>Broca</a:t>
            </a:r>
            <a:r>
              <a:rPr lang="en-US" sz="2800" dirty="0" smtClean="0">
                <a:latin typeface="Arial" charset="0"/>
              </a:rPr>
              <a:t>, the left hemisphere’s role in language has been central and right hemisphere has viewed as non-language hemisphere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Arial" charset="0"/>
              </a:rPr>
              <a:t>In split-brain patients language can emerge from the right hemisphere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Arial" charset="0"/>
              </a:rPr>
              <a:t>The right hemisphere can not produce speech, use phone-to-grapheme correspondence or understand syntax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Arial" charset="0"/>
              </a:rPr>
              <a:t>The right hemisphere can extract basic meaning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Language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CN" sz="2400" dirty="0" smtClean="0"/>
          </a:p>
          <a:p>
            <a:r>
              <a:rPr lang="en-US" altLang="zh-CN" sz="2400" dirty="0" smtClean="0"/>
              <a:t>Egyptians reported speech loss after blow to head 3000 years ago</a:t>
            </a:r>
          </a:p>
          <a:p>
            <a:endParaRPr lang="en-US" altLang="zh-CN" sz="2400" dirty="0" smtClean="0"/>
          </a:p>
          <a:p>
            <a:r>
              <a:rPr lang="en-US" altLang="zh-CN" sz="2400" dirty="0" err="1" smtClean="0"/>
              <a:t>Broca</a:t>
            </a:r>
            <a:r>
              <a:rPr lang="en-US" altLang="zh-CN" sz="2400" dirty="0" smtClean="0"/>
              <a:t> (1861) finds damage to left inferior frontal region (</a:t>
            </a:r>
            <a:r>
              <a:rPr lang="en-US" altLang="zh-CN" sz="2400" dirty="0" err="1" smtClean="0"/>
              <a:t>Broca’s</a:t>
            </a:r>
            <a:r>
              <a:rPr lang="en-US" altLang="zh-CN" sz="2400" dirty="0" smtClean="0"/>
              <a:t> area) of a language impaired patient, in postmortem analysis</a:t>
            </a:r>
          </a:p>
          <a:p>
            <a:endParaRPr lang="en-US" altLang="zh-CN" sz="2400" dirty="0" smtClean="0"/>
          </a:p>
          <a:p>
            <a:pPr>
              <a:lnSpc>
                <a:spcPct val="90000"/>
              </a:lnSpc>
            </a:pPr>
            <a:r>
              <a:rPr lang="en-US" altLang="zh-CN" dirty="0" smtClean="0"/>
              <a:t>In language disorders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90-95% of cases, damage is to the left hemisphere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5-10% of cases, to the right hemisphere</a:t>
            </a:r>
          </a:p>
          <a:p>
            <a:endParaRPr lang="en-US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Language Disorders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 dirty="0" err="1" smtClean="0"/>
              <a:t>Paraphasia</a:t>
            </a:r>
            <a:r>
              <a:rPr lang="en-US" altLang="zh-CN" sz="2800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Substitution of a word by a sound, an incorrect word, or an unintended word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Neologism:</a:t>
            </a:r>
          </a:p>
          <a:p>
            <a:pPr lvl="1">
              <a:lnSpc>
                <a:spcPct val="90000"/>
              </a:lnSpc>
            </a:pPr>
            <a:r>
              <a:rPr lang="en-US" altLang="zh-CN" dirty="0" err="1" smtClean="0"/>
              <a:t>Paraphasia</a:t>
            </a:r>
            <a:r>
              <a:rPr lang="en-US" altLang="zh-CN" dirty="0" smtClean="0"/>
              <a:t> with a completely novel word</a:t>
            </a:r>
          </a:p>
          <a:p>
            <a:pPr>
              <a:lnSpc>
                <a:spcPct val="90000"/>
              </a:lnSpc>
            </a:pPr>
            <a:r>
              <a:rPr lang="en-US" altLang="zh-CN" sz="2800" dirty="0" err="1" smtClean="0"/>
              <a:t>Nonfluent</a:t>
            </a:r>
            <a:r>
              <a:rPr lang="en-US" altLang="zh-CN" sz="2800" dirty="0" smtClean="0"/>
              <a:t> speech: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Talking with considerable effort</a:t>
            </a:r>
          </a:p>
          <a:p>
            <a:pPr>
              <a:lnSpc>
                <a:spcPct val="90000"/>
              </a:lnSpc>
            </a:pPr>
            <a:r>
              <a:rPr lang="en-US" altLang="zh-CN" sz="2800" dirty="0" err="1" smtClean="0"/>
              <a:t>Agraphia</a:t>
            </a:r>
            <a:r>
              <a:rPr lang="en-US" altLang="zh-CN" sz="2800" dirty="0" smtClean="0"/>
              <a:t>: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Impairment in writing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Alexia: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Disturbances in reading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Aphasia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latin typeface="Maiandra GD" pitchFamily="34" charset="0"/>
              </a:rPr>
              <a:t>A language deficit caused by damage to the brain, often be a stroke or an accident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400" b="1" dirty="0" smtClean="0"/>
              <a:t>Three major types of Aphasia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2200" dirty="0" err="1" smtClean="0"/>
              <a:t>Rosenzweig</a:t>
            </a:r>
            <a:r>
              <a:rPr lang="en-US" altLang="zh-CN" sz="2200" dirty="0" smtClean="0"/>
              <a:t>: Table 19.1, p. 615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altLang="zh-CN" dirty="0" err="1" smtClean="0"/>
              <a:t>Borca’s</a:t>
            </a:r>
            <a:r>
              <a:rPr lang="en-US" altLang="zh-CN" dirty="0" smtClean="0"/>
              <a:t> aphasia</a:t>
            </a:r>
          </a:p>
          <a:p>
            <a:pPr lvl="1">
              <a:lnSpc>
                <a:spcPct val="90000"/>
              </a:lnSpc>
            </a:pPr>
            <a:r>
              <a:rPr lang="en-US" altLang="zh-CN" dirty="0" err="1" smtClean="0"/>
              <a:t>Nonfluent</a:t>
            </a:r>
            <a:r>
              <a:rPr lang="en-US" altLang="zh-CN" dirty="0" smtClean="0"/>
              <a:t> speech</a:t>
            </a:r>
          </a:p>
          <a:p>
            <a:pPr>
              <a:lnSpc>
                <a:spcPct val="90000"/>
              </a:lnSpc>
            </a:pPr>
            <a:r>
              <a:rPr lang="en-US" altLang="zh-CN" dirty="0" err="1" smtClean="0"/>
              <a:t>Wernicke’s</a:t>
            </a:r>
            <a:r>
              <a:rPr lang="en-US" altLang="zh-CN" dirty="0" smtClean="0"/>
              <a:t> aphasia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Fluent speech but unintelligible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Global aphasia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/>
              <a:t>Total loss of language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zh-CN" u="sng" dirty="0" smtClean="0"/>
              <a:t>Others</a:t>
            </a:r>
            <a:r>
              <a:rPr lang="en-US" altLang="zh-CN" dirty="0" smtClean="0"/>
              <a:t>: Conduction, </a:t>
            </a:r>
            <a:r>
              <a:rPr lang="en-US" altLang="zh-CN" dirty="0" err="1" smtClean="0"/>
              <a:t>Subcortical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Transcortical</a:t>
            </a:r>
            <a:r>
              <a:rPr lang="en-US" altLang="zh-CN" dirty="0" smtClean="0"/>
              <a:t> Motor/Sensory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Broca’s</a:t>
            </a:r>
            <a:r>
              <a:rPr lang="en-US" b="1" dirty="0" smtClean="0"/>
              <a:t> Aphasia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F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1828800"/>
            <a:ext cx="1828801" cy="39624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2133600"/>
            <a:ext cx="5638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Non fluent</a:t>
            </a:r>
          </a:p>
          <a:p>
            <a:endParaRPr lang="en-US" sz="2800" dirty="0" smtClean="0"/>
          </a:p>
          <a:p>
            <a:pPr>
              <a:buFontTx/>
              <a:buNone/>
            </a:pPr>
            <a:r>
              <a:rPr lang="en-US" sz="2800" b="1" dirty="0" smtClean="0"/>
              <a:t>“Cookie jar…fall over…chair…water…empty…</a:t>
            </a:r>
            <a:r>
              <a:rPr lang="en-US" sz="2800" b="1" dirty="0" err="1" smtClean="0"/>
              <a:t>ov</a:t>
            </a:r>
            <a:r>
              <a:rPr lang="en-US" sz="2800" b="1" dirty="0" smtClean="0"/>
              <a:t>…</a:t>
            </a:r>
            <a:r>
              <a:rPr lang="en-US" sz="2800" b="1" dirty="0" err="1" smtClean="0"/>
              <a:t>ov</a:t>
            </a:r>
            <a:r>
              <a:rPr lang="en-US" sz="2800" b="1" dirty="0" smtClean="0"/>
              <a:t>…[Examiner: “overflow?”] Yeah.” </a:t>
            </a:r>
          </a:p>
          <a:p>
            <a:pPr algn="r">
              <a:buFontTx/>
              <a:buNone/>
            </a:pPr>
            <a:r>
              <a:rPr lang="en-US" b="1" dirty="0" smtClean="0"/>
              <a:t>(</a:t>
            </a:r>
            <a:r>
              <a:rPr lang="en-US" b="1" dirty="0" err="1" smtClean="0"/>
              <a:t>Heny</a:t>
            </a:r>
            <a:r>
              <a:rPr lang="en-US" b="1" dirty="0" smtClean="0"/>
              <a:t> 637)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Broca’s</a:t>
            </a:r>
            <a:r>
              <a:rPr lang="en-US" b="1" dirty="0" smtClean="0"/>
              <a:t> Aphasia </a:t>
            </a:r>
            <a:r>
              <a:rPr lang="en-US" sz="2200" dirty="0" smtClean="0"/>
              <a:t>(</a:t>
            </a:r>
            <a:r>
              <a:rPr lang="en-US" sz="2200" dirty="0" err="1" smtClean="0"/>
              <a:t>Brodmann</a:t>
            </a:r>
            <a:r>
              <a:rPr lang="en-US" sz="2200" dirty="0" smtClean="0"/>
              <a:t>, 44-45)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CN" sz="2400" dirty="0" smtClean="0"/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Lesions in the left inferior frontal region (</a:t>
            </a:r>
            <a:r>
              <a:rPr lang="en-US" altLang="zh-CN" sz="2800" dirty="0" err="1" smtClean="0"/>
              <a:t>Broca’s</a:t>
            </a:r>
            <a:r>
              <a:rPr lang="en-US" altLang="zh-CN" sz="2800" dirty="0" smtClean="0"/>
              <a:t> area)</a:t>
            </a:r>
          </a:p>
          <a:p>
            <a:pPr>
              <a:lnSpc>
                <a:spcPct val="90000"/>
              </a:lnSpc>
            </a:pPr>
            <a:r>
              <a:rPr lang="en-US" altLang="zh-CN" sz="2800" dirty="0" err="1" smtClean="0"/>
              <a:t>Nonfluent</a:t>
            </a:r>
            <a:r>
              <a:rPr lang="en-US" altLang="zh-CN" sz="2800" dirty="0" smtClean="0"/>
              <a:t>, labored, and hesitant speech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Most also lost the ability to name persons or subjects (</a:t>
            </a:r>
            <a:r>
              <a:rPr lang="en-US" altLang="zh-CN" sz="2800" dirty="0" err="1" smtClean="0"/>
              <a:t>anomia</a:t>
            </a:r>
            <a:r>
              <a:rPr lang="en-US" altLang="zh-CN" sz="2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Can utter automatic speech (“hello”)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Comprehension relatively intact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Most also have partial paralysis of one side of the body (</a:t>
            </a:r>
            <a:r>
              <a:rPr lang="en-US" altLang="zh-CN" sz="2800" dirty="0" err="1" smtClean="0"/>
              <a:t>hemiplegia</a:t>
            </a:r>
            <a:r>
              <a:rPr lang="en-US" altLang="zh-CN" sz="28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2800" dirty="0" smtClean="0"/>
              <a:t>If extensive, not much recovery over time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Broca’s</a:t>
            </a:r>
            <a:r>
              <a:rPr lang="en-US" b="1" dirty="0" smtClean="0"/>
              <a:t> Aphasia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latin typeface="Maiandra GD" pitchFamily="34" charset="0"/>
              </a:rPr>
              <a:t>Broca’s</a:t>
            </a:r>
            <a:r>
              <a:rPr lang="en-US" dirty="0" smtClean="0">
                <a:latin typeface="Maiandra GD" pitchFamily="34" charset="0"/>
              </a:rPr>
              <a:t> aphasia – 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Speech is very halting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Function words are omitted (</a:t>
            </a:r>
            <a:r>
              <a:rPr lang="en-US" sz="2800" i="1" dirty="0" smtClean="0">
                <a:latin typeface="Maiandra GD" pitchFamily="34" charset="0"/>
              </a:rPr>
              <a:t>it, is, to, a, etc</a:t>
            </a:r>
            <a:r>
              <a:rPr lang="en-US" sz="2800" dirty="0" smtClean="0">
                <a:latin typeface="Maiandra GD" pitchFamily="34" charset="0"/>
              </a:rPr>
              <a:t>.)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Pronunciation is simplified (</a:t>
            </a:r>
            <a:r>
              <a:rPr lang="en-US" sz="2800" i="1" dirty="0" smtClean="0">
                <a:latin typeface="Maiandra GD" pitchFamily="34" charset="0"/>
              </a:rPr>
              <a:t>spoon &gt; </a:t>
            </a:r>
            <a:r>
              <a:rPr lang="en-US" sz="2800" i="1" dirty="0" err="1" smtClean="0">
                <a:latin typeface="Maiandra GD" pitchFamily="34" charset="0"/>
              </a:rPr>
              <a:t>poon</a:t>
            </a:r>
            <a:r>
              <a:rPr lang="en-US" sz="2800" i="1" dirty="0" smtClean="0">
                <a:latin typeface="Maiandra GD" pitchFamily="34" charset="0"/>
              </a:rPr>
              <a:t>, etc</a:t>
            </a:r>
            <a:r>
              <a:rPr lang="en-US" sz="2800" dirty="0" smtClean="0">
                <a:latin typeface="Maiandra GD" pitchFamily="34" charset="0"/>
              </a:rPr>
              <a:t>.)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Maiandra GD" pitchFamily="34" charset="0"/>
              </a:rPr>
              <a:t>Inflectional endings are omitted (</a:t>
            </a:r>
            <a:r>
              <a:rPr lang="en-US" sz="2800" i="1" dirty="0" smtClean="0">
                <a:latin typeface="Maiandra GD" pitchFamily="34" charset="0"/>
              </a:rPr>
              <a:t>running</a:t>
            </a:r>
            <a:r>
              <a:rPr lang="en-US" sz="2800" dirty="0" smtClean="0">
                <a:latin typeface="Maiandra GD" pitchFamily="34" charset="0"/>
              </a:rPr>
              <a:t> </a:t>
            </a:r>
            <a:r>
              <a:rPr lang="en-US" sz="2800" i="1" dirty="0" smtClean="0">
                <a:latin typeface="Maiandra GD" pitchFamily="34" charset="0"/>
              </a:rPr>
              <a:t>&gt; run</a:t>
            </a:r>
            <a:r>
              <a:rPr lang="en-US" sz="2800" dirty="0" smtClean="0">
                <a:latin typeface="Maiandra GD" pitchFamily="34" charset="0"/>
              </a:rPr>
              <a:t>, </a:t>
            </a:r>
            <a:r>
              <a:rPr lang="en-US" sz="2800" i="1" dirty="0" smtClean="0">
                <a:latin typeface="Maiandra GD" pitchFamily="34" charset="0"/>
              </a:rPr>
              <a:t>etc</a:t>
            </a:r>
            <a:r>
              <a:rPr lang="en-US" sz="2800" dirty="0" smtClean="0">
                <a:latin typeface="Maiandra GD" pitchFamily="34" charset="0"/>
              </a:rPr>
              <a:t>.)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latin typeface="Maiandra GD" pitchFamily="34" charset="0"/>
              </a:rPr>
              <a:t>Broca</a:t>
            </a:r>
            <a:r>
              <a:rPr lang="en-US" dirty="0" smtClean="0">
                <a:latin typeface="Maiandra GD" pitchFamily="34" charset="0"/>
              </a:rPr>
              <a:t>’ aphasics are aware of their language deficit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Broca’s</a:t>
            </a:r>
            <a:r>
              <a:rPr lang="en-US" b="1" dirty="0" smtClean="0"/>
              <a:t> Aphasia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ko-KR" sz="2800" b="1" dirty="0" err="1" smtClean="0"/>
              <a:t>Broca's</a:t>
            </a:r>
            <a:r>
              <a:rPr lang="en-US" altLang="ko-KR" sz="2800" b="1" dirty="0" smtClean="0"/>
              <a:t> patients</a:t>
            </a:r>
            <a:r>
              <a:rPr lang="en-US" altLang="ko-KR" sz="2800" dirty="0" smtClean="0"/>
              <a:t> turn out to have a comprehension problem, when carefully tested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b="1" dirty="0" smtClean="0"/>
              <a:t>a. passive sentences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err="1" smtClean="0"/>
              <a:t>i</a:t>
            </a:r>
            <a:r>
              <a:rPr lang="en-US" altLang="ko-KR" dirty="0" smtClean="0"/>
              <a:t>. The dog chased the cat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ii. The girl threw the ball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iv. The ball was thrown by the girl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  --&gt; using word order 'strategies' rather than syntax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b="1" dirty="0" smtClean="0"/>
              <a:t>  b. attention to determiner</a:t>
            </a:r>
            <a:r>
              <a:rPr lang="en-US" altLang="ko-KR" dirty="0" smtClean="0"/>
              <a:t>s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  </a:t>
            </a:r>
            <a:r>
              <a:rPr lang="en-US" altLang="ko-KR" dirty="0" err="1" smtClean="0"/>
              <a:t>i</a:t>
            </a:r>
            <a:r>
              <a:rPr lang="en-US" altLang="ko-KR" dirty="0" smtClean="0"/>
              <a:t>. He showed her baby pictures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iii. He showed her baby the pictures </a:t>
            </a:r>
          </a:p>
          <a:p>
            <a:pPr lvl="1">
              <a:lnSpc>
                <a:spcPct val="90000"/>
              </a:lnSpc>
              <a:buFontTx/>
              <a:buChar char="•"/>
            </a:pPr>
            <a:endParaRPr lang="en-US" altLang="ko-KR" dirty="0" smtClean="0"/>
          </a:p>
          <a:p>
            <a:pPr>
              <a:lnSpc>
                <a:spcPct val="90000"/>
              </a:lnSpc>
            </a:pPr>
            <a:r>
              <a:rPr lang="en-US" altLang="ko-KR" sz="2800" dirty="0" smtClean="0"/>
              <a:t>--&gt; </a:t>
            </a:r>
            <a:r>
              <a:rPr lang="en-US" altLang="ko-KR" sz="2800" b="1" dirty="0" smtClean="0"/>
              <a:t>deficit may be in </a:t>
            </a:r>
            <a:r>
              <a:rPr lang="en-US" altLang="ko-KR" sz="2800" b="1" dirty="0" smtClean="0">
                <a:solidFill>
                  <a:schemeClr val="hlink"/>
                </a:solidFill>
              </a:rPr>
              <a:t>syntactic</a:t>
            </a:r>
            <a:r>
              <a:rPr lang="en-US" altLang="ko-KR" sz="2800" b="1" dirty="0" smtClean="0"/>
              <a:t> component of language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Wernicke’s</a:t>
            </a:r>
            <a:r>
              <a:rPr lang="en-US" b="1" dirty="0" smtClean="0"/>
              <a:t> Aphasia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4">
              <a:lnSpc>
                <a:spcPct val="90000"/>
              </a:lnSpc>
            </a:pPr>
            <a:r>
              <a:rPr lang="en-US" altLang="ko-KR" sz="2800" b="1" dirty="0" smtClean="0"/>
              <a:t>Fluent Aphasia</a:t>
            </a:r>
          </a:p>
          <a:p>
            <a:pPr lvl="4">
              <a:lnSpc>
                <a:spcPct val="90000"/>
              </a:lnSpc>
              <a:buNone/>
            </a:pPr>
            <a:endParaRPr lang="en-US" altLang="ko-KR" sz="2800" b="1" dirty="0" smtClean="0"/>
          </a:p>
          <a:p>
            <a:pPr lvl="4">
              <a:lnSpc>
                <a:spcPct val="90000"/>
              </a:lnSpc>
              <a:buFontTx/>
              <a:buChar char="•"/>
            </a:pPr>
            <a:r>
              <a:rPr lang="en-US" altLang="ko-KR" sz="2800" b="1" dirty="0" smtClean="0"/>
              <a:t>Examiner</a:t>
            </a:r>
            <a:r>
              <a:rPr lang="en-US" altLang="ko-KR" sz="2800" dirty="0" smtClean="0"/>
              <a:t>: What kind of work have you done? </a:t>
            </a:r>
          </a:p>
          <a:p>
            <a:pPr lvl="4">
              <a:lnSpc>
                <a:spcPct val="90000"/>
              </a:lnSpc>
              <a:buFontTx/>
              <a:buChar char="•"/>
            </a:pPr>
            <a:r>
              <a:rPr lang="en-US" altLang="ko-KR" sz="2800" b="1" dirty="0" smtClean="0"/>
              <a:t>Patient</a:t>
            </a:r>
            <a:r>
              <a:rPr lang="en-US" altLang="ko-KR" sz="2800" dirty="0" smtClean="0"/>
              <a:t>: We, the kids, all of us, and I, we were working for a long time in the ... you know ... it's the kind of space, I mean place rear to the </a:t>
            </a:r>
            <a:r>
              <a:rPr lang="en-US" altLang="ko-KR" sz="2800" dirty="0" err="1" smtClean="0"/>
              <a:t>spedawn</a:t>
            </a:r>
            <a:r>
              <a:rPr lang="en-US" altLang="ko-KR" sz="2800" dirty="0" smtClean="0"/>
              <a:t> ... </a:t>
            </a:r>
          </a:p>
          <a:p>
            <a:pPr lvl="4">
              <a:lnSpc>
                <a:spcPct val="90000"/>
              </a:lnSpc>
              <a:buFontTx/>
              <a:buChar char="•"/>
            </a:pPr>
            <a:r>
              <a:rPr lang="en-US" altLang="ko-KR" sz="2800" b="1" dirty="0" smtClean="0"/>
              <a:t>Examiner</a:t>
            </a:r>
            <a:r>
              <a:rPr lang="en-US" altLang="ko-KR" sz="2800" dirty="0" smtClean="0"/>
              <a:t>: Excuse me, but I wanted to know what work you have been doing. </a:t>
            </a:r>
          </a:p>
          <a:p>
            <a:pPr lvl="4">
              <a:lnSpc>
                <a:spcPct val="90000"/>
              </a:lnSpc>
              <a:buFontTx/>
              <a:buChar char="•"/>
            </a:pPr>
            <a:r>
              <a:rPr lang="en-US" altLang="ko-KR" sz="2800" b="1" dirty="0" smtClean="0"/>
              <a:t>Patient</a:t>
            </a:r>
            <a:r>
              <a:rPr lang="en-US" altLang="ko-KR" sz="2800" dirty="0" smtClean="0"/>
              <a:t>: If you had said that, we had said that, </a:t>
            </a:r>
            <a:r>
              <a:rPr lang="en-US" altLang="ko-KR" sz="2800" dirty="0" err="1" smtClean="0"/>
              <a:t>poomer</a:t>
            </a:r>
            <a:r>
              <a:rPr lang="en-US" altLang="ko-KR" sz="2800" dirty="0" smtClean="0"/>
              <a:t>, near the fortunate, </a:t>
            </a:r>
            <a:r>
              <a:rPr lang="en-US" altLang="ko-KR" sz="2800" dirty="0" err="1" smtClean="0"/>
              <a:t>porpunate</a:t>
            </a:r>
            <a:r>
              <a:rPr lang="en-US" altLang="ko-KR" sz="2800" dirty="0" smtClean="0"/>
              <a:t>, </a:t>
            </a:r>
            <a:r>
              <a:rPr lang="en-US" altLang="ko-KR" sz="2800" dirty="0" err="1" smtClean="0"/>
              <a:t>tamppoo</a:t>
            </a:r>
            <a:r>
              <a:rPr lang="en-US" altLang="ko-KR" sz="2800" dirty="0" smtClean="0"/>
              <a:t>, all around the fourth of </a:t>
            </a:r>
            <a:r>
              <a:rPr lang="en-US" altLang="ko-KR" sz="2800" dirty="0" err="1" smtClean="0"/>
              <a:t>martz</a:t>
            </a:r>
            <a:r>
              <a:rPr lang="en-US" altLang="ko-KR" sz="2800" dirty="0" smtClean="0"/>
              <a:t>. Oh, I get all confused.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Wernicke’s</a:t>
            </a:r>
            <a:r>
              <a:rPr lang="en-US" b="1" dirty="0" smtClean="0"/>
              <a:t> Aphasia </a:t>
            </a:r>
            <a:r>
              <a:rPr lang="en-US" sz="2200" dirty="0" smtClean="0"/>
              <a:t>(</a:t>
            </a:r>
            <a:r>
              <a:rPr lang="en-US" sz="2200" dirty="0" err="1" smtClean="0"/>
              <a:t>Brodmann</a:t>
            </a:r>
            <a:r>
              <a:rPr lang="en-US" sz="2200" dirty="0" smtClean="0"/>
              <a:t>, 22-23)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Lesions in posterior of the left superior temporal </a:t>
            </a:r>
            <a:r>
              <a:rPr lang="en-US" sz="2800" dirty="0" err="1" smtClean="0"/>
              <a:t>gyrus</a:t>
            </a:r>
            <a:r>
              <a:rPr lang="en-US" sz="2800" dirty="0" smtClean="0"/>
              <a:t>, extending to adjacent parietal cortex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Fluent speech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But contains many </a:t>
            </a:r>
            <a:r>
              <a:rPr lang="en-US" sz="2800" dirty="0" err="1" smtClean="0"/>
              <a:t>paraphasias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“girl”-“curl”, “bread”-“cake”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Syntactical but empty sentences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Cannot repeat words or sentences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Unable to understand what they read or hear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Usually no partial paralysis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Wernicke’s</a:t>
            </a:r>
            <a:r>
              <a:rPr lang="en-US" b="1" dirty="0" smtClean="0"/>
              <a:t> Aphasia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ko-KR" sz="2800" b="1" dirty="0" smtClean="0"/>
          </a:p>
          <a:p>
            <a:pPr>
              <a:lnSpc>
                <a:spcPct val="90000"/>
              </a:lnSpc>
            </a:pPr>
            <a:r>
              <a:rPr lang="en-US" altLang="ko-KR" sz="2800" b="1" dirty="0" err="1" smtClean="0"/>
              <a:t>Wernicke's</a:t>
            </a:r>
            <a:r>
              <a:rPr lang="en-US" altLang="ko-KR" sz="2800" dirty="0" smtClean="0"/>
              <a:t> patients clearly don't have just a comprehension problem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a. speech is typically somewhat incoherent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 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b. patients perform very poorly on semantic judgments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 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dog cat turnip 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ko-KR" dirty="0" smtClean="0"/>
              <a:t>man woman trout </a:t>
            </a:r>
          </a:p>
          <a:p>
            <a:pPr>
              <a:lnSpc>
                <a:spcPct val="90000"/>
              </a:lnSpc>
            </a:pPr>
            <a:r>
              <a:rPr lang="en-US" altLang="ko-KR" sz="2800" b="1" dirty="0" smtClean="0"/>
              <a:t>--&gt; deficit may be in </a:t>
            </a:r>
            <a:r>
              <a:rPr lang="en-US" altLang="ko-KR" sz="2800" b="1" dirty="0" smtClean="0">
                <a:solidFill>
                  <a:schemeClr val="hlink"/>
                </a:solidFill>
              </a:rPr>
              <a:t>semantic</a:t>
            </a:r>
            <a:r>
              <a:rPr lang="en-US" altLang="ko-KR" sz="2800" b="1" dirty="0" smtClean="0"/>
              <a:t> component of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brocaandwernik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90600" y="152400"/>
            <a:ext cx="7137336" cy="6564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Global Aphasia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Associated with extensive left hemisphere damage</a:t>
            </a:r>
          </a:p>
          <a:p>
            <a:r>
              <a:rPr lang="en-US" dirty="0" smtClean="0"/>
              <a:t>Deficits in comprehension and production of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Aphasias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533400" y="1676400"/>
          <a:ext cx="8382000" cy="434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574800"/>
                <a:gridCol w="1397000"/>
                <a:gridCol w="1676400"/>
                <a:gridCol w="1219200"/>
                <a:gridCol w="1295400"/>
              </a:tblGrid>
              <a:tr h="108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</a:rPr>
                        <a:t>Type of Aphasia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</a:rPr>
                        <a:t>Spontaneous speech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</a:rPr>
                        <a:t>Paraphasias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</a:rPr>
                        <a:t>Comprehension 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</a:rPr>
                        <a:t>Repetition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entury Gothic" pitchFamily="34" charset="0"/>
                        </a:rPr>
                        <a:t> Naming</a:t>
                      </a:r>
                    </a:p>
                  </a:txBody>
                  <a:tcPr anchor="ctr" horzOverflow="overflow"/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Broca’s</a:t>
                      </a:r>
                      <a:endParaRPr kumimoji="0" 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Nonfluent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Good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Wernicke’s</a:t>
                      </a:r>
                      <a:r>
                        <a:rPr kumimoji="0" lang="en-US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Aphasia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Fluent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+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Global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Nonfluent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-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Poor</a:t>
                      </a: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Neurological Bases for Visual Language Processing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Brain damage can produce alexia or </a:t>
            </a:r>
            <a:r>
              <a:rPr lang="en-US" dirty="0" err="1" smtClean="0"/>
              <a:t>agraphia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Alexia</a:t>
            </a:r>
            <a:r>
              <a:rPr lang="en-US" dirty="0" smtClean="0"/>
              <a:t> – inability to read</a:t>
            </a:r>
          </a:p>
          <a:p>
            <a:pPr>
              <a:lnSpc>
                <a:spcPct val="90000"/>
              </a:lnSpc>
            </a:pPr>
            <a:r>
              <a:rPr lang="en-US" b="1" dirty="0" err="1" smtClean="0"/>
              <a:t>Agraphia</a:t>
            </a:r>
            <a:r>
              <a:rPr lang="en-US" dirty="0" smtClean="0"/>
              <a:t> – inability to write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009370"/>
            <a:ext cx="5705475" cy="356923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Dyslexia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Problem in learning to read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Common in boys and left-handed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High IQ, so related with language only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Postmortem observation revealed anomalies in the arrangement of cortical cells</a:t>
            </a:r>
          </a:p>
          <a:p>
            <a:pPr lvl="1">
              <a:lnSpc>
                <a:spcPct val="90000"/>
              </a:lnSpc>
            </a:pPr>
            <a:r>
              <a:rPr lang="en-US" dirty="0" err="1" smtClean="0"/>
              <a:t>Micropolygyria</a:t>
            </a:r>
            <a:r>
              <a:rPr lang="en-US" dirty="0" smtClean="0"/>
              <a:t>: excessive cortical folding</a:t>
            </a:r>
          </a:p>
          <a:p>
            <a:pPr lvl="1">
              <a:lnSpc>
                <a:spcPct val="90000"/>
              </a:lnSpc>
            </a:pPr>
            <a:r>
              <a:rPr lang="en-US" dirty="0" err="1" smtClean="0"/>
              <a:t>Ectopias</a:t>
            </a:r>
            <a:r>
              <a:rPr lang="en-US" dirty="0" smtClean="0"/>
              <a:t>: nests of extra cells in unusual location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Might have occurred in mid-gestation, during cell migration period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Acquired Dyslexia= Alexia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Disorder in adulthood as a result of disease or injury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Deep dyslexia (pays attn. to wholes):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“cow” -&gt; “horse”, cannot read abstract words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Fails to see small differences (do not read each letter)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Problems with nonsense words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Surface dyslexia (pays attn. to details):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Nonsense words are fine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Suggests 2 different systems: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One focused on the meanings of whole words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other on the sounds of words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2400" b="1" dirty="0" smtClean="0"/>
              <a:t>Language and Brain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The structure of the brain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Brain Areas Involved in Language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Language Disorders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Aphasia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2800" dirty="0" err="1" smtClean="0"/>
              <a:t>Heny</a:t>
            </a:r>
            <a:r>
              <a:rPr lang="en-US" sz="2800" dirty="0" smtClean="0"/>
              <a:t>, Jeannine. “Brain and Language (Clark, 634-657).</a:t>
            </a:r>
          </a:p>
          <a:p>
            <a:r>
              <a:rPr lang="en-US" sz="2800" dirty="0" smtClean="0"/>
              <a:t>Clark, Virginia, Paul </a:t>
            </a:r>
            <a:r>
              <a:rPr lang="en-US" sz="2800" dirty="0" err="1" smtClean="0"/>
              <a:t>Eschholz</a:t>
            </a:r>
            <a:r>
              <a:rPr lang="en-US" sz="2800" dirty="0" smtClean="0"/>
              <a:t>, and Alfred Rosa. </a:t>
            </a:r>
            <a:r>
              <a:rPr lang="en-US" sz="2800" u="sng" dirty="0" smtClean="0"/>
              <a:t>Language: Readings in Language and Culture, 6th Edition</a:t>
            </a:r>
            <a:r>
              <a:rPr lang="en-US" sz="2800" dirty="0" smtClean="0"/>
              <a:t>. New York, NY: St. Martin’s Press, 1998.</a:t>
            </a:r>
          </a:p>
          <a:p>
            <a:r>
              <a:rPr lang="it-IT" altLang="zh-CN" sz="2400" dirty="0" smtClean="0">
                <a:ea typeface="SimSun" pitchFamily="2" charset="-122"/>
              </a:rPr>
              <a:t>Gazzaniga, M., Ivry, R., &amp; Mangun, G. (2001). </a:t>
            </a:r>
            <a:r>
              <a:rPr lang="en-CA" altLang="zh-CN" sz="2400" dirty="0" smtClean="0">
                <a:ea typeface="SimSun" pitchFamily="2" charset="-122"/>
              </a:rPr>
              <a:t>Cognitive Neuroscience: The Biology of the Mind.  New York: W.W. Norton and Co. Chapter 9: Language and the brain, pp. 351-399.</a:t>
            </a:r>
          </a:p>
          <a:p>
            <a:r>
              <a:rPr lang="en-US" b="1" dirty="0" err="1" smtClean="0"/>
              <a:t>Friederici</a:t>
            </a:r>
            <a:r>
              <a:rPr lang="en-US" b="1" dirty="0" smtClean="0"/>
              <a:t>, Angela D. (2011). </a:t>
            </a:r>
            <a:r>
              <a:rPr lang="en-US" dirty="0" smtClean="0"/>
              <a:t>THE BRAIN BASIS OF LANGUAGE PROCESSING: FROM STRUCTURE TO FUNCTION. </a:t>
            </a:r>
            <a:r>
              <a:rPr lang="en-US" i="1" dirty="0" err="1" smtClean="0"/>
              <a:t>Physiol</a:t>
            </a:r>
            <a:r>
              <a:rPr lang="en-US" i="1" dirty="0" smtClean="0"/>
              <a:t> Rev 91: 1357–1392, 2011</a:t>
            </a:r>
          </a:p>
          <a:p>
            <a:r>
              <a:rPr lang="en-US" i="1" dirty="0" err="1" smtClean="0"/>
              <a:t>Geschwind</a:t>
            </a:r>
            <a:r>
              <a:rPr lang="en-US" i="1" dirty="0" smtClean="0"/>
              <a:t>, Norman. Language and the Brain.</a:t>
            </a:r>
          </a:p>
          <a:p>
            <a:r>
              <a:rPr lang="en-US" dirty="0" smtClean="0"/>
              <a:t>Yule, George. The Study of Language. 1996.</a:t>
            </a:r>
          </a:p>
          <a:p>
            <a:r>
              <a:rPr lang="en-US" dirty="0" err="1" smtClean="0"/>
              <a:t>Fromkin</a:t>
            </a:r>
            <a:r>
              <a:rPr lang="en-US" dirty="0" smtClean="0"/>
              <a:t>, Rodman &amp; </a:t>
            </a:r>
            <a:r>
              <a:rPr lang="en-US" dirty="0" err="1" smtClean="0"/>
              <a:t>Hymas</a:t>
            </a:r>
            <a:r>
              <a:rPr lang="en-US" dirty="0" smtClean="0"/>
              <a:t>. 2007. Language: Nature, Psychology and Grammatical Aspects. Us: Wadsworth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200</TotalTime>
  <Words>1273</Words>
  <Application>Microsoft Office PowerPoint</Application>
  <PresentationFormat>On-screen Show (4:3)</PresentationFormat>
  <Paragraphs>229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Equity</vt:lpstr>
      <vt:lpstr>Language and Brain</vt:lpstr>
      <vt:lpstr>Today’s Lecture</vt:lpstr>
      <vt:lpstr>The Human Brain</vt:lpstr>
      <vt:lpstr>Slide 4</vt:lpstr>
      <vt:lpstr>Slide 5</vt:lpstr>
      <vt:lpstr>FUNCTIONS of the BRAIN HEMISPHERES</vt:lpstr>
      <vt:lpstr>Slide 7</vt:lpstr>
      <vt:lpstr>Lateralization</vt:lpstr>
      <vt:lpstr>Lateralization </vt:lpstr>
      <vt:lpstr>Brain Areas Involved in Language</vt:lpstr>
      <vt:lpstr>Slide 11</vt:lpstr>
      <vt:lpstr>Brain Areas Involved in Language</vt:lpstr>
      <vt:lpstr>Slide 13</vt:lpstr>
      <vt:lpstr>Right Hemisphere Contribution to Language</vt:lpstr>
      <vt:lpstr>Language Disorders</vt:lpstr>
      <vt:lpstr>Language Disorders</vt:lpstr>
      <vt:lpstr>1. Aphasia</vt:lpstr>
      <vt:lpstr>Three major types of Aphasia Rosenzweig: Table 19.1, p. 615</vt:lpstr>
      <vt:lpstr>Broca’s Aphasia</vt:lpstr>
      <vt:lpstr>Broca’s Aphasia (Brodmann, 44-45)</vt:lpstr>
      <vt:lpstr>Broca’s Aphasia</vt:lpstr>
      <vt:lpstr>Broca’s Aphasia</vt:lpstr>
      <vt:lpstr>Wernicke’s Aphasia</vt:lpstr>
      <vt:lpstr>Wernicke’s Aphasia (Brodmann, 22-23)</vt:lpstr>
      <vt:lpstr>Wernicke’s Aphasia</vt:lpstr>
      <vt:lpstr>Slide 26</vt:lpstr>
      <vt:lpstr>Global Aphasia</vt:lpstr>
      <vt:lpstr>Summary of Aphasias</vt:lpstr>
      <vt:lpstr>Neurological Bases for Visual Language Processing</vt:lpstr>
      <vt:lpstr>Dyslexia</vt:lpstr>
      <vt:lpstr>Acquired Dyslexia= Alexia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and Brain</dc:title>
  <dc:creator>Numan</dc:creator>
  <cp:lastModifiedBy>vcomsats</cp:lastModifiedBy>
  <cp:revision>50</cp:revision>
  <dcterms:created xsi:type="dcterms:W3CDTF">2013-05-22T06:33:04Z</dcterms:created>
  <dcterms:modified xsi:type="dcterms:W3CDTF">2013-06-24T05:37:24Z</dcterms:modified>
</cp:coreProperties>
</file>