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73" r:id="rId6"/>
    <p:sldId id="261" r:id="rId7"/>
    <p:sldId id="262" r:id="rId8"/>
    <p:sldId id="264" r:id="rId9"/>
    <p:sldId id="267" r:id="rId10"/>
    <p:sldId id="268" r:id="rId11"/>
    <p:sldId id="270"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75" r:id="rId35"/>
    <p:sldId id="274"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D2377F08-577E-4B2C-8A11-13A06DFBD424}"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377F08-577E-4B2C-8A11-13A06DFBD4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377F08-577E-4B2C-8A11-13A06DFBD424}"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2377F08-577E-4B2C-8A11-13A06DFBD4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2377F08-577E-4B2C-8A11-13A06DFBD4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2377F08-577E-4B2C-8A11-13A06DFBD4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2377F08-577E-4B2C-8A11-13A06DFBD424}"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2377F08-577E-4B2C-8A11-13A06DFBD4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2377F08-577E-4B2C-8A11-13A06DFBD424}"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377F08-577E-4B2C-8A11-13A06DFBD4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7587F4-3955-42AC-A365-FD4BB064BC2E}" type="datetimeFigureOut">
              <a:rPr lang="en-US" smtClean="0"/>
              <a:pPr/>
              <a:t>6/22/2013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2377F08-577E-4B2C-8A11-13A06DFBD4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07587F4-3955-42AC-A365-FD4BB064BC2E}" type="datetimeFigureOut">
              <a:rPr lang="en-US" smtClean="0"/>
              <a:pPr/>
              <a:t>6/22/2013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2377F08-577E-4B2C-8A11-13A06DFBD424}"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1042416"/>
            <a:ext cx="7406640" cy="2081784"/>
          </a:xfrm>
        </p:spPr>
        <p:txBody>
          <a:bodyPr>
            <a:normAutofit fontScale="90000"/>
          </a:bodyPr>
          <a:lstStyle/>
          <a:p>
            <a:r>
              <a:rPr lang="en-US" dirty="0" smtClean="0"/>
              <a:t/>
            </a:r>
            <a:br>
              <a:rPr lang="en-US" dirty="0" smtClean="0"/>
            </a:br>
            <a:r>
              <a:rPr lang="en-US" sz="6000" dirty="0" smtClean="0"/>
              <a:t>Second Language </a:t>
            </a:r>
            <a:r>
              <a:rPr lang="en-US" sz="6000" dirty="0" smtClean="0"/>
              <a:t>Learning</a:t>
            </a:r>
            <a:r>
              <a:rPr lang="en-US" sz="6000" dirty="0" smtClean="0"/>
              <a:t> </a:t>
            </a:r>
            <a:r>
              <a:rPr lang="en-US" sz="6000" dirty="0" smtClean="0"/>
              <a:t>&amp; Theories</a:t>
            </a:r>
            <a:endParaRPr lang="en-US" sz="6000" dirty="0"/>
          </a:p>
        </p:txBody>
      </p:sp>
      <p:sp>
        <p:nvSpPr>
          <p:cNvPr id="3" name="Subtitle 2"/>
          <p:cNvSpPr>
            <a:spLocks noGrp="1"/>
          </p:cNvSpPr>
          <p:nvPr>
            <p:ph type="subTitle" idx="1"/>
          </p:nvPr>
        </p:nvSpPr>
        <p:spPr>
          <a:xfrm>
            <a:off x="1432560" y="4876800"/>
            <a:ext cx="7406640" cy="1752600"/>
          </a:xfrm>
        </p:spPr>
        <p:txBody>
          <a:bodyPr/>
          <a:lstStyle/>
          <a:p>
            <a:endParaRPr lang="en-US" dirty="0" smtClean="0"/>
          </a:p>
          <a:p>
            <a:endParaRPr lang="en-US" dirty="0"/>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normAutofit/>
          </a:bodyPr>
          <a:lstStyle/>
          <a:p>
            <a:r>
              <a:rPr lang="en-US" dirty="0" smtClean="0"/>
              <a:t>First Language Acquisition:</a:t>
            </a:r>
          </a:p>
          <a:p>
            <a:r>
              <a:rPr lang="en-US" dirty="0" smtClean="0"/>
              <a:t>Theories about Language Development in Children</a:t>
            </a:r>
          </a:p>
          <a:p>
            <a:endParaRPr lang="en-US" dirty="0" smtClean="0"/>
          </a:p>
          <a:p>
            <a:r>
              <a:rPr lang="en-US" dirty="0" err="1" smtClean="0"/>
              <a:t>Behaviourism</a:t>
            </a:r>
            <a:endParaRPr lang="en-US" dirty="0" smtClean="0"/>
          </a:p>
          <a:p>
            <a:r>
              <a:rPr lang="en-US" dirty="0" err="1" smtClean="0"/>
              <a:t>Nativism</a:t>
            </a:r>
            <a:endParaRPr lang="en-US" dirty="0" smtClean="0"/>
          </a:p>
          <a:p>
            <a:r>
              <a:rPr lang="en-US" dirty="0" smtClean="0"/>
              <a:t>Cognitive Approach</a:t>
            </a:r>
          </a:p>
          <a:p>
            <a:r>
              <a:rPr lang="en-US" dirty="0" smtClean="0"/>
              <a:t>Interaction Approach</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440362"/>
          </a:xfrm>
        </p:spPr>
        <p:txBody>
          <a:bodyPr/>
          <a:lstStyle/>
          <a:p>
            <a:r>
              <a:rPr lang="en-US" dirty="0" smtClean="0"/>
              <a:t>Today’s Lecture</a:t>
            </a:r>
            <a:br>
              <a:rPr lang="en-US" dirty="0" smtClean="0"/>
            </a:br>
            <a:r>
              <a:rPr lang="en-US" dirty="0" smtClean="0"/>
              <a:t/>
            </a:r>
            <a:br>
              <a:rPr lang="en-US" dirty="0" smtClean="0"/>
            </a:br>
            <a:r>
              <a:rPr lang="en-US" sz="2400" dirty="0" smtClean="0"/>
              <a:t>What is second language </a:t>
            </a:r>
            <a:r>
              <a:rPr lang="en-US" sz="2400" dirty="0" smtClean="0"/>
              <a:t>acquisition/ learning?</a:t>
            </a:r>
            <a:r>
              <a:rPr lang="en-US" sz="2400" dirty="0" smtClean="0"/>
              <a:t/>
            </a:r>
            <a:br>
              <a:rPr lang="en-US" sz="2400" dirty="0" smtClean="0"/>
            </a:br>
            <a:r>
              <a:rPr lang="en-US" sz="2400" dirty="0" smtClean="0"/>
              <a:t>Difference between L1 &amp; L2</a:t>
            </a:r>
            <a:br>
              <a:rPr lang="en-US" sz="2400" dirty="0" smtClean="0"/>
            </a:br>
            <a:r>
              <a:rPr lang="en-US" sz="2400" dirty="0" smtClean="0"/>
              <a:t>How do learners </a:t>
            </a:r>
            <a:r>
              <a:rPr lang="en-US" sz="2400" dirty="0" smtClean="0"/>
              <a:t>acquire/learn </a:t>
            </a:r>
            <a:r>
              <a:rPr lang="en-US" sz="2400" dirty="0" smtClean="0"/>
              <a:t>2</a:t>
            </a:r>
            <a:r>
              <a:rPr lang="en-US" sz="2400" baseline="30000" dirty="0" smtClean="0"/>
              <a:t>nd</a:t>
            </a:r>
            <a:r>
              <a:rPr lang="en-US" sz="2400" dirty="0" smtClean="0"/>
              <a:t> language?</a:t>
            </a:r>
            <a:br>
              <a:rPr lang="en-US" sz="2400" dirty="0" smtClean="0"/>
            </a:br>
            <a:r>
              <a:rPr lang="en-US" sz="2400" dirty="0" smtClean="0"/>
              <a:t>Theories regarding 2</a:t>
            </a:r>
            <a:r>
              <a:rPr lang="en-US" sz="2400" baseline="30000" dirty="0" smtClean="0"/>
              <a:t>nd</a:t>
            </a:r>
            <a:r>
              <a:rPr lang="en-US" sz="2400" dirty="0" smtClean="0"/>
              <a:t> language </a:t>
            </a:r>
            <a:r>
              <a:rPr lang="en-US" sz="2400" dirty="0" smtClean="0"/>
              <a:t>acquisition/ Learning</a:t>
            </a:r>
            <a:r>
              <a:rPr lang="en-US" sz="2400" dirty="0" smtClean="0"/>
              <a:t/>
            </a:r>
            <a:br>
              <a:rPr lang="en-US" sz="2400" dirty="0" smtClean="0"/>
            </a:br>
            <a:r>
              <a:rPr lang="en-US" sz="2400" dirty="0" smtClean="0"/>
              <a:t/>
            </a:r>
            <a:br>
              <a:rPr lang="en-US" sz="2400" dirty="0" smtClean="0"/>
            </a:br>
            <a:endParaRPr lang="en-US" sz="2400" dirty="0"/>
          </a:p>
        </p:txBody>
      </p:sp>
      <p:pic>
        <p:nvPicPr>
          <p:cNvPr id="4" name="Picture 4" descr="girl_reading_school_book_lg_clr"/>
          <p:cNvPicPr>
            <a:picLocks noGrp="1" noChangeAspect="1" noChangeArrowheads="1" noCrop="1"/>
          </p:cNvPicPr>
          <p:nvPr>
            <p:ph idx="1"/>
          </p:nvPr>
        </p:nvPicPr>
        <p:blipFill>
          <a:blip r:embed="rId2" cstate="print"/>
          <a:srcRect/>
          <a:stretch>
            <a:fillRect/>
          </a:stretch>
        </p:blipFill>
        <p:spPr bwMode="auto">
          <a:xfrm>
            <a:off x="7086600" y="4905872"/>
            <a:ext cx="1876425" cy="16378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2</a:t>
            </a:r>
            <a:r>
              <a:rPr lang="en-US" baseline="30000" dirty="0" smtClean="0"/>
              <a:t>nd</a:t>
            </a:r>
            <a:r>
              <a:rPr lang="en-US" dirty="0" smtClean="0"/>
              <a:t> Language Acquisition?</a:t>
            </a:r>
            <a:endParaRPr lang="en-US" dirty="0"/>
          </a:p>
        </p:txBody>
      </p:sp>
      <p:sp>
        <p:nvSpPr>
          <p:cNvPr id="3" name="Content Placeholder 2"/>
          <p:cNvSpPr>
            <a:spLocks noGrp="1"/>
          </p:cNvSpPr>
          <p:nvPr>
            <p:ph idx="1"/>
          </p:nvPr>
        </p:nvSpPr>
        <p:spPr/>
        <p:txBody>
          <a:bodyPr>
            <a:normAutofit fontScale="77500" lnSpcReduction="20000"/>
          </a:bodyPr>
          <a:lstStyle/>
          <a:p>
            <a:pPr>
              <a:lnSpc>
                <a:spcPct val="90000"/>
              </a:lnSpc>
              <a:buNone/>
            </a:pPr>
            <a:endParaRPr lang="en-US" sz="4000" dirty="0" smtClean="0"/>
          </a:p>
          <a:p>
            <a:pPr>
              <a:lnSpc>
                <a:spcPct val="120000"/>
              </a:lnSpc>
              <a:buSzPct val="205000"/>
              <a:buBlip>
                <a:blip r:embed="rId2"/>
              </a:buBlip>
            </a:pPr>
            <a:r>
              <a:rPr lang="en-US" sz="3600" dirty="0" smtClean="0">
                <a:latin typeface="Times New Roman" pitchFamily="18" charset="0"/>
              </a:rPr>
              <a:t>  </a:t>
            </a:r>
            <a:r>
              <a:rPr lang="en-US" dirty="0" smtClean="0">
                <a:latin typeface="Times New Roman" pitchFamily="18" charset="0"/>
              </a:rPr>
              <a:t>Second Language acquisition means to learn a language other than the mother tongue.</a:t>
            </a:r>
          </a:p>
          <a:p>
            <a:pPr>
              <a:lnSpc>
                <a:spcPct val="120000"/>
              </a:lnSpc>
              <a:buSzPct val="205000"/>
              <a:buNone/>
            </a:pPr>
            <a:endParaRPr lang="en-US" dirty="0" smtClean="0">
              <a:latin typeface="Times New Roman" pitchFamily="18" charset="0"/>
            </a:endParaRPr>
          </a:p>
          <a:p>
            <a:pPr>
              <a:lnSpc>
                <a:spcPct val="120000"/>
              </a:lnSpc>
              <a:buSzPct val="205000"/>
              <a:buBlip>
                <a:blip r:embed="rId2"/>
              </a:buBlip>
            </a:pPr>
            <a:r>
              <a:rPr lang="en-US" dirty="0" smtClean="0">
                <a:latin typeface="Times New Roman" pitchFamily="18" charset="0"/>
              </a:rPr>
              <a:t>  Second language can be a 3</a:t>
            </a:r>
            <a:r>
              <a:rPr lang="en-US" baseline="30000" dirty="0" smtClean="0">
                <a:latin typeface="Times New Roman" pitchFamily="18" charset="0"/>
              </a:rPr>
              <a:t>rd</a:t>
            </a:r>
            <a:r>
              <a:rPr lang="en-US" dirty="0" smtClean="0">
                <a:latin typeface="Times New Roman" pitchFamily="18" charset="0"/>
              </a:rPr>
              <a:t> or 4</a:t>
            </a:r>
            <a:r>
              <a:rPr lang="en-US" baseline="30000" dirty="0" smtClean="0">
                <a:latin typeface="Times New Roman" pitchFamily="18" charset="0"/>
              </a:rPr>
              <a:t>th</a:t>
            </a:r>
            <a:r>
              <a:rPr lang="en-US" dirty="0" smtClean="0">
                <a:latin typeface="Times New Roman" pitchFamily="18" charset="0"/>
              </a:rPr>
              <a:t> language in a bilingual/ multilingual society where children already have 2 (or sometimes 3) languages learnt in their childhood</a:t>
            </a:r>
          </a:p>
          <a:p>
            <a:pPr>
              <a:lnSpc>
                <a:spcPct val="120000"/>
              </a:lnSpc>
              <a:buSzPct val="205000"/>
              <a:buBlip>
                <a:blip r:embed="rId2"/>
              </a:buBlip>
            </a:pPr>
            <a:endParaRPr lang="en-US" dirty="0" smtClean="0">
              <a:latin typeface="Times New Roman" pitchFamily="18" charset="0"/>
            </a:endParaRPr>
          </a:p>
          <a:p>
            <a:pPr>
              <a:lnSpc>
                <a:spcPct val="120000"/>
              </a:lnSpc>
              <a:buSzPct val="205000"/>
              <a:buBlip>
                <a:blip r:embed="rId2"/>
              </a:buBlip>
            </a:pPr>
            <a:r>
              <a:rPr lang="en-US" dirty="0" smtClean="0">
                <a:latin typeface="Times New Roman" pitchFamily="18" charset="0"/>
              </a:rPr>
              <a:t>Be clear second language here means any language not acquired as mother tongue(s)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between L1 &amp; L2</a:t>
            </a:r>
            <a:endParaRPr lang="en-US" dirty="0"/>
          </a:p>
        </p:txBody>
      </p:sp>
      <p:sp>
        <p:nvSpPr>
          <p:cNvPr id="3" name="Content Placeholder 2"/>
          <p:cNvSpPr>
            <a:spLocks noGrp="1"/>
          </p:cNvSpPr>
          <p:nvPr>
            <p:ph idx="1"/>
          </p:nvPr>
        </p:nvSpPr>
        <p:spPr/>
        <p:txBody>
          <a:bodyPr/>
          <a:lstStyle/>
          <a:p>
            <a:pPr>
              <a:buFont typeface="Wingdings" pitchFamily="2" charset="2"/>
              <a:buNone/>
            </a:pPr>
            <a:r>
              <a:rPr lang="en-US" sz="2400" dirty="0" smtClean="0">
                <a:latin typeface="Comic Sans MS" pitchFamily="66" charset="0"/>
              </a:rPr>
              <a:t>Most people agree that there is a fundamental difference between L1 and L2 learning because: </a:t>
            </a:r>
          </a:p>
          <a:p>
            <a:pPr>
              <a:buFont typeface="Wingdings" pitchFamily="2" charset="2"/>
              <a:buNone/>
            </a:pPr>
            <a:endParaRPr lang="en-US" sz="2400" dirty="0" smtClean="0">
              <a:latin typeface="Comic Sans MS" pitchFamily="66" charset="0"/>
            </a:endParaRPr>
          </a:p>
          <a:p>
            <a:pPr lvl="1"/>
            <a:r>
              <a:rPr lang="en-US" sz="2000" dirty="0" smtClean="0">
                <a:latin typeface="Comic Sans MS" pitchFamily="66" charset="0"/>
              </a:rPr>
              <a:t>All children learn their first language easily and well whereas adults vary in their ultimate mastery of a second language.</a:t>
            </a:r>
          </a:p>
          <a:p>
            <a:pPr lvl="1"/>
            <a:endParaRPr lang="en-US" sz="2000" dirty="0" smtClean="0">
              <a:latin typeface="Comic Sans MS" pitchFamily="66" charset="0"/>
            </a:endParaRPr>
          </a:p>
          <a:p>
            <a:pPr lvl="1"/>
            <a:r>
              <a:rPr lang="en-US" sz="2000" dirty="0" smtClean="0">
                <a:latin typeface="Comic Sans MS" pitchFamily="66" charset="0"/>
              </a:rPr>
              <a:t>Children do not need to be taught their first language whereas adults benefit from formal instruction.</a:t>
            </a:r>
          </a:p>
          <a:p>
            <a:pPr lvl="1"/>
            <a:endParaRPr lang="en-US" sz="2000" dirty="0" smtClean="0">
              <a:latin typeface="Comic Sans MS" pitchFamily="66" charset="0"/>
            </a:endParaRPr>
          </a:p>
          <a:p>
            <a:pPr lvl="1"/>
            <a:r>
              <a:rPr lang="en-US" sz="2000" dirty="0" smtClean="0">
                <a:latin typeface="Comic Sans MS" pitchFamily="66" charset="0"/>
              </a:rPr>
              <a:t>Children are intrinsically motivated to learn their native language whereas adult mastery of a second language is dependent upon attitude, motivation, and aptitude.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study of 2</a:t>
            </a:r>
            <a:r>
              <a:rPr lang="en-US" baseline="30000" dirty="0" smtClean="0"/>
              <a:t>nd</a:t>
            </a:r>
            <a:r>
              <a:rPr lang="en-US" dirty="0" smtClean="0"/>
              <a:t> Language Acquisition???</a:t>
            </a:r>
            <a:endParaRPr lang="en-US" dirty="0"/>
          </a:p>
        </p:txBody>
      </p:sp>
      <p:sp>
        <p:nvSpPr>
          <p:cNvPr id="3" name="Content Placeholder 2"/>
          <p:cNvSpPr>
            <a:spLocks noGrp="1"/>
          </p:cNvSpPr>
          <p:nvPr>
            <p:ph idx="1"/>
          </p:nvPr>
        </p:nvSpPr>
        <p:spPr/>
        <p:txBody>
          <a:bodyPr>
            <a:normAutofit fontScale="62500" lnSpcReduction="20000"/>
          </a:bodyPr>
          <a:lstStyle/>
          <a:p>
            <a:pPr marL="533400" indent="-533400">
              <a:lnSpc>
                <a:spcPct val="80000"/>
              </a:lnSpc>
              <a:buSzPct val="200000"/>
              <a:buNone/>
            </a:pPr>
            <a:endParaRPr lang="en-US" sz="4000" dirty="0" smtClean="0">
              <a:latin typeface="Times New Roman" pitchFamily="18" charset="0"/>
            </a:endParaRPr>
          </a:p>
          <a:p>
            <a:pPr marL="533400" indent="-533400">
              <a:lnSpc>
                <a:spcPct val="80000"/>
              </a:lnSpc>
              <a:buSzPct val="200000"/>
              <a:buNone/>
            </a:pPr>
            <a:r>
              <a:rPr lang="en-US" sz="4000" dirty="0" smtClean="0">
                <a:latin typeface="Times New Roman" pitchFamily="18" charset="0"/>
              </a:rPr>
              <a:t>It is the study of:</a:t>
            </a:r>
          </a:p>
          <a:p>
            <a:pPr marL="533400" indent="-533400">
              <a:lnSpc>
                <a:spcPct val="80000"/>
              </a:lnSpc>
              <a:buSzPct val="200000"/>
              <a:buNone/>
            </a:pPr>
            <a:endParaRPr lang="en-US" dirty="0" smtClean="0">
              <a:latin typeface="Times New Roman" pitchFamily="18" charset="0"/>
            </a:endParaRPr>
          </a:p>
          <a:p>
            <a:pPr marL="533400" indent="-533400">
              <a:lnSpc>
                <a:spcPct val="120000"/>
              </a:lnSpc>
              <a:buSzPct val="200000"/>
              <a:buBlip>
                <a:blip r:embed="rId2"/>
              </a:buBlip>
            </a:pPr>
            <a:r>
              <a:rPr lang="en-US" dirty="0" smtClean="0">
                <a:latin typeface="Times New Roman" pitchFamily="18" charset="0"/>
              </a:rPr>
              <a:t>how second languages are learned; </a:t>
            </a:r>
          </a:p>
          <a:p>
            <a:pPr marL="533400" indent="-533400">
              <a:lnSpc>
                <a:spcPct val="120000"/>
              </a:lnSpc>
              <a:buSzPct val="200000"/>
              <a:buBlip>
                <a:blip r:embed="rId2"/>
              </a:buBlip>
            </a:pPr>
            <a:endParaRPr lang="en-US" dirty="0" smtClean="0">
              <a:latin typeface="Times New Roman" pitchFamily="18" charset="0"/>
            </a:endParaRPr>
          </a:p>
          <a:p>
            <a:pPr marL="533400" indent="-533400">
              <a:lnSpc>
                <a:spcPct val="120000"/>
              </a:lnSpc>
              <a:buSzPct val="200000"/>
              <a:buBlip>
                <a:blip r:embed="rId2"/>
              </a:buBlip>
            </a:pPr>
            <a:r>
              <a:rPr lang="en-US" dirty="0" smtClean="0">
                <a:latin typeface="Times New Roman" pitchFamily="18" charset="0"/>
              </a:rPr>
              <a:t>how learners create a new language system with limited exposure to a second language;</a:t>
            </a:r>
          </a:p>
          <a:p>
            <a:pPr marL="533400" indent="-533400">
              <a:lnSpc>
                <a:spcPct val="120000"/>
              </a:lnSpc>
              <a:buSzPct val="200000"/>
              <a:buBlip>
                <a:blip r:embed="rId2"/>
              </a:buBlip>
            </a:pPr>
            <a:endParaRPr lang="en-US" dirty="0" smtClean="0">
              <a:latin typeface="Times New Roman" pitchFamily="18" charset="0"/>
            </a:endParaRPr>
          </a:p>
          <a:p>
            <a:pPr marL="533400" indent="-533400">
              <a:lnSpc>
                <a:spcPct val="120000"/>
              </a:lnSpc>
              <a:buSzPct val="200000"/>
              <a:buBlip>
                <a:blip r:embed="rId2"/>
              </a:buBlip>
            </a:pPr>
            <a:r>
              <a:rPr lang="en-US" dirty="0" smtClean="0">
                <a:latin typeface="Times New Roman" pitchFamily="18" charset="0"/>
              </a:rPr>
              <a:t>why most second language learners do not achieve the same degree of proficiency in a second language as they do in their native language; and</a:t>
            </a:r>
          </a:p>
          <a:p>
            <a:pPr marL="533400" indent="-533400">
              <a:lnSpc>
                <a:spcPct val="120000"/>
              </a:lnSpc>
              <a:buSzPct val="200000"/>
              <a:buBlip>
                <a:blip r:embed="rId2"/>
              </a:buBlip>
            </a:pPr>
            <a:endParaRPr lang="en-US" dirty="0" smtClean="0">
              <a:latin typeface="Times New Roman" pitchFamily="18" charset="0"/>
            </a:endParaRPr>
          </a:p>
          <a:p>
            <a:pPr marL="533400" indent="-533400">
              <a:lnSpc>
                <a:spcPct val="120000"/>
              </a:lnSpc>
              <a:buSzPct val="200000"/>
              <a:buBlip>
                <a:blip r:embed="rId2"/>
              </a:buBlip>
            </a:pPr>
            <a:r>
              <a:rPr lang="en-US" dirty="0" smtClean="0">
                <a:latin typeface="Times New Roman" pitchFamily="18" charset="0"/>
              </a:rPr>
              <a:t>why some learners appear to achieve native-like proficiency in more than one language.</a:t>
            </a:r>
          </a:p>
        </p:txBody>
      </p:sp>
      <p:pic>
        <p:nvPicPr>
          <p:cNvPr id="4" name="Picture 4" descr="english_sm_nwm"/>
          <p:cNvPicPr>
            <a:picLocks noChangeAspect="1" noChangeArrowheads="1" noCrop="1"/>
          </p:cNvPicPr>
          <p:nvPr/>
        </p:nvPicPr>
        <p:blipFill>
          <a:blip r:embed="rId3" cstate="print"/>
          <a:srcRect/>
          <a:stretch>
            <a:fillRect/>
          </a:stretch>
        </p:blipFill>
        <p:spPr bwMode="auto">
          <a:xfrm>
            <a:off x="6858000" y="1006136"/>
            <a:ext cx="1787525" cy="19656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learners Acquire a 2</a:t>
            </a:r>
            <a:r>
              <a:rPr lang="en-US" baseline="30000" dirty="0" smtClean="0"/>
              <a:t>nd</a:t>
            </a:r>
            <a:r>
              <a:rPr lang="en-US" dirty="0" smtClean="0"/>
              <a:t> Language???</a:t>
            </a:r>
            <a:endParaRPr lang="en-US" dirty="0"/>
          </a:p>
        </p:txBody>
      </p:sp>
      <p:sp>
        <p:nvSpPr>
          <p:cNvPr id="3" name="Content Placeholder 2"/>
          <p:cNvSpPr>
            <a:spLocks noGrp="1"/>
          </p:cNvSpPr>
          <p:nvPr>
            <p:ph idx="1"/>
          </p:nvPr>
        </p:nvSpPr>
        <p:spPr/>
        <p:txBody>
          <a:bodyPr>
            <a:normAutofit lnSpcReduction="10000"/>
          </a:bodyPr>
          <a:lstStyle/>
          <a:p>
            <a:pPr marL="952500" lvl="1" indent="-495300">
              <a:buSzPct val="165000"/>
              <a:buBlip>
                <a:blip r:embed="rId2"/>
              </a:buBlip>
            </a:pPr>
            <a:endParaRPr lang="en-US" sz="2400" dirty="0" smtClean="0">
              <a:latin typeface="Times New Roman" pitchFamily="18" charset="0"/>
            </a:endParaRPr>
          </a:p>
          <a:p>
            <a:pPr marL="952500" lvl="1" indent="-495300">
              <a:buSzPct val="165000"/>
              <a:buBlip>
                <a:blip r:embed="rId2"/>
              </a:buBlip>
            </a:pPr>
            <a:r>
              <a:rPr lang="en-US" sz="2400" dirty="0" smtClean="0">
                <a:latin typeface="Times New Roman" pitchFamily="18" charset="0"/>
              </a:rPr>
              <a:t>Learners acquire a second language by making use of existing knowledge of the native language, general learning strategies, or universal properties of language to internalize knowledge of the second language.  </a:t>
            </a:r>
          </a:p>
          <a:p>
            <a:pPr marL="952500" lvl="1" indent="-495300">
              <a:buSzPct val="165000"/>
              <a:buBlip>
                <a:blip r:embed="rId2"/>
              </a:buBlip>
            </a:pPr>
            <a:r>
              <a:rPr lang="en-US" sz="2400" dirty="0" smtClean="0">
                <a:latin typeface="Times New Roman" pitchFamily="18" charset="0"/>
              </a:rPr>
              <a:t>These processes serve as a means by which the learner constructs an </a:t>
            </a:r>
            <a:r>
              <a:rPr lang="en-US" sz="2400" dirty="0" err="1" smtClean="0">
                <a:latin typeface="Times New Roman" pitchFamily="18" charset="0"/>
              </a:rPr>
              <a:t>interlanguage</a:t>
            </a:r>
            <a:r>
              <a:rPr lang="en-US" sz="2400" dirty="0" smtClean="0">
                <a:latin typeface="Times New Roman" pitchFamily="18" charset="0"/>
              </a:rPr>
              <a:t> (a transitional system reflecting the learner’s current L</a:t>
            </a:r>
            <a:r>
              <a:rPr lang="en-US" sz="2400" baseline="-25000" dirty="0" smtClean="0">
                <a:latin typeface="Times New Roman" pitchFamily="18" charset="0"/>
              </a:rPr>
              <a:t>2</a:t>
            </a:r>
            <a:r>
              <a:rPr lang="en-US" sz="2400" dirty="0" smtClean="0">
                <a:latin typeface="Times New Roman" pitchFamily="18" charset="0"/>
              </a:rPr>
              <a:t> knowledge).</a:t>
            </a:r>
          </a:p>
          <a:p>
            <a:pPr marL="952500" lvl="1" indent="-495300">
              <a:buSzPct val="165000"/>
              <a:buBlip>
                <a:blip r:embed="rId2"/>
              </a:buBlip>
            </a:pPr>
            <a:r>
              <a:rPr lang="en-US" sz="2400" dirty="0" smtClean="0">
                <a:latin typeface="Times New Roman" pitchFamily="18" charset="0"/>
              </a:rPr>
              <a:t>Communication strategies are employed by the learner to make use of existing knowledge to </a:t>
            </a:r>
          </a:p>
          <a:p>
            <a:pPr marL="952500" lvl="1" indent="-495300">
              <a:buSzPct val="165000"/>
              <a:buNone/>
            </a:pPr>
            <a:r>
              <a:rPr lang="en-US" sz="2400" dirty="0" smtClean="0">
                <a:latin typeface="Times New Roman" pitchFamily="18" charset="0"/>
              </a:rPr>
              <a:t>       cope with communication difficulties.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Learner Strategies</a:t>
            </a:r>
            <a:endParaRPr lang="en-US" dirty="0"/>
          </a:p>
        </p:txBody>
      </p:sp>
      <p:sp>
        <p:nvSpPr>
          <p:cNvPr id="3" name="Content Placeholder 2"/>
          <p:cNvSpPr>
            <a:spLocks noGrp="1"/>
          </p:cNvSpPr>
          <p:nvPr>
            <p:ph idx="1"/>
          </p:nvPr>
        </p:nvSpPr>
        <p:spPr/>
        <p:txBody>
          <a:bodyPr/>
          <a:lstStyle/>
          <a:p>
            <a:endParaRPr lang="en-US" dirty="0" smtClean="0"/>
          </a:p>
          <a:p>
            <a:pPr marL="533400" indent="-533400">
              <a:lnSpc>
                <a:spcPct val="90000"/>
              </a:lnSpc>
              <a:buSzPct val="150000"/>
              <a:buNone/>
            </a:pPr>
            <a:r>
              <a:rPr lang="en-US" sz="2400" dirty="0" smtClean="0">
                <a:latin typeface="Times New Roman" pitchFamily="18" charset="0"/>
              </a:rPr>
              <a:t>Learner strategies are defined as deliberate behaviors or</a:t>
            </a:r>
          </a:p>
          <a:p>
            <a:pPr marL="533400" indent="-533400">
              <a:lnSpc>
                <a:spcPct val="90000"/>
              </a:lnSpc>
              <a:buSzPct val="150000"/>
              <a:buNone/>
            </a:pPr>
            <a:r>
              <a:rPr lang="en-US" sz="2400" dirty="0" smtClean="0">
                <a:latin typeface="Times New Roman" pitchFamily="18" charset="0"/>
              </a:rPr>
              <a:t>actions that learners use to make language learning more</a:t>
            </a:r>
          </a:p>
          <a:p>
            <a:pPr marL="533400" indent="-533400">
              <a:lnSpc>
                <a:spcPct val="90000"/>
              </a:lnSpc>
              <a:buSzPct val="150000"/>
              <a:buNone/>
            </a:pPr>
            <a:r>
              <a:rPr lang="en-US" sz="2400" dirty="0" smtClean="0">
                <a:latin typeface="Times New Roman" pitchFamily="18" charset="0"/>
              </a:rPr>
              <a:t>successful, self-directed and enjoyable.</a:t>
            </a:r>
          </a:p>
          <a:p>
            <a:pPr marL="533400" indent="-533400">
              <a:lnSpc>
                <a:spcPct val="90000"/>
              </a:lnSpc>
              <a:buSzPct val="150000"/>
              <a:buNone/>
            </a:pPr>
            <a:endParaRPr lang="en-US" sz="2400" dirty="0" smtClean="0">
              <a:latin typeface="Times New Roman" pitchFamily="18" charset="0"/>
            </a:endParaRPr>
          </a:p>
          <a:p>
            <a:pPr marL="952500" lvl="1" indent="-495300">
              <a:lnSpc>
                <a:spcPct val="90000"/>
              </a:lnSpc>
              <a:buSzPct val="150000"/>
              <a:buBlip>
                <a:blip r:embed="rId2"/>
              </a:buBlip>
            </a:pPr>
            <a:r>
              <a:rPr lang="en-US" sz="2000" dirty="0" smtClean="0">
                <a:latin typeface="Times New Roman" pitchFamily="18" charset="0"/>
              </a:rPr>
              <a:t>Cognitive strategies relate new concepts to prior knowledge.</a:t>
            </a:r>
          </a:p>
          <a:p>
            <a:pPr marL="952500" lvl="1" indent="-495300">
              <a:lnSpc>
                <a:spcPct val="90000"/>
              </a:lnSpc>
              <a:buSzPct val="150000"/>
              <a:buNone/>
            </a:pPr>
            <a:endParaRPr lang="en-US" sz="2000" dirty="0" smtClean="0">
              <a:latin typeface="Times New Roman" pitchFamily="18" charset="0"/>
            </a:endParaRPr>
          </a:p>
          <a:p>
            <a:pPr marL="952500" lvl="1" indent="-495300">
              <a:lnSpc>
                <a:spcPct val="90000"/>
              </a:lnSpc>
              <a:buSzPct val="150000"/>
              <a:buBlip>
                <a:blip r:embed="rId2"/>
              </a:buBlip>
            </a:pPr>
            <a:r>
              <a:rPr lang="en-US" sz="2000" dirty="0" err="1" smtClean="0">
                <a:latin typeface="Times New Roman" pitchFamily="18" charset="0"/>
              </a:rPr>
              <a:t>Metacognitive</a:t>
            </a:r>
            <a:r>
              <a:rPr lang="en-US" sz="2000" dirty="0" smtClean="0">
                <a:latin typeface="Times New Roman" pitchFamily="18" charset="0"/>
              </a:rPr>
              <a:t> strategies are those which help with organizing a personal timetable to facilitate an effective study of the L</a:t>
            </a:r>
            <a:r>
              <a:rPr lang="en-US" sz="2000" baseline="-25000" dirty="0" smtClean="0">
                <a:latin typeface="Times New Roman" pitchFamily="18" charset="0"/>
              </a:rPr>
              <a:t>2</a:t>
            </a:r>
            <a:r>
              <a:rPr lang="en-US" sz="2000" dirty="0" smtClean="0">
                <a:latin typeface="Times New Roman" pitchFamily="18" charset="0"/>
              </a:rPr>
              <a:t>.</a:t>
            </a:r>
          </a:p>
          <a:p>
            <a:pPr marL="952500" lvl="1" indent="-495300">
              <a:lnSpc>
                <a:spcPct val="90000"/>
              </a:lnSpc>
              <a:buSzPct val="150000"/>
              <a:buNone/>
            </a:pPr>
            <a:endParaRPr lang="en-US" sz="2000" dirty="0" smtClean="0">
              <a:latin typeface="Times New Roman" pitchFamily="18" charset="0"/>
            </a:endParaRPr>
          </a:p>
          <a:p>
            <a:pPr marL="952500" lvl="1" indent="-495300">
              <a:lnSpc>
                <a:spcPct val="90000"/>
              </a:lnSpc>
              <a:buSzPct val="150000"/>
              <a:buBlip>
                <a:blip r:embed="rId2"/>
              </a:buBlip>
            </a:pPr>
            <a:r>
              <a:rPr lang="en-US" sz="2000" dirty="0" smtClean="0">
                <a:latin typeface="Times New Roman" pitchFamily="18" charset="0"/>
              </a:rPr>
              <a:t>Social strategies include looking for opportunities to converse with native speakers.</a:t>
            </a:r>
          </a:p>
          <a:p>
            <a:endParaRPr lang="en-US" dirty="0"/>
          </a:p>
        </p:txBody>
      </p:sp>
      <p:pic>
        <p:nvPicPr>
          <p:cNvPr id="4" name="Picture 4" descr="girl_read"/>
          <p:cNvPicPr>
            <a:picLocks noChangeAspect="1" noChangeArrowheads="1"/>
          </p:cNvPicPr>
          <p:nvPr/>
        </p:nvPicPr>
        <p:blipFill>
          <a:blip r:embed="rId3" cstate="print"/>
          <a:srcRect/>
          <a:stretch>
            <a:fillRect/>
          </a:stretch>
        </p:blipFill>
        <p:spPr bwMode="auto">
          <a:xfrm>
            <a:off x="5976577" y="228600"/>
            <a:ext cx="2959461"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Theories of Second Language Acquisition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Universal Theory</a:t>
            </a:r>
          </a:p>
          <a:p>
            <a:r>
              <a:rPr lang="en-US" dirty="0" smtClean="0"/>
              <a:t>Behaviorism</a:t>
            </a:r>
          </a:p>
          <a:p>
            <a:r>
              <a:rPr lang="en-US" dirty="0" err="1" smtClean="0"/>
              <a:t>Innatism</a:t>
            </a:r>
            <a:r>
              <a:rPr lang="en-US" dirty="0" smtClean="0"/>
              <a:t> (</a:t>
            </a:r>
            <a:r>
              <a:rPr lang="en-US" dirty="0" err="1" smtClean="0"/>
              <a:t>Krashen’s</a:t>
            </a:r>
            <a:r>
              <a:rPr lang="en-US" dirty="0" smtClean="0"/>
              <a:t> Monitor Model)</a:t>
            </a:r>
          </a:p>
          <a:p>
            <a:r>
              <a:rPr lang="en-US" dirty="0" smtClean="0"/>
              <a:t>Cognition (Information Processing)</a:t>
            </a:r>
          </a:p>
          <a:p>
            <a:r>
              <a:rPr lang="en-US" dirty="0" smtClean="0"/>
              <a:t>Connectionism</a:t>
            </a:r>
          </a:p>
          <a:p>
            <a:r>
              <a:rPr lang="en-US" dirty="0" err="1" smtClean="0"/>
              <a:t>Sociocultural</a:t>
            </a:r>
            <a:r>
              <a:rPr lang="en-US" dirty="0" smtClean="0"/>
              <a:t> Perspective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Universal Theory</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buNone/>
            </a:pPr>
            <a:r>
              <a:rPr lang="en-US" sz="3600" b="1" dirty="0" smtClean="0">
                <a:latin typeface="Times New Roman" pitchFamily="18" charset="0"/>
              </a:rPr>
              <a:t>Universalist Theory </a:t>
            </a:r>
            <a:r>
              <a:rPr lang="en-US" dirty="0" smtClean="0">
                <a:latin typeface="Times New Roman" pitchFamily="18" charset="0"/>
              </a:rPr>
              <a:t>defines linguistic universals from two perspectives:</a:t>
            </a:r>
          </a:p>
          <a:p>
            <a:pPr>
              <a:lnSpc>
                <a:spcPct val="120000"/>
              </a:lnSpc>
            </a:pPr>
            <a:endParaRPr lang="en-US" dirty="0" smtClean="0">
              <a:latin typeface="Times New Roman" pitchFamily="18" charset="0"/>
            </a:endParaRPr>
          </a:p>
          <a:p>
            <a:pPr>
              <a:lnSpc>
                <a:spcPct val="120000"/>
              </a:lnSpc>
              <a:buSzPct val="120000"/>
              <a:buBlip>
                <a:blip r:embed="rId2"/>
              </a:buBlip>
            </a:pPr>
            <a:r>
              <a:rPr lang="en-US" dirty="0" smtClean="0">
                <a:latin typeface="Times New Roman" pitchFamily="18" charset="0"/>
              </a:rPr>
              <a:t>The data-driven perspective which looks at surface features of a wide-range of languages to find out how languages vary and what principles underlie this variation. The data-driven approach considers system external factors or input as the basis.</a:t>
            </a:r>
            <a:r>
              <a:rPr lang="en-US" sz="2800" dirty="0" smtClean="0">
                <a:latin typeface="Times New Roman" pitchFamily="18" charset="0"/>
              </a:rPr>
              <a:t> </a:t>
            </a:r>
            <a:endParaRPr lang="en-US" dirty="0" smtClean="0">
              <a:latin typeface="Times New Roman" pitchFamily="18" charset="0"/>
            </a:endParaRPr>
          </a:p>
          <a:p>
            <a:pPr>
              <a:lnSpc>
                <a:spcPct val="120000"/>
              </a:lnSpc>
              <a:buSzPct val="120000"/>
              <a:buBlip>
                <a:blip r:embed="rId2"/>
              </a:buBlip>
            </a:pPr>
            <a:endParaRPr lang="en-US" dirty="0" smtClean="0">
              <a:latin typeface="Times New Roman" pitchFamily="18" charset="0"/>
            </a:endParaRPr>
          </a:p>
          <a:p>
            <a:pPr>
              <a:lnSpc>
                <a:spcPct val="120000"/>
              </a:lnSpc>
              <a:buSzPct val="120000"/>
              <a:buBlip>
                <a:blip r:embed="rId2"/>
              </a:buBlip>
            </a:pPr>
            <a:r>
              <a:rPr lang="en-US" dirty="0" smtClean="0">
                <a:latin typeface="Times New Roman" pitchFamily="18" charset="0"/>
              </a:rPr>
              <a:t>The theory-driven perspective which looks at in-depth analysis of the properties of language to determine highly abstract principles of grammar. System internal factors are those found in cognitive and linguistic processes.</a:t>
            </a:r>
            <a:endParaRPr lang="en-US" sz="3600" dirty="0" smtClean="0">
              <a:latin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Behaviorist Theory</a:t>
            </a:r>
            <a:endParaRPr lang="en-US" dirty="0"/>
          </a:p>
        </p:txBody>
      </p:sp>
      <p:sp>
        <p:nvSpPr>
          <p:cNvPr id="3" name="Content Placeholder 2"/>
          <p:cNvSpPr>
            <a:spLocks noGrp="1"/>
          </p:cNvSpPr>
          <p:nvPr>
            <p:ph idx="1"/>
          </p:nvPr>
        </p:nvSpPr>
        <p:spPr/>
        <p:txBody>
          <a:bodyPr>
            <a:normAutofit/>
          </a:bodyPr>
          <a:lstStyle/>
          <a:p>
            <a:pPr>
              <a:lnSpc>
                <a:spcPct val="120000"/>
              </a:lnSpc>
              <a:buNone/>
            </a:pPr>
            <a:endParaRPr lang="en-US" sz="3600" b="1" dirty="0" smtClean="0">
              <a:latin typeface="Times New Roman" pitchFamily="18" charset="0"/>
            </a:endParaRPr>
          </a:p>
          <a:p>
            <a:pPr marL="533400" indent="-533400"/>
            <a:r>
              <a:rPr lang="en-US" altLang="zh-TW" dirty="0" smtClean="0"/>
              <a:t>Four characteristics of behaviorism:</a:t>
            </a:r>
          </a:p>
          <a:p>
            <a:pPr marL="712788" lvl="1" indent="0">
              <a:lnSpc>
                <a:spcPct val="110000"/>
              </a:lnSpc>
              <a:buNone/>
            </a:pPr>
            <a:r>
              <a:rPr lang="en-US" altLang="zh-TW" dirty="0" smtClean="0"/>
              <a:t>1) imitation, 2) practice, 3) reinforcement, and </a:t>
            </a:r>
          </a:p>
          <a:p>
            <a:pPr marL="712788" lvl="1" indent="0">
              <a:lnSpc>
                <a:spcPct val="110000"/>
              </a:lnSpc>
              <a:spcAft>
                <a:spcPct val="50000"/>
              </a:spcAft>
              <a:buNone/>
            </a:pPr>
            <a:r>
              <a:rPr lang="en-US" altLang="zh-TW" dirty="0" smtClean="0"/>
              <a:t>4) habit formation</a:t>
            </a:r>
          </a:p>
          <a:p>
            <a:pPr marL="533400" indent="-533400"/>
            <a:r>
              <a:rPr lang="en-US" altLang="zh-TW" dirty="0" smtClean="0"/>
              <a:t>Brooks (1960) &amp; </a:t>
            </a:r>
            <a:r>
              <a:rPr lang="en-US" altLang="zh-TW" dirty="0" err="1" smtClean="0"/>
              <a:t>Lado</a:t>
            </a:r>
            <a:r>
              <a:rPr lang="en-US" altLang="zh-TW" dirty="0" smtClean="0"/>
              <a:t> (1964):</a:t>
            </a:r>
          </a:p>
          <a:p>
            <a:pPr marL="533400" indent="-533400">
              <a:buNone/>
            </a:pPr>
            <a:r>
              <a:rPr lang="en-US" altLang="zh-TW" dirty="0" smtClean="0"/>
              <a:t>	- emphasizing </a:t>
            </a:r>
            <a:r>
              <a:rPr lang="en-US" altLang="zh-TW" dirty="0" smtClean="0">
                <a:solidFill>
                  <a:srgbClr val="AA1C34"/>
                </a:solidFill>
              </a:rPr>
              <a:t>mimicry</a:t>
            </a:r>
            <a:r>
              <a:rPr lang="en-US" altLang="zh-TW" dirty="0" smtClean="0"/>
              <a:t> and </a:t>
            </a:r>
            <a:r>
              <a:rPr lang="en-US" altLang="zh-TW" dirty="0" smtClean="0">
                <a:solidFill>
                  <a:srgbClr val="AA1C34"/>
                </a:solidFill>
              </a:rPr>
              <a:t>memorization</a:t>
            </a:r>
            <a:r>
              <a:rPr lang="en-US" altLang="zh-TW" dirty="0" smtClean="0"/>
              <a:t> </a:t>
            </a:r>
          </a:p>
          <a:p>
            <a:pPr marL="533400" indent="-533400">
              <a:buNone/>
            </a:pPr>
            <a:r>
              <a:rPr lang="en-US" altLang="zh-TW" dirty="0" smtClean="0"/>
              <a:t>	  (</a:t>
            </a:r>
            <a:r>
              <a:rPr lang="en-US" altLang="zh-TW" dirty="0" err="1" smtClean="0">
                <a:solidFill>
                  <a:srgbClr val="AA1C34"/>
                </a:solidFill>
              </a:rPr>
              <a:t>audiolingual</a:t>
            </a:r>
            <a:r>
              <a:rPr lang="en-US" altLang="zh-TW" dirty="0" smtClean="0"/>
              <a:t> teaching methods)</a:t>
            </a:r>
          </a:p>
          <a:p>
            <a:pPr>
              <a:lnSpc>
                <a:spcPct val="80000"/>
              </a:lnSpc>
              <a:buSzPct val="200000"/>
              <a:buBlip>
                <a:blip r:embed="rId2"/>
              </a:buBlip>
            </a:pPr>
            <a:endParaRPr lang="en-US" dirty="0" smtClean="0">
              <a:latin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altLang="zh-TW" dirty="0" smtClean="0"/>
              <a:t>A person learning an L2 starts off with the </a:t>
            </a:r>
            <a:r>
              <a:rPr lang="en-US" altLang="zh-TW" dirty="0" smtClean="0">
                <a:solidFill>
                  <a:srgbClr val="AA1C34"/>
                </a:solidFill>
              </a:rPr>
              <a:t>habits formed in the L1</a:t>
            </a:r>
            <a:r>
              <a:rPr lang="en-US" altLang="zh-TW" dirty="0" smtClean="0"/>
              <a:t> and these habits would </a:t>
            </a:r>
            <a:r>
              <a:rPr lang="en-US" altLang="zh-TW" dirty="0" smtClean="0">
                <a:solidFill>
                  <a:srgbClr val="AA1C34"/>
                </a:solidFill>
              </a:rPr>
              <a:t>interfere</a:t>
            </a:r>
            <a:r>
              <a:rPr lang="en-US" altLang="zh-TW" dirty="0" smtClean="0"/>
              <a:t> with the new ones needed for the L2.</a:t>
            </a:r>
          </a:p>
          <a:p>
            <a:pPr>
              <a:spcBef>
                <a:spcPts val="1800"/>
              </a:spcBef>
            </a:pPr>
            <a:r>
              <a:rPr lang="en-US" altLang="zh-TW" dirty="0" smtClean="0"/>
              <a:t>Behaviorism was often linked to the </a:t>
            </a:r>
            <a:r>
              <a:rPr lang="en-US" altLang="zh-TW" b="1" dirty="0" smtClean="0">
                <a:solidFill>
                  <a:srgbClr val="AA1C34"/>
                </a:solidFill>
              </a:rPr>
              <a:t>Contrastive Analysis Hypothesis</a:t>
            </a:r>
            <a:r>
              <a:rPr lang="en-US" altLang="zh-TW" dirty="0" smtClean="0"/>
              <a:t> (</a:t>
            </a:r>
            <a:r>
              <a:rPr lang="en-US" altLang="zh-TW" b="1" dirty="0" smtClean="0">
                <a:solidFill>
                  <a:srgbClr val="AA1C34"/>
                </a:solidFill>
              </a:rPr>
              <a:t>CAH</a:t>
            </a:r>
            <a:r>
              <a:rPr lang="en-US" altLang="zh-TW" dirty="0" smtClean="0"/>
              <a:t>):</a:t>
            </a:r>
          </a:p>
          <a:p>
            <a:pPr>
              <a:lnSpc>
                <a:spcPct val="120000"/>
              </a:lnSpc>
              <a:spcBef>
                <a:spcPct val="40000"/>
              </a:spcBef>
              <a:buNone/>
            </a:pPr>
            <a:r>
              <a:rPr lang="en-US" altLang="zh-TW" dirty="0" smtClean="0"/>
              <a:t>	It predicts that where there are </a:t>
            </a:r>
            <a:r>
              <a:rPr lang="en-US" altLang="zh-TW" dirty="0" smtClean="0">
                <a:solidFill>
                  <a:srgbClr val="AA1C34"/>
                </a:solidFill>
              </a:rPr>
              <a:t>similarities </a:t>
            </a:r>
            <a:r>
              <a:rPr lang="en-US" altLang="zh-TW" dirty="0" smtClean="0"/>
              <a:t>between the L1 and the target language, the learner will acquire target-language structures with </a:t>
            </a:r>
            <a:r>
              <a:rPr lang="en-US" altLang="zh-TW" dirty="0" smtClean="0">
                <a:solidFill>
                  <a:srgbClr val="AA1C34"/>
                </a:solidFill>
              </a:rPr>
              <a:t>ease</a:t>
            </a:r>
            <a:r>
              <a:rPr lang="en-US" altLang="zh-TW" dirty="0" smtClean="0"/>
              <a:t>; where there are </a:t>
            </a:r>
            <a:r>
              <a:rPr lang="en-US" altLang="zh-TW" dirty="0" smtClean="0">
                <a:solidFill>
                  <a:srgbClr val="AA1C34"/>
                </a:solidFill>
              </a:rPr>
              <a:t>differences</a:t>
            </a:r>
            <a:r>
              <a:rPr lang="en-US" altLang="zh-TW" dirty="0" smtClean="0"/>
              <a:t>, the learner will have </a:t>
            </a:r>
            <a:r>
              <a:rPr lang="en-US" altLang="zh-TW" dirty="0" smtClean="0">
                <a:solidFill>
                  <a:srgbClr val="AA1C34"/>
                </a:solidFill>
              </a:rPr>
              <a:t>difficulty</a:t>
            </a:r>
            <a:r>
              <a:rPr lang="en-US" altLang="zh-TW" dirty="0" smtClean="0"/>
              <a:t>.</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33400" indent="-533400"/>
            <a:r>
              <a:rPr lang="en-US" altLang="zh-TW" sz="2400" b="1" dirty="0" smtClean="0">
                <a:solidFill>
                  <a:srgbClr val="AA1C34"/>
                </a:solidFill>
              </a:rPr>
              <a:t>Criticisms about the CAH</a:t>
            </a:r>
            <a:r>
              <a:rPr lang="en-US" altLang="zh-TW" sz="2400" dirty="0" smtClean="0"/>
              <a:t>:	</a:t>
            </a:r>
          </a:p>
          <a:p>
            <a:pPr marL="533400" indent="-533400">
              <a:spcBef>
                <a:spcPts val="1200"/>
              </a:spcBef>
              <a:buNone/>
            </a:pPr>
            <a:r>
              <a:rPr lang="en-US" altLang="zh-TW" sz="2300" dirty="0" smtClean="0"/>
              <a:t>	Though a learner’s L1 influences the acquisition of an L2, researchers have found that </a:t>
            </a:r>
            <a:r>
              <a:rPr lang="en-US" altLang="zh-TW" sz="2300" dirty="0" smtClean="0">
                <a:solidFill>
                  <a:srgbClr val="AA1C34"/>
                </a:solidFill>
              </a:rPr>
              <a:t>L2 learners do not make all the errors predicted by the CAH</a:t>
            </a:r>
            <a:r>
              <a:rPr lang="en-US" altLang="zh-TW" sz="2300" dirty="0" smtClean="0"/>
              <a:t>.</a:t>
            </a:r>
          </a:p>
          <a:p>
            <a:pPr marL="952500" lvl="1" indent="-495300">
              <a:spcBef>
                <a:spcPts val="1200"/>
              </a:spcBef>
              <a:buFont typeface="Wingdings" pitchFamily="2" charset="2"/>
              <a:buAutoNum type="arabicPeriod"/>
            </a:pPr>
            <a:r>
              <a:rPr lang="en-US" altLang="zh-TW" sz="2200" dirty="0" smtClean="0"/>
              <a:t>Many of their errors are not predictable on the basis of their L1 (e.g. ‘putted’; ‘cooker’ meaning a person who cooks; ‘</a:t>
            </a:r>
            <a:r>
              <a:rPr lang="en-US" altLang="zh-TW" sz="2200" dirty="0" err="1" smtClean="0"/>
              <a:t>badder</a:t>
            </a:r>
            <a:r>
              <a:rPr lang="en-US" altLang="zh-TW" sz="2200" dirty="0" smtClean="0"/>
              <a:t> than’)</a:t>
            </a:r>
          </a:p>
          <a:p>
            <a:pPr marL="952500" lvl="1" indent="-495300">
              <a:spcBef>
                <a:spcPts val="1200"/>
              </a:spcBef>
              <a:buFont typeface="Wingdings" pitchFamily="2" charset="2"/>
              <a:buAutoNum type="arabicPeriod"/>
            </a:pPr>
            <a:r>
              <a:rPr lang="en-US" altLang="zh-TW" sz="2200" dirty="0" smtClean="0"/>
              <a:t>Some errors are similar across learners from a variety of L1 backgrounds (e.g. he/she; “</a:t>
            </a:r>
            <a:r>
              <a:rPr lang="en-US" altLang="zh-TW" sz="2200" dirty="0" err="1" smtClean="0"/>
              <a:t>th</a:t>
            </a:r>
            <a:r>
              <a:rPr lang="en-US" altLang="zh-TW" sz="2200" dirty="0" smtClean="0"/>
              <a:t>” sound; the use of the past tense; the relative clauses)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Nativism</a:t>
            </a:r>
            <a:r>
              <a:rPr lang="en-US" dirty="0" smtClean="0"/>
              <a:t>/ </a:t>
            </a:r>
            <a:r>
              <a:rPr lang="en-US" dirty="0" err="1" smtClean="0"/>
              <a:t>Innatism</a:t>
            </a:r>
            <a:endParaRPr lang="en-US" dirty="0"/>
          </a:p>
        </p:txBody>
      </p:sp>
      <p:sp>
        <p:nvSpPr>
          <p:cNvPr id="3" name="Content Placeholder 2"/>
          <p:cNvSpPr>
            <a:spLocks noGrp="1"/>
          </p:cNvSpPr>
          <p:nvPr>
            <p:ph idx="1"/>
          </p:nvPr>
        </p:nvSpPr>
        <p:spPr/>
        <p:txBody>
          <a:bodyPr/>
          <a:lstStyle/>
          <a:p>
            <a:pPr>
              <a:lnSpc>
                <a:spcPct val="135000"/>
              </a:lnSpc>
              <a:spcBef>
                <a:spcPct val="40000"/>
              </a:spcBef>
              <a:spcAft>
                <a:spcPct val="20000"/>
              </a:spcAft>
            </a:pPr>
            <a:endParaRPr lang="en-US" altLang="zh-TW" dirty="0" smtClean="0"/>
          </a:p>
          <a:p>
            <a:pPr>
              <a:lnSpc>
                <a:spcPct val="135000"/>
              </a:lnSpc>
              <a:spcBef>
                <a:spcPct val="40000"/>
              </a:spcBef>
              <a:spcAft>
                <a:spcPct val="20000"/>
              </a:spcAft>
            </a:pPr>
            <a:r>
              <a:rPr lang="en-US" altLang="zh-TW" dirty="0" smtClean="0"/>
              <a:t>Universal Grammar (UG) in relation to second language development</a:t>
            </a:r>
          </a:p>
          <a:p>
            <a:pPr>
              <a:lnSpc>
                <a:spcPct val="135000"/>
              </a:lnSpc>
              <a:spcBef>
                <a:spcPct val="40000"/>
              </a:spcBef>
              <a:spcAft>
                <a:spcPct val="20000"/>
              </a:spcAft>
            </a:pPr>
            <a:r>
              <a:rPr lang="en-US" altLang="zh-TW" dirty="0" err="1" smtClean="0"/>
              <a:t>Krashen’s</a:t>
            </a:r>
            <a:r>
              <a:rPr lang="en-US" altLang="zh-TW" dirty="0" smtClean="0"/>
              <a:t> “monitor model”</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fontScale="62500" lnSpcReduction="20000"/>
          </a:bodyPr>
          <a:lstStyle/>
          <a:p>
            <a:pPr marL="533400" indent="-533400">
              <a:lnSpc>
                <a:spcPct val="90000"/>
              </a:lnSpc>
            </a:pPr>
            <a:r>
              <a:rPr lang="en-US" altLang="zh-TW" sz="4000" dirty="0" smtClean="0">
                <a:solidFill>
                  <a:srgbClr val="C00000"/>
                </a:solidFill>
              </a:rPr>
              <a:t>UG and SLA</a:t>
            </a:r>
          </a:p>
          <a:p>
            <a:pPr marL="533400" indent="-533400">
              <a:lnSpc>
                <a:spcPct val="105000"/>
              </a:lnSpc>
              <a:spcBef>
                <a:spcPct val="40000"/>
              </a:spcBef>
              <a:buFont typeface="Wingdings" pitchFamily="2" charset="2"/>
              <a:buAutoNum type="arabicPeriod"/>
            </a:pPr>
            <a:r>
              <a:rPr lang="en-US" altLang="zh-TW" sz="4000" dirty="0" smtClean="0"/>
              <a:t>Chomsky has </a:t>
            </a:r>
            <a:r>
              <a:rPr lang="en-US" altLang="zh-TW" sz="4000" b="1" i="1" dirty="0" smtClean="0"/>
              <a:t>not</a:t>
            </a:r>
            <a:r>
              <a:rPr lang="en-US" altLang="zh-TW" sz="4000" dirty="0" smtClean="0"/>
              <a:t> made specific claims about the implications of his theory for second language learning.</a:t>
            </a:r>
          </a:p>
          <a:p>
            <a:pPr marL="533400" indent="-533400">
              <a:lnSpc>
                <a:spcPct val="105000"/>
              </a:lnSpc>
              <a:spcBef>
                <a:spcPct val="40000"/>
              </a:spcBef>
              <a:buFont typeface="Wingdings" pitchFamily="2" charset="2"/>
              <a:buAutoNum type="arabicPeriod"/>
            </a:pPr>
            <a:r>
              <a:rPr lang="en-US" altLang="zh-TW" sz="4000" dirty="0" smtClean="0"/>
              <a:t>Linguists working within the </a:t>
            </a:r>
            <a:r>
              <a:rPr lang="en-US" altLang="zh-TW" sz="4000" dirty="0" err="1" smtClean="0"/>
              <a:t>innatist</a:t>
            </a:r>
            <a:r>
              <a:rPr lang="en-US" altLang="zh-TW" sz="4000" dirty="0" smtClean="0"/>
              <a:t> theory have argued that UG offers the best perspective to understand SLA. UG can explain why L2 learners eventually know more about the language than they could reasonably have learned (i.e. UG can explain L2 learners’ creativity and generalization ability).  </a:t>
            </a:r>
          </a:p>
          <a:p>
            <a:pPr marL="533400" indent="-533400">
              <a:lnSpc>
                <a:spcPct val="105000"/>
              </a:lnSpc>
              <a:spcBef>
                <a:spcPct val="40000"/>
              </a:spcBef>
              <a:buFont typeface="Wingdings" pitchFamily="2" charset="2"/>
              <a:buAutoNum type="arabicPeriod"/>
            </a:pPr>
            <a:r>
              <a:rPr lang="en-US" altLang="zh-TW" sz="4000" dirty="0" smtClean="0"/>
              <a:t>Other linguists argue that UG is not a good explanation for SLA, especially by learners who have passed the critical period (i.e. CPH does not work in SLA). </a:t>
            </a:r>
          </a:p>
          <a:p>
            <a:pPr marL="533400" indent="-533400">
              <a:lnSpc>
                <a:spcPct val="105000"/>
              </a:lnSpc>
              <a:spcBef>
                <a:spcPct val="10000"/>
              </a:spcBef>
              <a:buNone/>
            </a:pPr>
            <a:r>
              <a:rPr lang="en-US" altLang="zh-TW" sz="4000" dirty="0" smtClean="0"/>
              <a: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533400"/>
            <a:ext cx="7498080" cy="5715000"/>
          </a:xfrm>
        </p:spPr>
        <p:txBody>
          <a:bodyPr/>
          <a:lstStyle/>
          <a:p>
            <a:pPr marL="533400" indent="-533400">
              <a:lnSpc>
                <a:spcPct val="90000"/>
              </a:lnSpc>
            </a:pPr>
            <a:r>
              <a:rPr lang="en-US" altLang="zh-TW" dirty="0" smtClean="0">
                <a:solidFill>
                  <a:srgbClr val="C00000"/>
                </a:solidFill>
              </a:rPr>
              <a:t>How UG works in SLA:</a:t>
            </a:r>
          </a:p>
          <a:p>
            <a:pPr marL="533400" indent="-533400">
              <a:lnSpc>
                <a:spcPct val="90000"/>
              </a:lnSpc>
            </a:pPr>
            <a:endParaRPr lang="en-US" altLang="zh-TW" dirty="0" smtClean="0">
              <a:solidFill>
                <a:srgbClr val="C00000"/>
              </a:solidFill>
            </a:endParaRPr>
          </a:p>
          <a:p>
            <a:pPr marL="533400" indent="-533400">
              <a:lnSpc>
                <a:spcPct val="90000"/>
              </a:lnSpc>
              <a:spcBef>
                <a:spcPct val="35000"/>
              </a:spcBef>
              <a:buNone/>
            </a:pPr>
            <a:r>
              <a:rPr lang="en-US" altLang="zh-TW" sz="2400" dirty="0" smtClean="0"/>
              <a:t>	Two different views -</a:t>
            </a:r>
          </a:p>
          <a:p>
            <a:pPr marL="952500" lvl="1" indent="-495300">
              <a:lnSpc>
                <a:spcPct val="110000"/>
              </a:lnSpc>
              <a:spcBef>
                <a:spcPts val="1800"/>
              </a:spcBef>
              <a:buFont typeface="Wingdings" pitchFamily="2" charset="2"/>
              <a:buAutoNum type="arabicPeriod"/>
            </a:pPr>
            <a:r>
              <a:rPr lang="en-US" altLang="zh-TW" sz="2200" dirty="0" smtClean="0"/>
              <a:t>The nature and availability of UG are </a:t>
            </a:r>
            <a:r>
              <a:rPr lang="en-US" altLang="zh-TW" sz="2200" b="1" dirty="0" smtClean="0"/>
              <a:t>the same </a:t>
            </a:r>
            <a:r>
              <a:rPr lang="en-US" altLang="zh-TW" sz="2200" dirty="0" smtClean="0"/>
              <a:t>in L1 and L2 acquisition.</a:t>
            </a:r>
          </a:p>
          <a:p>
            <a:pPr marL="952500" lvl="1" indent="-495300">
              <a:lnSpc>
                <a:spcPct val="110000"/>
              </a:lnSpc>
              <a:spcBef>
                <a:spcPct val="30000"/>
              </a:spcBef>
              <a:buNone/>
            </a:pPr>
            <a:r>
              <a:rPr lang="en-US" altLang="zh-TW" sz="2200" dirty="0" smtClean="0"/>
              <a:t>	Adult L2 learners, like children, neither need nor benefit from error correction and </a:t>
            </a:r>
            <a:r>
              <a:rPr lang="en-US" altLang="zh-TW" sz="2200" dirty="0" err="1" smtClean="0"/>
              <a:t>metalinguistic</a:t>
            </a:r>
            <a:r>
              <a:rPr lang="en-US" altLang="zh-TW" sz="2200" dirty="0" smtClean="0"/>
              <a:t> information. These things change only the superficial appearance of language performance and do not affect the underlying competence of the new language (e.g., </a:t>
            </a:r>
            <a:r>
              <a:rPr lang="en-US" altLang="zh-TW" sz="2200" dirty="0" err="1" smtClean="0"/>
              <a:t>Krashen’s</a:t>
            </a:r>
            <a:r>
              <a:rPr lang="en-US" altLang="zh-TW" sz="2200" dirty="0" smtClean="0"/>
              <a:t> “monitor model”).</a:t>
            </a:r>
          </a:p>
          <a:p>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fontScale="92500"/>
          </a:bodyPr>
          <a:lstStyle/>
          <a:p>
            <a:pPr marL="92075" indent="14288">
              <a:lnSpc>
                <a:spcPct val="80000"/>
              </a:lnSpc>
              <a:tabLst>
                <a:tab pos="633413" algn="l"/>
              </a:tabLst>
              <a:defRPr/>
            </a:pPr>
            <a:r>
              <a:rPr lang="en-US" altLang="zh-TW" sz="2400" dirty="0" smtClean="0">
                <a:solidFill>
                  <a:schemeClr val="bg2"/>
                </a:solidFill>
              </a:rPr>
              <a:t>	</a:t>
            </a:r>
            <a:r>
              <a:rPr lang="en-US" altLang="zh-TW" dirty="0" smtClean="0">
                <a:solidFill>
                  <a:srgbClr val="C00000"/>
                </a:solidFill>
              </a:rPr>
              <a:t>How UG works in SLA:</a:t>
            </a:r>
          </a:p>
          <a:p>
            <a:pPr indent="14288">
              <a:lnSpc>
                <a:spcPct val="80000"/>
              </a:lnSpc>
              <a:spcBef>
                <a:spcPct val="35000"/>
              </a:spcBef>
              <a:buNone/>
              <a:defRPr/>
            </a:pPr>
            <a:r>
              <a:rPr lang="en-US" altLang="zh-TW" sz="2400" dirty="0" smtClean="0"/>
              <a:t>     </a:t>
            </a:r>
            <a:r>
              <a:rPr lang="en-US" altLang="zh-TW" dirty="0" smtClean="0"/>
              <a:t>Two different views -</a:t>
            </a:r>
          </a:p>
          <a:p>
            <a:pPr indent="14288">
              <a:lnSpc>
                <a:spcPct val="105000"/>
              </a:lnSpc>
              <a:spcBef>
                <a:spcPts val="1800"/>
              </a:spcBef>
              <a:buClr>
                <a:srgbClr val="427A6A"/>
              </a:buClr>
              <a:buFont typeface="Wingdings" pitchFamily="2" charset="2"/>
              <a:buAutoNum type="arabicPeriod" startAt="2"/>
              <a:defRPr/>
            </a:pPr>
            <a:r>
              <a:rPr lang="en-US" altLang="zh-TW" dirty="0" smtClean="0"/>
              <a:t>UG </a:t>
            </a:r>
            <a:r>
              <a:rPr lang="en-US" altLang="zh-TW" dirty="0" smtClean="0"/>
              <a:t>may be present and available to L2 learners, but its </a:t>
            </a:r>
            <a:r>
              <a:rPr lang="en-US" altLang="zh-TW" dirty="0" smtClean="0"/>
              <a:t>exact </a:t>
            </a:r>
            <a:r>
              <a:rPr lang="en-US" altLang="zh-TW" dirty="0" smtClean="0"/>
              <a:t>nature has been altered by the prior acquisition of </a:t>
            </a:r>
            <a:r>
              <a:rPr lang="en-US" altLang="zh-TW" dirty="0" smtClean="0"/>
              <a:t>the </a:t>
            </a:r>
            <a:r>
              <a:rPr lang="en-US" altLang="zh-TW" dirty="0" smtClean="0"/>
              <a:t>first </a:t>
            </a:r>
            <a:r>
              <a:rPr lang="en-US" altLang="zh-TW" dirty="0" smtClean="0"/>
              <a:t>language. </a:t>
            </a:r>
            <a:r>
              <a:rPr lang="en-US" altLang="zh-TW" dirty="0" smtClean="0"/>
              <a:t>	L2 learners need to be given some explicit information 	about what is </a:t>
            </a:r>
            <a:r>
              <a:rPr lang="en-US" altLang="zh-TW" i="1" dirty="0" smtClean="0"/>
              <a:t>not </a:t>
            </a:r>
            <a:r>
              <a:rPr lang="en-US" altLang="zh-TW" dirty="0" smtClean="0"/>
              <a:t>grammatical in the L2. Otherwise, they </a:t>
            </a:r>
            <a:r>
              <a:rPr lang="en-US" altLang="zh-TW" dirty="0" smtClean="0"/>
              <a:t>may </a:t>
            </a:r>
            <a:r>
              <a:rPr lang="en-US" altLang="zh-TW" dirty="0" smtClean="0"/>
              <a:t>assume that some structures of the L1 have </a:t>
            </a:r>
            <a:r>
              <a:rPr lang="en-US" altLang="zh-TW" dirty="0" smtClean="0"/>
              <a:t>equivalents </a:t>
            </a:r>
            <a:r>
              <a:rPr lang="en-US" altLang="zh-TW" dirty="0" smtClean="0"/>
              <a:t>in </a:t>
            </a:r>
            <a:r>
              <a:rPr lang="en-US" altLang="zh-TW" dirty="0" smtClean="0"/>
              <a:t>the </a:t>
            </a:r>
            <a:r>
              <a:rPr lang="en-US" altLang="zh-TW" dirty="0" smtClean="0"/>
              <a:t>L2 when, in fact, they do not.</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TW" dirty="0" err="1" smtClean="0">
                <a:latin typeface="Arial" charset="0"/>
              </a:rPr>
              <a:t>Innatism</a:t>
            </a:r>
            <a:r>
              <a:rPr lang="en-US" altLang="zh-TW" dirty="0" smtClean="0">
                <a:latin typeface="Arial" charset="0"/>
              </a:rPr>
              <a:t>: </a:t>
            </a:r>
            <a:br>
              <a:rPr lang="en-US" altLang="zh-TW" dirty="0" smtClean="0">
                <a:latin typeface="Arial" charset="0"/>
              </a:rPr>
            </a:br>
            <a:r>
              <a:rPr lang="en-US" altLang="zh-TW" sz="4400" dirty="0" err="1" smtClean="0">
                <a:latin typeface="Arial" charset="0"/>
              </a:rPr>
              <a:t>Krashen’s</a:t>
            </a:r>
            <a:r>
              <a:rPr lang="en-US" altLang="zh-TW" sz="4400" dirty="0" smtClean="0">
                <a:latin typeface="Arial" charset="0"/>
              </a:rPr>
              <a:t> “monitor model” </a:t>
            </a:r>
            <a:r>
              <a:rPr lang="en-US" altLang="zh-TW" sz="3600" dirty="0" smtClean="0">
                <a:latin typeface="Arial" charset="0"/>
              </a:rPr>
              <a:t>(1982)</a:t>
            </a:r>
            <a:endParaRPr lang="en-US" dirty="0"/>
          </a:p>
        </p:txBody>
      </p:sp>
      <p:sp>
        <p:nvSpPr>
          <p:cNvPr id="3" name="Content Placeholder 2"/>
          <p:cNvSpPr>
            <a:spLocks noGrp="1"/>
          </p:cNvSpPr>
          <p:nvPr>
            <p:ph idx="1"/>
          </p:nvPr>
        </p:nvSpPr>
        <p:spPr/>
        <p:txBody>
          <a:bodyPr/>
          <a:lstStyle/>
          <a:p>
            <a:endParaRPr lang="en-US" dirty="0" smtClean="0"/>
          </a:p>
          <a:p>
            <a:pPr>
              <a:lnSpc>
                <a:spcPct val="140000"/>
              </a:lnSpc>
            </a:pPr>
            <a:r>
              <a:rPr lang="en-US" altLang="zh-TW" dirty="0" smtClean="0"/>
              <a:t>The acquisition-learning hypothesis</a:t>
            </a:r>
          </a:p>
          <a:p>
            <a:pPr>
              <a:lnSpc>
                <a:spcPct val="140000"/>
              </a:lnSpc>
            </a:pPr>
            <a:r>
              <a:rPr lang="en-US" altLang="zh-TW" dirty="0" smtClean="0"/>
              <a:t>The monitor hypothesis</a:t>
            </a:r>
          </a:p>
          <a:p>
            <a:pPr>
              <a:lnSpc>
                <a:spcPct val="140000"/>
              </a:lnSpc>
            </a:pPr>
            <a:r>
              <a:rPr lang="en-US" altLang="zh-TW" dirty="0" smtClean="0"/>
              <a:t>The natural order hypothesis</a:t>
            </a:r>
          </a:p>
          <a:p>
            <a:pPr>
              <a:lnSpc>
                <a:spcPct val="140000"/>
              </a:lnSpc>
            </a:pPr>
            <a:r>
              <a:rPr lang="en-US" altLang="zh-TW" dirty="0" smtClean="0"/>
              <a:t>The input hypothesis</a:t>
            </a:r>
          </a:p>
          <a:p>
            <a:pPr>
              <a:lnSpc>
                <a:spcPct val="140000"/>
              </a:lnSpc>
            </a:pPr>
            <a:r>
              <a:rPr lang="en-US" altLang="zh-TW" dirty="0" smtClean="0"/>
              <a:t>The affective filter hypothesis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ltLang="zh-TW" dirty="0" smtClean="0"/>
              <a:t>The acquisition-learning hypothesis</a:t>
            </a:r>
            <a:endParaRPr lang="en-US" altLang="zh-TW" sz="1000" dirty="0" smtClean="0"/>
          </a:p>
          <a:p>
            <a:pPr lvl="1">
              <a:lnSpc>
                <a:spcPct val="110000"/>
              </a:lnSpc>
              <a:spcAft>
                <a:spcPct val="30000"/>
              </a:spcAft>
            </a:pPr>
            <a:r>
              <a:rPr lang="en-US" altLang="zh-TW" sz="2000" dirty="0" smtClean="0">
                <a:solidFill>
                  <a:srgbClr val="AA1C34"/>
                </a:solidFill>
              </a:rPr>
              <a:t>Acquisition</a:t>
            </a:r>
            <a:r>
              <a:rPr lang="en-US" altLang="zh-TW" sz="2000" dirty="0" smtClean="0"/>
              <a:t>: we acquire L2 knowledge as we are exposed to samples of the L2 which we understand with </a:t>
            </a:r>
            <a:r>
              <a:rPr lang="en-US" altLang="zh-TW" sz="2000" dirty="0" smtClean="0">
                <a:solidFill>
                  <a:srgbClr val="AA1C34"/>
                </a:solidFill>
              </a:rPr>
              <a:t>no conscious attention</a:t>
            </a:r>
            <a:r>
              <a:rPr lang="en-US" altLang="zh-TW" sz="2000" dirty="0" smtClean="0"/>
              <a:t> to language form. It is a </a:t>
            </a:r>
            <a:r>
              <a:rPr lang="en-US" altLang="zh-TW" sz="2000" dirty="0" smtClean="0">
                <a:solidFill>
                  <a:srgbClr val="AA1C34"/>
                </a:solidFill>
              </a:rPr>
              <a:t>subconscious</a:t>
            </a:r>
            <a:r>
              <a:rPr lang="en-US" altLang="zh-TW" sz="2000" dirty="0" smtClean="0"/>
              <a:t> and </a:t>
            </a:r>
            <a:r>
              <a:rPr lang="en-US" altLang="zh-TW" sz="2000" dirty="0" smtClean="0">
                <a:solidFill>
                  <a:srgbClr val="AA1C34"/>
                </a:solidFill>
              </a:rPr>
              <a:t>intuitive </a:t>
            </a:r>
            <a:r>
              <a:rPr lang="en-US" altLang="zh-TW" sz="2000" dirty="0" smtClean="0"/>
              <a:t>process. </a:t>
            </a:r>
          </a:p>
          <a:p>
            <a:pPr lvl="1">
              <a:lnSpc>
                <a:spcPct val="110000"/>
              </a:lnSpc>
              <a:spcAft>
                <a:spcPct val="30000"/>
              </a:spcAft>
            </a:pPr>
            <a:r>
              <a:rPr lang="en-US" altLang="zh-TW" sz="2000" dirty="0" smtClean="0">
                <a:solidFill>
                  <a:srgbClr val="AA1C34"/>
                </a:solidFill>
              </a:rPr>
              <a:t>Learning</a:t>
            </a:r>
            <a:r>
              <a:rPr lang="en-US" altLang="zh-TW" sz="2000" dirty="0" smtClean="0"/>
              <a:t>: we learn the L2 via a </a:t>
            </a:r>
            <a:r>
              <a:rPr lang="en-US" altLang="zh-TW" sz="2000" dirty="0" smtClean="0">
                <a:solidFill>
                  <a:srgbClr val="AA1C34"/>
                </a:solidFill>
              </a:rPr>
              <a:t>conscious process of study and attention</a:t>
            </a:r>
            <a:r>
              <a:rPr lang="en-US" altLang="zh-TW" sz="2000" dirty="0" smtClean="0"/>
              <a:t> to form and rule learning. </a:t>
            </a:r>
          </a:p>
          <a:p>
            <a:pPr lvl="1">
              <a:lnSpc>
                <a:spcPct val="110000"/>
              </a:lnSpc>
              <a:spcAft>
                <a:spcPct val="30000"/>
              </a:spcAft>
            </a:pPr>
            <a:r>
              <a:rPr lang="en-US" altLang="zh-TW" sz="2000" dirty="0" err="1" smtClean="0"/>
              <a:t>Krashen</a:t>
            </a:r>
            <a:r>
              <a:rPr lang="en-US" altLang="zh-TW" sz="2000" dirty="0" smtClean="0"/>
              <a:t> argues that “</a:t>
            </a:r>
            <a:r>
              <a:rPr lang="en-US" altLang="zh-TW" sz="2000" dirty="0" smtClean="0">
                <a:solidFill>
                  <a:srgbClr val="AA1C34"/>
                </a:solidFill>
              </a:rPr>
              <a:t>acquisition</a:t>
            </a:r>
            <a:r>
              <a:rPr lang="en-US" altLang="zh-TW" sz="2000" dirty="0" smtClean="0"/>
              <a:t>” is a more important process of constructing the system of a language than “learning” because </a:t>
            </a:r>
            <a:r>
              <a:rPr lang="en-US" altLang="zh-TW" sz="2000" dirty="0" smtClean="0">
                <a:solidFill>
                  <a:srgbClr val="AA1C34"/>
                </a:solidFill>
              </a:rPr>
              <a:t>fluency in L2 performance is due to what we have acquired, not what we have learned</a:t>
            </a:r>
            <a:r>
              <a:rPr lang="en-US" altLang="zh-TW" sz="2000" dirty="0" smtClean="0"/>
              <a:t>.</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ltLang="zh-TW" b="1" dirty="0" smtClean="0"/>
              <a:t>The monitor hypothesis</a:t>
            </a:r>
          </a:p>
          <a:p>
            <a:pPr lvl="1">
              <a:lnSpc>
                <a:spcPct val="115000"/>
              </a:lnSpc>
              <a:spcBef>
                <a:spcPct val="30000"/>
              </a:spcBef>
            </a:pPr>
            <a:r>
              <a:rPr lang="en-US" altLang="zh-TW" sz="2000" dirty="0" smtClean="0"/>
              <a:t>The </a:t>
            </a:r>
            <a:r>
              <a:rPr lang="en-US" altLang="zh-TW" sz="2000" b="1" dirty="0" smtClean="0"/>
              <a:t>acquired system</a:t>
            </a:r>
            <a:r>
              <a:rPr lang="en-US" altLang="zh-TW" sz="2000" dirty="0" smtClean="0"/>
              <a:t> acts to initiate the speaker’s utterances and is responsible for spontaneous language use, whereas the </a:t>
            </a:r>
            <a:r>
              <a:rPr lang="en-US" altLang="zh-TW" sz="2000" b="1" dirty="0" smtClean="0"/>
              <a:t>learned system</a:t>
            </a:r>
            <a:r>
              <a:rPr lang="en-US" altLang="zh-TW" sz="2000" dirty="0" smtClean="0"/>
              <a:t> acts as a “</a:t>
            </a:r>
            <a:r>
              <a:rPr lang="en-US" altLang="zh-TW" sz="2000" b="1" dirty="0" smtClean="0"/>
              <a:t>monitor”</a:t>
            </a:r>
            <a:r>
              <a:rPr lang="en-US" altLang="zh-TW" sz="2000" dirty="0" smtClean="0"/>
              <a:t>, making minor changes and polishing what the acquired system has produced.</a:t>
            </a:r>
          </a:p>
          <a:p>
            <a:pPr lvl="1">
              <a:lnSpc>
                <a:spcPct val="115000"/>
              </a:lnSpc>
              <a:spcBef>
                <a:spcPct val="30000"/>
              </a:spcBef>
            </a:pPr>
            <a:r>
              <a:rPr lang="en-US" altLang="zh-TW" sz="2000" dirty="0" smtClean="0"/>
              <a:t>Such monitoring takes place only when the speaker/writer has plenty of time, is concerned about producing correct language, and has learned the relevant rules.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ltLang="zh-TW" b="1" dirty="0" smtClean="0"/>
              <a:t>The natural order hypothesis</a:t>
            </a:r>
          </a:p>
          <a:p>
            <a:pPr lvl="1">
              <a:lnSpc>
                <a:spcPct val="110000"/>
              </a:lnSpc>
              <a:spcBef>
                <a:spcPct val="50000"/>
              </a:spcBef>
            </a:pPr>
            <a:r>
              <a:rPr lang="en-US" altLang="zh-TW" sz="2200" dirty="0" smtClean="0"/>
              <a:t>L2 learners acquire the features of the Target Language in </a:t>
            </a:r>
            <a:r>
              <a:rPr lang="en-US" altLang="zh-TW" sz="2200" b="1" dirty="0" smtClean="0">
                <a:solidFill>
                  <a:srgbClr val="AA1C34"/>
                </a:solidFill>
              </a:rPr>
              <a:t>predictable sequences</a:t>
            </a:r>
            <a:r>
              <a:rPr lang="en-US" altLang="zh-TW" sz="2200" dirty="0" smtClean="0"/>
              <a:t>. </a:t>
            </a:r>
          </a:p>
          <a:p>
            <a:pPr lvl="1">
              <a:lnSpc>
                <a:spcPct val="110000"/>
              </a:lnSpc>
              <a:spcBef>
                <a:spcPct val="50000"/>
              </a:spcBef>
            </a:pPr>
            <a:r>
              <a:rPr lang="en-US" altLang="zh-TW" sz="2200" dirty="0" smtClean="0"/>
              <a:t>The language features that are easiest to state (and thus to ‘learn’) are not necessarily the first to be acquired.</a:t>
            </a:r>
          </a:p>
          <a:p>
            <a:pPr>
              <a:lnSpc>
                <a:spcPct val="110000"/>
              </a:lnSpc>
              <a:spcBef>
                <a:spcPct val="50000"/>
              </a:spcBef>
              <a:buNone/>
            </a:pPr>
            <a:r>
              <a:rPr lang="en-US" altLang="zh-TW" sz="2200" dirty="0" smtClean="0"/>
              <a:t>	</a:t>
            </a:r>
            <a:r>
              <a:rPr lang="en-US" altLang="zh-TW" sz="2200" dirty="0" smtClean="0">
                <a:solidFill>
                  <a:srgbClr val="427A6A"/>
                </a:solidFill>
              </a:rPr>
              <a:t>	e.g. the rule for adding an –s to third person 		       singular verbs in the present tense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ltLang="zh-TW" b="1" dirty="0" smtClean="0"/>
              <a:t>The input hypothesis</a:t>
            </a:r>
          </a:p>
          <a:p>
            <a:pPr lvl="1">
              <a:lnSpc>
                <a:spcPct val="110000"/>
              </a:lnSpc>
              <a:spcBef>
                <a:spcPct val="50000"/>
              </a:spcBef>
            </a:pPr>
            <a:r>
              <a:rPr lang="en-US" altLang="zh-TW" sz="2200" dirty="0" smtClean="0"/>
              <a:t>Acquisition occurs when one is exposed to language that is </a:t>
            </a:r>
            <a:r>
              <a:rPr lang="en-US" altLang="zh-TW" sz="2200" b="1" dirty="0" smtClean="0"/>
              <a:t>comprehensible </a:t>
            </a:r>
            <a:r>
              <a:rPr lang="en-US" altLang="zh-TW" sz="2200" dirty="0" smtClean="0"/>
              <a:t>and</a:t>
            </a:r>
            <a:r>
              <a:rPr lang="en-US" altLang="zh-TW" sz="2200" b="1" dirty="0" smtClean="0"/>
              <a:t> that contains </a:t>
            </a:r>
            <a:r>
              <a:rPr lang="en-US" altLang="zh-TW" sz="2200" dirty="0" smtClean="0"/>
              <a:t>“</a:t>
            </a:r>
            <a:r>
              <a:rPr lang="en-US" altLang="zh-TW" sz="2200" b="1" i="1" dirty="0" err="1" smtClean="0"/>
              <a:t>i</a:t>
            </a:r>
            <a:r>
              <a:rPr lang="en-US" altLang="zh-TW" sz="2200" dirty="0" smtClean="0"/>
              <a:t> +1”. </a:t>
            </a:r>
          </a:p>
          <a:p>
            <a:pPr lvl="1">
              <a:lnSpc>
                <a:spcPct val="110000"/>
              </a:lnSpc>
              <a:spcBef>
                <a:spcPct val="50000"/>
              </a:spcBef>
            </a:pPr>
            <a:r>
              <a:rPr lang="en-US" altLang="zh-TW" sz="2200" dirty="0" smtClean="0"/>
              <a:t>If the input contains forms and structures just beyond the learner’s current level of competence in the language (“</a:t>
            </a:r>
            <a:r>
              <a:rPr lang="en-US" altLang="zh-TW" sz="2200" b="1" i="1" dirty="0" err="1" smtClean="0"/>
              <a:t>i</a:t>
            </a:r>
            <a:r>
              <a:rPr lang="en-US" altLang="zh-TW" sz="2200" dirty="0" smtClean="0"/>
              <a:t> +1”), then both comprehension and acquisition will occur.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altLang="zh-TW" sz="2600" b="1" dirty="0" smtClean="0"/>
              <a:t>The affective filter hypothesis </a:t>
            </a:r>
          </a:p>
          <a:p>
            <a:pPr lvl="1">
              <a:lnSpc>
                <a:spcPct val="105000"/>
              </a:lnSpc>
              <a:spcBef>
                <a:spcPct val="50000"/>
              </a:spcBef>
              <a:spcAft>
                <a:spcPct val="15000"/>
              </a:spcAft>
            </a:pPr>
            <a:r>
              <a:rPr lang="en-US" altLang="zh-TW" sz="2200" dirty="0" smtClean="0"/>
              <a:t>“Affect” refers to feelings, motives, needs, attitudes, and emotional states.</a:t>
            </a:r>
          </a:p>
          <a:p>
            <a:pPr lvl="1">
              <a:lnSpc>
                <a:spcPct val="105000"/>
              </a:lnSpc>
              <a:spcAft>
                <a:spcPct val="15000"/>
              </a:spcAft>
            </a:pPr>
            <a:r>
              <a:rPr lang="en-US" altLang="zh-TW" sz="2200" dirty="0" smtClean="0"/>
              <a:t>The “affective filter” is an imaginary/metaphorical barrier that prevents learners from acquiring language from the available input.</a:t>
            </a:r>
          </a:p>
          <a:p>
            <a:pPr lvl="1">
              <a:lnSpc>
                <a:spcPct val="105000"/>
              </a:lnSpc>
              <a:spcAft>
                <a:spcPct val="15000"/>
              </a:spcAft>
            </a:pPr>
            <a:r>
              <a:rPr lang="en-US" altLang="zh-TW" sz="2200" dirty="0" smtClean="0"/>
              <a:t>Depending on the learner’s state of mind, the filter limits what is noticed and what is acquired. A learner who is tense, anxious, or bored may “filter out” input, making it unavailable for acquisition.	</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altLang="zh-TW" b="1" dirty="0" smtClean="0"/>
              <a:t>Summary</a:t>
            </a:r>
          </a:p>
          <a:p>
            <a:pPr lvl="1">
              <a:lnSpc>
                <a:spcPct val="110000"/>
              </a:lnSpc>
              <a:spcBef>
                <a:spcPct val="50000"/>
              </a:spcBef>
              <a:spcAft>
                <a:spcPct val="30000"/>
              </a:spcAft>
            </a:pPr>
            <a:r>
              <a:rPr lang="en-US" altLang="zh-TW" sz="2200" dirty="0" err="1" smtClean="0"/>
              <a:t>Krashen’s</a:t>
            </a:r>
            <a:r>
              <a:rPr lang="en-US" altLang="zh-TW" sz="2200" dirty="0" smtClean="0"/>
              <a:t> “monitor model” (i.e., acquisition vs. learning, monitor, natural order, comprehensible input, and affective filter) has been very influential in supporting communicative language teaching (CLT), which focuses on using language for meaningful interaction and for accomplishing tasks, rather than on learning rules.</a:t>
            </a:r>
          </a:p>
          <a:p>
            <a:pPr lvl="1">
              <a:lnSpc>
                <a:spcPct val="110000"/>
              </a:lnSpc>
              <a:spcAft>
                <a:spcPct val="30000"/>
              </a:spcAft>
            </a:pPr>
            <a:r>
              <a:rPr lang="en-US" altLang="zh-TW" sz="2200" dirty="0" err="1" smtClean="0"/>
              <a:t>Krashen’s</a:t>
            </a:r>
            <a:r>
              <a:rPr lang="en-US" altLang="zh-TW" sz="2200" dirty="0" smtClean="0"/>
              <a:t> hypotheses are intuitively appealing, but those hypotheses are hard to be tested by empirical evidence.</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Cognition (Information Processing)</a:t>
            </a:r>
            <a:br>
              <a:rPr lang="en-US" dirty="0" smtClean="0"/>
            </a:br>
            <a:endParaRPr lang="en-US" dirty="0"/>
          </a:p>
        </p:txBody>
      </p:sp>
      <p:sp>
        <p:nvSpPr>
          <p:cNvPr id="3" name="Content Placeholder 2"/>
          <p:cNvSpPr>
            <a:spLocks noGrp="1"/>
          </p:cNvSpPr>
          <p:nvPr>
            <p:ph idx="1"/>
          </p:nvPr>
        </p:nvSpPr>
        <p:spPr/>
        <p:txBody>
          <a:bodyPr>
            <a:normAutofit lnSpcReduction="10000"/>
          </a:bodyPr>
          <a:lstStyle/>
          <a:p>
            <a:endParaRPr lang="en-US" dirty="0" smtClean="0"/>
          </a:p>
          <a:p>
            <a:pPr>
              <a:lnSpc>
                <a:spcPct val="110000"/>
              </a:lnSpc>
              <a:spcBef>
                <a:spcPct val="30000"/>
              </a:spcBef>
              <a:spcAft>
                <a:spcPct val="20000"/>
              </a:spcAft>
            </a:pPr>
            <a:r>
              <a:rPr lang="en-US" altLang="zh-TW" sz="2400" dirty="0" smtClean="0"/>
              <a:t>Cognitive psychologists working in this model</a:t>
            </a:r>
          </a:p>
          <a:p>
            <a:pPr lvl="1">
              <a:spcBef>
                <a:spcPts val="600"/>
              </a:spcBef>
              <a:spcAft>
                <a:spcPct val="20000"/>
              </a:spcAft>
            </a:pPr>
            <a:r>
              <a:rPr lang="en-US" altLang="zh-TW" sz="2100" dirty="0" smtClean="0"/>
              <a:t>compare language acquisition to the capacities of </a:t>
            </a:r>
            <a:r>
              <a:rPr lang="en-US" altLang="zh-TW" sz="2100" dirty="0" smtClean="0">
                <a:solidFill>
                  <a:srgbClr val="AA1C34"/>
                </a:solidFill>
              </a:rPr>
              <a:t>computers</a:t>
            </a:r>
            <a:r>
              <a:rPr lang="en-US" altLang="zh-TW" sz="2100" dirty="0" smtClean="0"/>
              <a:t> for </a:t>
            </a:r>
            <a:r>
              <a:rPr lang="en-US" altLang="zh-TW" sz="2100" dirty="0" smtClean="0">
                <a:solidFill>
                  <a:srgbClr val="AA1C34"/>
                </a:solidFill>
              </a:rPr>
              <a:t>storing</a:t>
            </a:r>
            <a:r>
              <a:rPr lang="en-US" altLang="zh-TW" sz="2100" dirty="0" smtClean="0"/>
              <a:t>, </a:t>
            </a:r>
            <a:r>
              <a:rPr lang="en-US" altLang="zh-TW" sz="2100" dirty="0" smtClean="0">
                <a:solidFill>
                  <a:srgbClr val="AA1C34"/>
                </a:solidFill>
              </a:rPr>
              <a:t>integrating</a:t>
            </a:r>
            <a:r>
              <a:rPr lang="en-US" altLang="zh-TW" sz="2100" dirty="0" smtClean="0"/>
              <a:t>, and </a:t>
            </a:r>
            <a:r>
              <a:rPr lang="en-US" altLang="zh-TW" sz="2100" dirty="0" smtClean="0">
                <a:solidFill>
                  <a:srgbClr val="AA1C34"/>
                </a:solidFill>
              </a:rPr>
              <a:t>retrieving information.</a:t>
            </a:r>
          </a:p>
          <a:p>
            <a:pPr lvl="1">
              <a:spcBef>
                <a:spcPts val="600"/>
              </a:spcBef>
              <a:spcAft>
                <a:spcPct val="20000"/>
              </a:spcAft>
            </a:pPr>
            <a:r>
              <a:rPr lang="en-US" altLang="zh-TW" sz="2100" dirty="0" smtClean="0"/>
              <a:t>do </a:t>
            </a:r>
            <a:r>
              <a:rPr lang="en-US" altLang="zh-TW" sz="2100" i="1" dirty="0" smtClean="0">
                <a:solidFill>
                  <a:srgbClr val="AA1C34"/>
                </a:solidFill>
              </a:rPr>
              <a:t>not</a:t>
            </a:r>
            <a:r>
              <a:rPr lang="en-US" altLang="zh-TW" sz="2100" dirty="0" smtClean="0"/>
              <a:t> think that humans have a </a:t>
            </a:r>
            <a:r>
              <a:rPr lang="en-US" altLang="zh-TW" sz="2100" dirty="0" smtClean="0">
                <a:solidFill>
                  <a:srgbClr val="AA1C34"/>
                </a:solidFill>
              </a:rPr>
              <a:t>language-specific module </a:t>
            </a:r>
            <a:r>
              <a:rPr lang="en-US" altLang="zh-TW" sz="2100" dirty="0" smtClean="0"/>
              <a:t>(i.e. LAD) in the brain.</a:t>
            </a:r>
          </a:p>
          <a:p>
            <a:pPr lvl="1">
              <a:spcBef>
                <a:spcPts val="600"/>
              </a:spcBef>
              <a:spcAft>
                <a:spcPct val="20000"/>
              </a:spcAft>
            </a:pPr>
            <a:r>
              <a:rPr lang="en-US" altLang="zh-TW" sz="2100" dirty="0" smtClean="0"/>
              <a:t>do </a:t>
            </a:r>
            <a:r>
              <a:rPr lang="en-US" altLang="zh-TW" sz="2100" i="1" dirty="0" smtClean="0"/>
              <a:t>not</a:t>
            </a:r>
            <a:r>
              <a:rPr lang="en-US" altLang="zh-TW" sz="2100" dirty="0" smtClean="0"/>
              <a:t> assume that ‘</a:t>
            </a:r>
            <a:r>
              <a:rPr lang="en-US" altLang="zh-TW" sz="2100" dirty="0" smtClean="0">
                <a:solidFill>
                  <a:srgbClr val="993300"/>
                </a:solidFill>
              </a:rPr>
              <a:t>acquisition’ </a:t>
            </a:r>
            <a:r>
              <a:rPr lang="en-US" altLang="zh-TW" sz="2100" dirty="0" smtClean="0"/>
              <a:t>and</a:t>
            </a:r>
            <a:r>
              <a:rPr lang="en-US" altLang="zh-TW" sz="2100" dirty="0" smtClean="0">
                <a:solidFill>
                  <a:srgbClr val="993300"/>
                </a:solidFill>
              </a:rPr>
              <a:t> ‘learning’ </a:t>
            </a:r>
            <a:r>
              <a:rPr lang="en-US" altLang="zh-TW" sz="2100" dirty="0" smtClean="0"/>
              <a:t>are </a:t>
            </a:r>
            <a:r>
              <a:rPr lang="en-US" altLang="zh-TW" sz="2100" dirty="0" smtClean="0">
                <a:solidFill>
                  <a:srgbClr val="AA1C34"/>
                </a:solidFill>
              </a:rPr>
              <a:t>distinct </a:t>
            </a:r>
            <a:r>
              <a:rPr lang="en-US" altLang="zh-TW" sz="2100" dirty="0" smtClean="0"/>
              <a:t>mental processes. </a:t>
            </a:r>
          </a:p>
          <a:p>
            <a:pPr lvl="1">
              <a:spcBef>
                <a:spcPts val="600"/>
              </a:spcBef>
              <a:spcAft>
                <a:spcPct val="20000"/>
              </a:spcAft>
            </a:pPr>
            <a:r>
              <a:rPr lang="en-US" altLang="zh-TW" sz="2100" dirty="0" smtClean="0"/>
              <a:t>see L2 acquisition as </a:t>
            </a:r>
            <a:r>
              <a:rPr lang="en-US" altLang="zh-TW" sz="2100" dirty="0" smtClean="0">
                <a:solidFill>
                  <a:srgbClr val="993300"/>
                </a:solidFill>
              </a:rPr>
              <a:t>the building up of knowledge </a:t>
            </a:r>
            <a:r>
              <a:rPr lang="en-US" altLang="zh-TW" sz="2100" dirty="0" smtClean="0"/>
              <a:t>that can eventually be called on </a:t>
            </a:r>
            <a:r>
              <a:rPr lang="en-US" altLang="zh-TW" sz="2100" dirty="0" smtClean="0">
                <a:solidFill>
                  <a:srgbClr val="993300"/>
                </a:solidFill>
              </a:rPr>
              <a:t>automatically </a:t>
            </a:r>
            <a:r>
              <a:rPr lang="en-US" altLang="zh-TW" sz="2100" dirty="0" smtClean="0"/>
              <a:t>for speaking and understanding (i.e., general theories of learning can account for SLA).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914400" lvl="1" indent="-457200">
              <a:lnSpc>
                <a:spcPct val="110000"/>
              </a:lnSpc>
              <a:spcBef>
                <a:spcPts val="2400"/>
              </a:spcBef>
              <a:spcAft>
                <a:spcPct val="20000"/>
              </a:spcAft>
              <a:buFont typeface="Times New Roman" pitchFamily="18" charset="0"/>
              <a:buAutoNum type="arabicPeriod"/>
            </a:pPr>
            <a:r>
              <a:rPr lang="en-US" altLang="zh-TW" b="1" dirty="0" smtClean="0">
                <a:solidFill>
                  <a:srgbClr val="AA1C34"/>
                </a:solidFill>
              </a:rPr>
              <a:t>Attention-processing</a:t>
            </a:r>
          </a:p>
          <a:p>
            <a:pPr marL="914400" lvl="1" indent="-457200">
              <a:lnSpc>
                <a:spcPct val="110000"/>
              </a:lnSpc>
              <a:spcBef>
                <a:spcPts val="2400"/>
              </a:spcBef>
              <a:spcAft>
                <a:spcPct val="20000"/>
              </a:spcAft>
              <a:buFont typeface="Times New Roman" pitchFamily="18" charset="0"/>
              <a:buAutoNum type="arabicPeriod"/>
            </a:pPr>
            <a:r>
              <a:rPr lang="en-US" altLang="zh-TW" b="1" dirty="0" smtClean="0">
                <a:solidFill>
                  <a:srgbClr val="AA1C34"/>
                </a:solidFill>
              </a:rPr>
              <a:t>Skill learning</a:t>
            </a:r>
          </a:p>
          <a:p>
            <a:pPr marL="914400" lvl="1" indent="-457200">
              <a:lnSpc>
                <a:spcPct val="110000"/>
              </a:lnSpc>
              <a:spcBef>
                <a:spcPts val="2400"/>
              </a:spcBef>
              <a:spcAft>
                <a:spcPct val="20000"/>
              </a:spcAft>
              <a:buFont typeface="Times New Roman" pitchFamily="18" charset="0"/>
              <a:buAutoNum type="arabicPeriod"/>
            </a:pPr>
            <a:r>
              <a:rPr lang="en-US" altLang="zh-TW" b="1" dirty="0" smtClean="0">
                <a:solidFill>
                  <a:srgbClr val="AA1C34"/>
                </a:solidFill>
              </a:rPr>
              <a:t>Restructuring</a:t>
            </a:r>
          </a:p>
          <a:p>
            <a:pPr marL="914400" lvl="1" indent="-457200">
              <a:lnSpc>
                <a:spcPct val="110000"/>
              </a:lnSpc>
              <a:spcBef>
                <a:spcPts val="2400"/>
              </a:spcBef>
              <a:spcAft>
                <a:spcPct val="20000"/>
              </a:spcAft>
              <a:buFont typeface="Times New Roman" pitchFamily="18" charset="0"/>
              <a:buAutoNum type="arabicPeriod"/>
            </a:pPr>
            <a:r>
              <a:rPr lang="en-US" altLang="zh-TW" b="1" dirty="0" smtClean="0">
                <a:solidFill>
                  <a:srgbClr val="AA1C34"/>
                </a:solidFill>
              </a:rPr>
              <a:t>Transfer appropriate processing</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lstStyle/>
          <a:p>
            <a:pPr>
              <a:lnSpc>
                <a:spcPct val="105000"/>
              </a:lnSpc>
            </a:pPr>
            <a:r>
              <a:rPr lang="en-US" altLang="zh-TW" dirty="0" smtClean="0">
                <a:solidFill>
                  <a:srgbClr val="993300"/>
                </a:solidFill>
              </a:rPr>
              <a:t>Attention-processing</a:t>
            </a:r>
            <a:r>
              <a:rPr lang="en-US" altLang="zh-TW" dirty="0" smtClean="0"/>
              <a:t>:</a:t>
            </a:r>
          </a:p>
          <a:p>
            <a:pPr>
              <a:lnSpc>
                <a:spcPct val="105000"/>
              </a:lnSpc>
            </a:pPr>
            <a:endParaRPr lang="en-US" altLang="zh-TW" dirty="0" smtClean="0"/>
          </a:p>
          <a:p>
            <a:pPr lvl="1">
              <a:lnSpc>
                <a:spcPct val="105000"/>
              </a:lnSpc>
              <a:spcBef>
                <a:spcPts val="1200"/>
              </a:spcBef>
            </a:pPr>
            <a:r>
              <a:rPr lang="en-US" altLang="zh-TW" sz="2000" dirty="0" smtClean="0"/>
              <a:t>This model suggests that learners have to </a:t>
            </a:r>
            <a:r>
              <a:rPr lang="en-US" altLang="zh-TW" sz="2000" dirty="0" smtClean="0">
                <a:solidFill>
                  <a:srgbClr val="AA1C34"/>
                </a:solidFill>
              </a:rPr>
              <a:t>pay attention</a:t>
            </a:r>
            <a:r>
              <a:rPr lang="en-US" altLang="zh-TW" sz="2000" dirty="0" smtClean="0"/>
              <a:t> at first to any aspect of the language that they are trying to understand or produce.</a:t>
            </a:r>
          </a:p>
          <a:p>
            <a:pPr lvl="1">
              <a:lnSpc>
                <a:spcPct val="105000"/>
              </a:lnSpc>
              <a:spcBef>
                <a:spcPts val="1200"/>
              </a:spcBef>
            </a:pPr>
            <a:r>
              <a:rPr lang="en-US" altLang="zh-TW" sz="2000" dirty="0" smtClean="0"/>
              <a:t>It also suggests there is a </a:t>
            </a:r>
            <a:r>
              <a:rPr lang="en-US" altLang="zh-TW" sz="2000" b="1" dirty="0" smtClean="0">
                <a:solidFill>
                  <a:srgbClr val="AA1C34"/>
                </a:solidFill>
              </a:rPr>
              <a:t>limit</a:t>
            </a:r>
            <a:r>
              <a:rPr lang="en-US" altLang="zh-TW" sz="2000" dirty="0" smtClean="0"/>
              <a:t> to how much information a learner can </a:t>
            </a:r>
            <a:r>
              <a:rPr lang="en-US" altLang="zh-TW" sz="2000" dirty="0" smtClean="0">
                <a:solidFill>
                  <a:srgbClr val="AA1C34"/>
                </a:solidFill>
              </a:rPr>
              <a:t>pay attention to </a:t>
            </a:r>
            <a:r>
              <a:rPr lang="en-US" altLang="zh-TW" sz="2000" dirty="0" smtClean="0"/>
              <a:t>or</a:t>
            </a:r>
            <a:r>
              <a:rPr lang="en-US" altLang="zh-TW" sz="2000" dirty="0" smtClean="0">
                <a:solidFill>
                  <a:srgbClr val="AA1C34"/>
                </a:solidFill>
              </a:rPr>
              <a:t> engage in </a:t>
            </a:r>
            <a:r>
              <a:rPr lang="en-US" altLang="zh-TW" sz="2000" dirty="0" smtClean="0"/>
              <a:t>at one time. </a:t>
            </a:r>
          </a:p>
          <a:p>
            <a:pPr lvl="1">
              <a:lnSpc>
                <a:spcPct val="105000"/>
              </a:lnSpc>
              <a:spcBef>
                <a:spcPts val="1200"/>
              </a:spcBef>
            </a:pPr>
            <a:r>
              <a:rPr lang="en-US" altLang="zh-TW" sz="2000" dirty="0" smtClean="0"/>
              <a:t>Gradually, through </a:t>
            </a:r>
            <a:r>
              <a:rPr lang="en-US" altLang="zh-TW" sz="2000" dirty="0" smtClean="0">
                <a:solidFill>
                  <a:srgbClr val="AA1C34"/>
                </a:solidFill>
              </a:rPr>
              <a:t>experience and practice</a:t>
            </a:r>
            <a:r>
              <a:rPr lang="en-US" altLang="zh-TW" sz="2000" dirty="0" smtClean="0"/>
              <a:t>, information that was new becomes easier to process, and learners become able to </a:t>
            </a:r>
            <a:r>
              <a:rPr lang="en-US" altLang="zh-TW" sz="2000" dirty="0" smtClean="0">
                <a:solidFill>
                  <a:srgbClr val="AA1C34"/>
                </a:solidFill>
              </a:rPr>
              <a:t>access it quickly </a:t>
            </a:r>
            <a:r>
              <a:rPr lang="en-US" altLang="zh-TW" sz="2000" dirty="0" smtClean="0"/>
              <a:t>and even </a:t>
            </a:r>
            <a:r>
              <a:rPr lang="en-US" altLang="zh-TW" sz="2000" dirty="0" smtClean="0">
                <a:solidFill>
                  <a:srgbClr val="993300"/>
                </a:solidFill>
              </a:rPr>
              <a:t>automatically</a:t>
            </a:r>
            <a:r>
              <a:rPr lang="en-US" altLang="zh-TW" sz="2000" dirty="0" smtClean="0"/>
              <a:t>.</a:t>
            </a:r>
          </a:p>
          <a:p>
            <a:pPr lvl="1">
              <a:lnSpc>
                <a:spcPct val="105000"/>
              </a:lnSpc>
              <a:spcBef>
                <a:spcPts val="1200"/>
              </a:spcBef>
            </a:pPr>
            <a:r>
              <a:rPr lang="en-US" altLang="zh-TW" sz="2000" dirty="0" smtClean="0"/>
              <a:t>This can explain why L2 readers need more time to understand a text, even if they eventually do fully comprehend it.</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533400"/>
            <a:ext cx="7498080" cy="5715000"/>
          </a:xfrm>
        </p:spPr>
        <p:txBody>
          <a:bodyPr/>
          <a:lstStyle/>
          <a:p>
            <a:pPr>
              <a:lnSpc>
                <a:spcPct val="105000"/>
              </a:lnSpc>
            </a:pPr>
            <a:r>
              <a:rPr lang="en-US" altLang="zh-TW" sz="2600" dirty="0" smtClean="0">
                <a:solidFill>
                  <a:srgbClr val="993300"/>
                </a:solidFill>
              </a:rPr>
              <a:t>Skill Learning</a:t>
            </a:r>
            <a:r>
              <a:rPr lang="en-US" altLang="zh-TW" sz="2600" dirty="0" smtClean="0"/>
              <a:t>:</a:t>
            </a:r>
          </a:p>
          <a:p>
            <a:pPr lvl="1">
              <a:lnSpc>
                <a:spcPct val="105000"/>
              </a:lnSpc>
              <a:spcBef>
                <a:spcPts val="1200"/>
              </a:spcBef>
            </a:pPr>
            <a:r>
              <a:rPr lang="en-US" altLang="zh-TW" sz="2000" dirty="0" smtClean="0"/>
              <a:t>Some researchers regard SLA as ‘skill learning’. They suggest that most learning, including language learning, starts with </a:t>
            </a:r>
            <a:r>
              <a:rPr lang="en-US" altLang="zh-TW" sz="2000" dirty="0" smtClean="0">
                <a:solidFill>
                  <a:srgbClr val="AA1C34"/>
                </a:solidFill>
              </a:rPr>
              <a:t>declarative knowledge </a:t>
            </a:r>
            <a:r>
              <a:rPr lang="en-US" altLang="zh-TW" sz="2000" dirty="0" smtClean="0"/>
              <a:t>(</a:t>
            </a:r>
            <a:r>
              <a:rPr lang="en-US" altLang="zh-TW" sz="2000" dirty="0" smtClean="0">
                <a:solidFill>
                  <a:srgbClr val="AA1C34"/>
                </a:solidFill>
              </a:rPr>
              <a:t>knowledge </a:t>
            </a:r>
            <a:r>
              <a:rPr lang="en-US" altLang="zh-TW" sz="2000" i="1" dirty="0" smtClean="0">
                <a:solidFill>
                  <a:srgbClr val="AA1C34"/>
                </a:solidFill>
              </a:rPr>
              <a:t>that</a:t>
            </a:r>
            <a:r>
              <a:rPr lang="en-US" altLang="zh-TW" sz="2000" dirty="0" smtClean="0"/>
              <a:t>).</a:t>
            </a:r>
          </a:p>
          <a:p>
            <a:pPr lvl="1">
              <a:lnSpc>
                <a:spcPct val="105000"/>
              </a:lnSpc>
              <a:spcBef>
                <a:spcPts val="1200"/>
              </a:spcBef>
            </a:pPr>
            <a:r>
              <a:rPr lang="en-US" altLang="zh-TW" sz="2000" dirty="0" smtClean="0"/>
              <a:t>Through practice, declarative knowledge may become </a:t>
            </a:r>
            <a:r>
              <a:rPr lang="en-US" altLang="zh-TW" sz="2000" dirty="0" smtClean="0">
                <a:solidFill>
                  <a:srgbClr val="AA1C34"/>
                </a:solidFill>
              </a:rPr>
              <a:t>procedural knowledge </a:t>
            </a:r>
            <a:r>
              <a:rPr lang="en-US" altLang="zh-TW" sz="2000" dirty="0" smtClean="0"/>
              <a:t>(</a:t>
            </a:r>
            <a:r>
              <a:rPr lang="en-US" altLang="zh-TW" sz="2000" dirty="0" smtClean="0">
                <a:solidFill>
                  <a:srgbClr val="AA1C34"/>
                </a:solidFill>
              </a:rPr>
              <a:t>knowledge </a:t>
            </a:r>
            <a:r>
              <a:rPr lang="en-US" altLang="zh-TW" sz="2000" i="1" dirty="0" smtClean="0">
                <a:solidFill>
                  <a:srgbClr val="AA1C34"/>
                </a:solidFill>
              </a:rPr>
              <a:t>how</a:t>
            </a:r>
            <a:r>
              <a:rPr lang="en-US" altLang="zh-TW" sz="2000" dirty="0" smtClean="0"/>
              <a:t>). </a:t>
            </a:r>
          </a:p>
          <a:p>
            <a:pPr lvl="1">
              <a:lnSpc>
                <a:spcPct val="105000"/>
              </a:lnSpc>
              <a:spcBef>
                <a:spcPts val="1200"/>
              </a:spcBef>
            </a:pPr>
            <a:r>
              <a:rPr lang="en-US" altLang="zh-TW" sz="2000" dirty="0" smtClean="0"/>
              <a:t>Once skills become </a:t>
            </a:r>
            <a:r>
              <a:rPr lang="en-US" altLang="zh-TW" sz="2000" dirty="0" err="1" smtClean="0">
                <a:solidFill>
                  <a:srgbClr val="AA1C34"/>
                </a:solidFill>
              </a:rPr>
              <a:t>procedualized</a:t>
            </a:r>
            <a:r>
              <a:rPr lang="en-US" altLang="zh-TW" sz="2000" dirty="0" smtClean="0">
                <a:solidFill>
                  <a:srgbClr val="AA1C34"/>
                </a:solidFill>
              </a:rPr>
              <a:t> </a:t>
            </a:r>
            <a:r>
              <a:rPr lang="en-US" altLang="zh-TW" sz="2000" dirty="0" smtClean="0"/>
              <a:t>and</a:t>
            </a:r>
            <a:r>
              <a:rPr lang="en-US" altLang="zh-TW" sz="2000" dirty="0" smtClean="0">
                <a:solidFill>
                  <a:srgbClr val="AA1C34"/>
                </a:solidFill>
              </a:rPr>
              <a:t> </a:t>
            </a:r>
            <a:r>
              <a:rPr lang="en-US" altLang="zh-TW" sz="2000" dirty="0" err="1" smtClean="0">
                <a:solidFill>
                  <a:srgbClr val="AA1C34"/>
                </a:solidFill>
              </a:rPr>
              <a:t>automatized</a:t>
            </a:r>
            <a:r>
              <a:rPr lang="en-US" altLang="zh-TW" sz="2000" dirty="0" smtClean="0"/>
              <a:t>, thinking about the declarative knowledge while trying to perform the skill disrupts the smooth performance of it.</a:t>
            </a:r>
          </a:p>
          <a:p>
            <a:pPr lvl="1">
              <a:lnSpc>
                <a:spcPct val="105000"/>
              </a:lnSpc>
              <a:spcBef>
                <a:spcPts val="1200"/>
              </a:spcBef>
            </a:pPr>
            <a:r>
              <a:rPr lang="en-US" altLang="zh-TW" sz="2000" dirty="0" smtClean="0"/>
              <a:t>In SLA, the path from declarative to procedural knowledge is often like classroom learning where </a:t>
            </a:r>
            <a:r>
              <a:rPr lang="en-US" altLang="zh-TW" sz="2000" dirty="0" smtClean="0">
                <a:solidFill>
                  <a:srgbClr val="AA1C34"/>
                </a:solidFill>
              </a:rPr>
              <a:t>rule learning is followed by practice</a:t>
            </a:r>
            <a:r>
              <a:rPr lang="en-US" altLang="zh-TW" sz="2000" dirty="0" smtClean="0"/>
              <a:t>. </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533400"/>
            <a:ext cx="7498080" cy="5715000"/>
          </a:xfrm>
        </p:spPr>
        <p:txBody>
          <a:bodyPr/>
          <a:lstStyle/>
          <a:p>
            <a:r>
              <a:rPr lang="en-US" altLang="zh-TW" dirty="0" smtClean="0"/>
              <a:t>Restructuring</a:t>
            </a:r>
            <a:r>
              <a:rPr lang="en-US" altLang="zh-TW" sz="2400" dirty="0" smtClean="0"/>
              <a:t>:</a:t>
            </a:r>
          </a:p>
          <a:p>
            <a:endParaRPr lang="en-US" altLang="zh-TW" sz="2400" dirty="0" smtClean="0"/>
          </a:p>
          <a:p>
            <a:pPr lvl="1">
              <a:lnSpc>
                <a:spcPct val="110000"/>
              </a:lnSpc>
              <a:spcAft>
                <a:spcPct val="20000"/>
              </a:spcAft>
            </a:pPr>
            <a:r>
              <a:rPr lang="en-US" altLang="zh-TW" sz="2000" dirty="0" smtClean="0"/>
              <a:t>Sometimes changes in language behavior do </a:t>
            </a:r>
            <a:r>
              <a:rPr lang="en-US" altLang="zh-TW" sz="2000" i="1" dirty="0" smtClean="0"/>
              <a:t>not</a:t>
            </a:r>
            <a:r>
              <a:rPr lang="en-US" altLang="zh-TW" sz="2000" dirty="0" smtClean="0"/>
              <a:t> seem to be explainable in terms of a gradual build-up of fluency through practice. </a:t>
            </a:r>
          </a:p>
          <a:p>
            <a:pPr lvl="1">
              <a:lnSpc>
                <a:spcPct val="110000"/>
              </a:lnSpc>
              <a:spcAft>
                <a:spcPct val="20000"/>
              </a:spcAft>
            </a:pPr>
            <a:r>
              <a:rPr lang="en-US" altLang="zh-TW" sz="2000" dirty="0" smtClean="0"/>
              <a:t>Restructuring may account for what appear to be sudden bursts of progress and apparent backsliding.</a:t>
            </a:r>
          </a:p>
          <a:p>
            <a:pPr lvl="1">
              <a:lnSpc>
                <a:spcPct val="110000"/>
              </a:lnSpc>
              <a:spcAft>
                <a:spcPct val="20000"/>
              </a:spcAft>
            </a:pPr>
            <a:r>
              <a:rPr lang="en-US" altLang="zh-TW" sz="2000" dirty="0" smtClean="0"/>
              <a:t>It may result from the interaction of knowledge we already have and the acquisition of new knowledge (without extensive practice). </a:t>
            </a:r>
          </a:p>
          <a:p>
            <a:pPr lvl="1">
              <a:spcBef>
                <a:spcPct val="5000"/>
              </a:spcBef>
              <a:buNone/>
            </a:pPr>
            <a:r>
              <a:rPr lang="en-US" altLang="zh-TW" sz="2000" dirty="0" smtClean="0"/>
              <a:t>	</a:t>
            </a:r>
            <a:r>
              <a:rPr lang="en-US" altLang="zh-TW" sz="2000" dirty="0" smtClean="0">
                <a:solidFill>
                  <a:schemeClr val="accent1"/>
                </a:solidFill>
              </a:rPr>
              <a:t>e.g. “I saw” </a:t>
            </a:r>
            <a:r>
              <a:rPr lang="en-US" altLang="zh-TW" sz="2000" dirty="0" smtClean="0">
                <a:solidFill>
                  <a:schemeClr val="accent1"/>
                </a:solidFill>
                <a:cs typeface="Arial" charset="0"/>
              </a:rPr>
              <a:t>→ “I seed” or “I sawed” – </a:t>
            </a:r>
          </a:p>
          <a:p>
            <a:pPr lvl="1">
              <a:spcBef>
                <a:spcPct val="5000"/>
              </a:spcBef>
              <a:buNone/>
            </a:pPr>
            <a:r>
              <a:rPr lang="en-US" altLang="zh-TW" sz="2000" dirty="0" smtClean="0">
                <a:solidFill>
                  <a:schemeClr val="accent1"/>
                </a:solidFill>
                <a:cs typeface="Arial" charset="0"/>
              </a:rPr>
              <a:t>		     </a:t>
            </a:r>
            <a:r>
              <a:rPr lang="en-US" altLang="zh-TW" sz="2000" dirty="0" err="1" smtClean="0">
                <a:solidFill>
                  <a:schemeClr val="accent1"/>
                </a:solidFill>
                <a:cs typeface="Arial" charset="0"/>
              </a:rPr>
              <a:t>overapplying</a:t>
            </a:r>
            <a:r>
              <a:rPr lang="en-US" altLang="zh-TW" sz="2000" dirty="0" smtClean="0">
                <a:solidFill>
                  <a:schemeClr val="accent1"/>
                </a:solidFill>
                <a:cs typeface="Arial" charset="0"/>
              </a:rPr>
              <a:t> the general rule.</a:t>
            </a:r>
            <a:endParaRPr lang="en-US" altLang="zh-TW" sz="2000" dirty="0" smtClean="0">
              <a:solidFill>
                <a:schemeClr val="accent1"/>
              </a:solidFill>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lstStyle/>
          <a:p>
            <a:r>
              <a:rPr lang="en-US" altLang="zh-TW" dirty="0" smtClean="0"/>
              <a:t>Transfer appropriate processing</a:t>
            </a:r>
            <a:r>
              <a:rPr lang="en-US" altLang="zh-TW" sz="2400" dirty="0" smtClean="0"/>
              <a:t>:</a:t>
            </a:r>
          </a:p>
          <a:p>
            <a:endParaRPr lang="en-US" altLang="zh-TW" sz="2400" dirty="0" smtClean="0"/>
          </a:p>
          <a:p>
            <a:pPr lvl="1">
              <a:lnSpc>
                <a:spcPct val="105000"/>
              </a:lnSpc>
              <a:spcAft>
                <a:spcPct val="20000"/>
              </a:spcAft>
            </a:pPr>
            <a:r>
              <a:rPr lang="en-US" altLang="zh-TW" sz="2000" dirty="0" smtClean="0"/>
              <a:t>This hypothesizes that Information is </a:t>
            </a:r>
            <a:r>
              <a:rPr lang="en-US" altLang="zh-TW" sz="2000" dirty="0" smtClean="0">
                <a:solidFill>
                  <a:srgbClr val="AA1C34"/>
                </a:solidFill>
              </a:rPr>
              <a:t>best retrieved</a:t>
            </a:r>
            <a:r>
              <a:rPr lang="en-US" altLang="zh-TW" sz="2000" dirty="0" smtClean="0"/>
              <a:t> in situations that are </a:t>
            </a:r>
            <a:r>
              <a:rPr lang="en-US" altLang="zh-TW" sz="2000" dirty="0" smtClean="0">
                <a:solidFill>
                  <a:srgbClr val="AA1C34"/>
                </a:solidFill>
              </a:rPr>
              <a:t>similar to those in which it was acquired</a:t>
            </a:r>
            <a:r>
              <a:rPr lang="en-US" altLang="zh-TW" sz="2000" dirty="0" smtClean="0"/>
              <a:t>. This is because when we learn something our memories also record something about the </a:t>
            </a:r>
            <a:r>
              <a:rPr lang="en-US" altLang="zh-TW" sz="2000" dirty="0" smtClean="0">
                <a:solidFill>
                  <a:srgbClr val="AA1C34"/>
                </a:solidFill>
              </a:rPr>
              <a:t>context</a:t>
            </a:r>
            <a:r>
              <a:rPr lang="en-US" altLang="zh-TW" sz="2000" dirty="0" smtClean="0"/>
              <a:t> and the </a:t>
            </a:r>
            <a:r>
              <a:rPr lang="en-US" altLang="zh-TW" sz="2000" dirty="0" smtClean="0">
                <a:solidFill>
                  <a:srgbClr val="AA1C34"/>
                </a:solidFill>
              </a:rPr>
              <a:t>way</a:t>
            </a:r>
            <a:r>
              <a:rPr lang="en-US" altLang="zh-TW" sz="2000" dirty="0" smtClean="0"/>
              <a:t> in which it was learned. </a:t>
            </a:r>
          </a:p>
          <a:p>
            <a:pPr lvl="1">
              <a:lnSpc>
                <a:spcPct val="105000"/>
              </a:lnSpc>
              <a:spcAft>
                <a:spcPct val="20000"/>
              </a:spcAft>
            </a:pPr>
            <a:r>
              <a:rPr lang="en-US" altLang="zh-TW" sz="2000" dirty="0" smtClean="0"/>
              <a:t>This can explain why knowledge that is acquired mainly in rule learning or drill activities may be easier to access on tests that resemble the learning activities than in communicative situation.</a:t>
            </a:r>
          </a:p>
          <a:p>
            <a:pPr lvl="1">
              <a:lnSpc>
                <a:spcPct val="105000"/>
              </a:lnSpc>
              <a:spcAft>
                <a:spcPct val="20000"/>
              </a:spcAft>
            </a:pPr>
            <a:r>
              <a:rPr lang="en-US" altLang="zh-TW" sz="2000" dirty="0" smtClean="0"/>
              <a:t>On the other hand, if learners’ cognitive resources are occupied with a focus on meaning in communicative activities, they may find grammar tests very difficult. </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Connectionism</a:t>
            </a:r>
            <a:endParaRPr lang="en-US" b="1" dirty="0"/>
          </a:p>
        </p:txBody>
      </p:sp>
      <p:sp>
        <p:nvSpPr>
          <p:cNvPr id="3" name="Content Placeholder 2"/>
          <p:cNvSpPr>
            <a:spLocks noGrp="1"/>
          </p:cNvSpPr>
          <p:nvPr>
            <p:ph idx="1"/>
          </p:nvPr>
        </p:nvSpPr>
        <p:spPr/>
        <p:txBody>
          <a:bodyPr>
            <a:normAutofit fontScale="92500" lnSpcReduction="20000"/>
          </a:bodyPr>
          <a:lstStyle/>
          <a:p>
            <a:pPr>
              <a:lnSpc>
                <a:spcPct val="110000"/>
              </a:lnSpc>
              <a:spcBef>
                <a:spcPct val="50000"/>
              </a:spcBef>
            </a:pPr>
            <a:r>
              <a:rPr lang="en-US" altLang="zh-TW" dirty="0" smtClean="0"/>
              <a:t>Connectionists attribute greater importance to the role of the</a:t>
            </a:r>
            <a:r>
              <a:rPr lang="en-US" altLang="zh-TW" dirty="0" smtClean="0">
                <a:solidFill>
                  <a:srgbClr val="7030A0"/>
                </a:solidFill>
              </a:rPr>
              <a:t> environment  </a:t>
            </a:r>
            <a:r>
              <a:rPr lang="en-US" altLang="zh-TW" dirty="0" smtClean="0"/>
              <a:t>than to any specific innate knowledge.</a:t>
            </a:r>
          </a:p>
          <a:p>
            <a:pPr>
              <a:lnSpc>
                <a:spcPct val="110000"/>
              </a:lnSpc>
              <a:spcBef>
                <a:spcPct val="50000"/>
              </a:spcBef>
            </a:pPr>
            <a:r>
              <a:rPr lang="en-US" altLang="zh-TW" dirty="0" smtClean="0"/>
              <a:t>They argue that </a:t>
            </a:r>
            <a:r>
              <a:rPr lang="en-US" altLang="zh-TW" dirty="0" smtClean="0">
                <a:solidFill>
                  <a:srgbClr val="993300"/>
                </a:solidFill>
              </a:rPr>
              <a:t>what is innate is simply</a:t>
            </a:r>
            <a:r>
              <a:rPr lang="en-US" altLang="zh-TW" dirty="0" smtClean="0">
                <a:solidFill>
                  <a:srgbClr val="7030A0"/>
                </a:solidFill>
              </a:rPr>
              <a:t> the ability to learn</a:t>
            </a:r>
            <a:r>
              <a:rPr lang="en-US" altLang="zh-TW" dirty="0" smtClean="0"/>
              <a:t>, not any specifically linguistic principles. </a:t>
            </a:r>
          </a:p>
          <a:p>
            <a:pPr>
              <a:lnSpc>
                <a:spcPct val="110000"/>
              </a:lnSpc>
              <a:spcBef>
                <a:spcPct val="50000"/>
              </a:spcBef>
            </a:pPr>
            <a:r>
              <a:rPr lang="en-US" altLang="zh-TW" dirty="0" smtClean="0"/>
              <a:t>They emphasize the </a:t>
            </a:r>
            <a:r>
              <a:rPr lang="en-US" altLang="zh-TW" dirty="0" smtClean="0">
                <a:solidFill>
                  <a:srgbClr val="993300"/>
                </a:solidFill>
              </a:rPr>
              <a:t>frequency</a:t>
            </a:r>
            <a:r>
              <a:rPr lang="en-US" altLang="zh-TW" dirty="0" smtClean="0"/>
              <a:t> with which learners encounter </a:t>
            </a:r>
            <a:r>
              <a:rPr lang="en-US" altLang="zh-TW" dirty="0" smtClean="0">
                <a:solidFill>
                  <a:srgbClr val="993300"/>
                </a:solidFill>
              </a:rPr>
              <a:t>specific linguistic features </a:t>
            </a:r>
            <a:r>
              <a:rPr lang="en-US" altLang="zh-TW" dirty="0" smtClean="0"/>
              <a:t>in the </a:t>
            </a:r>
            <a:r>
              <a:rPr lang="en-US" altLang="zh-TW" dirty="0" smtClean="0">
                <a:solidFill>
                  <a:srgbClr val="993300"/>
                </a:solidFill>
              </a:rPr>
              <a:t>input</a:t>
            </a:r>
            <a:r>
              <a:rPr lang="en-US" altLang="zh-TW" dirty="0" smtClean="0"/>
              <a:t> and the </a:t>
            </a:r>
            <a:r>
              <a:rPr lang="en-US" altLang="zh-TW" dirty="0" smtClean="0">
                <a:solidFill>
                  <a:srgbClr val="993300"/>
                </a:solidFill>
              </a:rPr>
              <a:t>frequency</a:t>
            </a:r>
            <a:r>
              <a:rPr lang="en-US" altLang="zh-TW" dirty="0" smtClean="0"/>
              <a:t> with which features </a:t>
            </a:r>
            <a:r>
              <a:rPr lang="en-US" altLang="zh-TW" dirty="0" smtClean="0">
                <a:solidFill>
                  <a:srgbClr val="993300"/>
                </a:solidFill>
              </a:rPr>
              <a:t>occur together</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fontScale="85000" lnSpcReduction="20000"/>
          </a:bodyPr>
          <a:lstStyle/>
          <a:p>
            <a:pPr>
              <a:lnSpc>
                <a:spcPct val="110000"/>
              </a:lnSpc>
              <a:spcBef>
                <a:spcPct val="30000"/>
              </a:spcBef>
            </a:pPr>
            <a:endParaRPr lang="en-US" altLang="zh-TW" dirty="0" smtClean="0"/>
          </a:p>
          <a:p>
            <a:pPr>
              <a:lnSpc>
                <a:spcPct val="110000"/>
              </a:lnSpc>
              <a:spcBef>
                <a:spcPct val="30000"/>
              </a:spcBef>
            </a:pPr>
            <a:r>
              <a:rPr lang="en-US" altLang="zh-TW" dirty="0" smtClean="0"/>
              <a:t>Connectionists suggest that learners gradually build up their knowledge of language through </a:t>
            </a:r>
            <a:r>
              <a:rPr lang="en-US" altLang="zh-TW" dirty="0" smtClean="0">
                <a:solidFill>
                  <a:srgbClr val="993300"/>
                </a:solidFill>
              </a:rPr>
              <a:t>exposure to the thousand of instances</a:t>
            </a:r>
            <a:r>
              <a:rPr lang="en-US" altLang="zh-TW" dirty="0" smtClean="0"/>
              <a:t> </a:t>
            </a:r>
            <a:r>
              <a:rPr lang="en-US" altLang="zh-TW" dirty="0" smtClean="0">
                <a:solidFill>
                  <a:srgbClr val="993300"/>
                </a:solidFill>
              </a:rPr>
              <a:t>of the linguistic features </a:t>
            </a:r>
            <a:r>
              <a:rPr lang="en-US" altLang="zh-TW" dirty="0" smtClean="0"/>
              <a:t>they hear or see. </a:t>
            </a:r>
          </a:p>
          <a:p>
            <a:pPr>
              <a:lnSpc>
                <a:spcPct val="110000"/>
              </a:lnSpc>
              <a:spcBef>
                <a:spcPct val="30000"/>
              </a:spcBef>
            </a:pPr>
            <a:r>
              <a:rPr lang="en-US" altLang="zh-TW" dirty="0" smtClean="0"/>
              <a:t>Eventually, learners develop stronger mental ‘connections’ between the elements they have learned; thus, the presence of one situational or linguistic element will activate the other(s) in the learner’s mind. </a:t>
            </a:r>
          </a:p>
          <a:p>
            <a:pPr>
              <a:lnSpc>
                <a:spcPct val="110000"/>
              </a:lnSpc>
              <a:spcBef>
                <a:spcPct val="30000"/>
              </a:spcBef>
            </a:pPr>
            <a:r>
              <a:rPr lang="en-US" altLang="zh-TW" dirty="0" smtClean="0"/>
              <a:t>Evidence comes from the observation that much of the language we use in ordinary conversation is </a:t>
            </a:r>
            <a:r>
              <a:rPr lang="en-US" altLang="zh-TW" dirty="0" smtClean="0">
                <a:solidFill>
                  <a:srgbClr val="993300"/>
                </a:solidFill>
              </a:rPr>
              <a:t>predictable</a:t>
            </a:r>
            <a:r>
              <a:rPr lang="en-US" altLang="zh-TW" dirty="0" smtClean="0"/>
              <a:t> or </a:t>
            </a:r>
            <a:r>
              <a:rPr lang="en-US" altLang="zh-TW" dirty="0" smtClean="0">
                <a:solidFill>
                  <a:srgbClr val="993300"/>
                </a:solidFill>
              </a:rPr>
              <a:t>formulaic</a:t>
            </a:r>
            <a:r>
              <a:rPr lang="en-US" altLang="zh-TW" dirty="0" smtClean="0"/>
              <a:t>. Language is often </a:t>
            </a:r>
            <a:r>
              <a:rPr lang="en-US" altLang="zh-TW" dirty="0" smtClean="0">
                <a:solidFill>
                  <a:srgbClr val="993300"/>
                </a:solidFill>
              </a:rPr>
              <a:t>learned in chunks </a:t>
            </a:r>
            <a:r>
              <a:rPr lang="en-US" altLang="zh-TW" dirty="0" smtClean="0"/>
              <a:t>larger than single words.</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Sociocultural</a:t>
            </a:r>
            <a:r>
              <a:rPr lang="en-US" dirty="0" smtClean="0"/>
              <a:t> Perspective</a:t>
            </a:r>
            <a:endParaRPr lang="en-US" dirty="0"/>
          </a:p>
        </p:txBody>
      </p:sp>
      <p:sp>
        <p:nvSpPr>
          <p:cNvPr id="3" name="Content Placeholder 2"/>
          <p:cNvSpPr>
            <a:spLocks noGrp="1"/>
          </p:cNvSpPr>
          <p:nvPr>
            <p:ph idx="1"/>
          </p:nvPr>
        </p:nvSpPr>
        <p:spPr/>
        <p:txBody>
          <a:bodyPr/>
          <a:lstStyle/>
          <a:p>
            <a:pPr>
              <a:lnSpc>
                <a:spcPct val="90000"/>
              </a:lnSpc>
            </a:pPr>
            <a:r>
              <a:rPr lang="en-US" altLang="zh-TW" dirty="0" err="1" smtClean="0"/>
              <a:t>Vygotsky’s</a:t>
            </a:r>
            <a:r>
              <a:rPr lang="en-US" altLang="zh-TW" dirty="0" smtClean="0"/>
              <a:t> </a:t>
            </a:r>
            <a:r>
              <a:rPr lang="en-US" altLang="zh-TW" dirty="0" err="1" smtClean="0">
                <a:solidFill>
                  <a:srgbClr val="993300"/>
                </a:solidFill>
              </a:rPr>
              <a:t>sociocultural</a:t>
            </a:r>
            <a:r>
              <a:rPr lang="en-US" altLang="zh-TW" dirty="0" smtClean="0">
                <a:solidFill>
                  <a:srgbClr val="993300"/>
                </a:solidFill>
              </a:rPr>
              <a:t> theory</a:t>
            </a:r>
          </a:p>
          <a:p>
            <a:pPr lvl="1">
              <a:lnSpc>
                <a:spcPct val="110000"/>
              </a:lnSpc>
            </a:pPr>
            <a:r>
              <a:rPr lang="en-US" altLang="zh-TW" sz="2100" dirty="0" smtClean="0"/>
              <a:t>Language development takes place in the </a:t>
            </a:r>
            <a:r>
              <a:rPr lang="en-US" altLang="zh-TW" sz="2100" dirty="0" smtClean="0">
                <a:solidFill>
                  <a:srgbClr val="7030A0"/>
                </a:solidFill>
              </a:rPr>
              <a:t>social interactions </a:t>
            </a:r>
            <a:r>
              <a:rPr lang="en-US" altLang="zh-TW" sz="2100" dirty="0" smtClean="0"/>
              <a:t>between individuals.</a:t>
            </a:r>
          </a:p>
          <a:p>
            <a:pPr lvl="1">
              <a:lnSpc>
                <a:spcPct val="110000"/>
              </a:lnSpc>
            </a:pPr>
            <a:r>
              <a:rPr lang="en-US" altLang="zh-TW" sz="2100" dirty="0" smtClean="0"/>
              <a:t>Speaking (and writing) mediate thinking.</a:t>
            </a:r>
          </a:p>
          <a:p>
            <a:pPr lvl="1">
              <a:lnSpc>
                <a:spcPct val="110000"/>
              </a:lnSpc>
            </a:pPr>
            <a:r>
              <a:rPr lang="en-US" altLang="zh-TW" sz="2100" dirty="0" smtClean="0">
                <a:solidFill>
                  <a:srgbClr val="7030A0"/>
                </a:solidFill>
              </a:rPr>
              <a:t>Zone of proximal development (ZPD): </a:t>
            </a:r>
            <a:r>
              <a:rPr lang="en-US" altLang="zh-TW" sz="2100" dirty="0" smtClean="0"/>
              <a:t>when there is </a:t>
            </a:r>
            <a:r>
              <a:rPr lang="en-US" altLang="zh-TW" sz="2100" dirty="0" smtClean="0">
                <a:solidFill>
                  <a:srgbClr val="993300"/>
                </a:solidFill>
              </a:rPr>
              <a:t>support </a:t>
            </a:r>
            <a:r>
              <a:rPr lang="en-US" altLang="zh-TW" sz="2100" dirty="0" smtClean="0"/>
              <a:t>from </a:t>
            </a:r>
            <a:r>
              <a:rPr lang="en-US" altLang="zh-TW" sz="2100" dirty="0" smtClean="0">
                <a:solidFill>
                  <a:srgbClr val="993300"/>
                </a:solidFill>
              </a:rPr>
              <a:t>interaction</a:t>
            </a:r>
            <a:r>
              <a:rPr lang="en-US" altLang="zh-TW" sz="2100" dirty="0" smtClean="0"/>
              <a:t> with an </a:t>
            </a:r>
            <a:r>
              <a:rPr lang="en-US" altLang="zh-TW" sz="2100" dirty="0" smtClean="0">
                <a:solidFill>
                  <a:srgbClr val="993300"/>
                </a:solidFill>
              </a:rPr>
              <a:t>interlocutor</a:t>
            </a:r>
            <a:r>
              <a:rPr lang="en-US" altLang="zh-TW" sz="2100" dirty="0" smtClean="0"/>
              <a:t>, the learner is capable of </a:t>
            </a:r>
            <a:r>
              <a:rPr lang="en-US" altLang="zh-TW" sz="2100" dirty="0" smtClean="0">
                <a:solidFill>
                  <a:srgbClr val="993300"/>
                </a:solidFill>
              </a:rPr>
              <a:t>performing at a higher level</a:t>
            </a:r>
            <a:r>
              <a:rPr lang="en-US" altLang="zh-TW" sz="2100" dirty="0" smtClean="0"/>
              <a:t>.</a:t>
            </a:r>
          </a:p>
          <a:p>
            <a:pPr lvl="1">
              <a:lnSpc>
                <a:spcPct val="110000"/>
              </a:lnSpc>
            </a:pPr>
            <a:r>
              <a:rPr lang="en-US" altLang="zh-TW" sz="2100" dirty="0" smtClean="0"/>
              <a:t>L2 learners advance to higher levels of linguistic knowledge when they </a:t>
            </a:r>
            <a:r>
              <a:rPr lang="en-US" altLang="zh-TW" sz="2100" dirty="0" smtClean="0">
                <a:solidFill>
                  <a:srgbClr val="7030A0"/>
                </a:solidFill>
              </a:rPr>
              <a:t>collaborate and interact </a:t>
            </a:r>
            <a:r>
              <a:rPr lang="en-US" altLang="zh-TW" sz="2100" dirty="0" smtClean="0"/>
              <a:t>with speakers of the L2 who are </a:t>
            </a:r>
            <a:r>
              <a:rPr lang="en-US" altLang="zh-TW" sz="2100" dirty="0" smtClean="0">
                <a:solidFill>
                  <a:srgbClr val="7030A0"/>
                </a:solidFill>
              </a:rPr>
              <a:t>more knowledgeable </a:t>
            </a:r>
            <a:r>
              <a:rPr lang="en-US" altLang="zh-TW" sz="2100" dirty="0" smtClean="0"/>
              <a:t>than they are.</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70000" lnSpcReduction="20000"/>
          </a:bodyPr>
          <a:lstStyle/>
          <a:p>
            <a:pPr marL="533400" indent="-441325"/>
            <a:endParaRPr lang="en-US" altLang="zh-TW" dirty="0" smtClean="0"/>
          </a:p>
          <a:p>
            <a:pPr marL="533400" indent="-441325"/>
            <a:r>
              <a:rPr lang="en-US" altLang="zh-TW" dirty="0" smtClean="0"/>
              <a:t>There is </a:t>
            </a:r>
            <a:r>
              <a:rPr lang="en-US" altLang="zh-TW" dirty="0" smtClean="0">
                <a:solidFill>
                  <a:srgbClr val="993300"/>
                </a:solidFill>
              </a:rPr>
              <a:t>no agreement</a:t>
            </a:r>
            <a:r>
              <a:rPr lang="en-US" altLang="zh-TW" dirty="0" smtClean="0"/>
              <a:t> on a “</a:t>
            </a:r>
            <a:r>
              <a:rPr lang="en-US" altLang="zh-TW" dirty="0" smtClean="0">
                <a:solidFill>
                  <a:srgbClr val="993300"/>
                </a:solidFill>
              </a:rPr>
              <a:t>complete</a:t>
            </a:r>
            <a:r>
              <a:rPr lang="en-US" altLang="zh-TW" dirty="0" smtClean="0"/>
              <a:t>” theory of second language acquisition yet.</a:t>
            </a:r>
          </a:p>
          <a:p>
            <a:pPr marL="533400" indent="-441325"/>
            <a:r>
              <a:rPr lang="en-US" altLang="zh-TW" dirty="0" smtClean="0"/>
              <a:t>Each theoretical framework has a different focus and its limitations. </a:t>
            </a:r>
          </a:p>
          <a:p>
            <a:pPr marL="533400" indent="-441325">
              <a:spcBef>
                <a:spcPct val="30000"/>
              </a:spcBef>
              <a:buFont typeface="Wingdings" pitchFamily="2" charset="2"/>
              <a:buAutoNum type="arabicPeriod"/>
            </a:pPr>
            <a:r>
              <a:rPr lang="en-US" altLang="zh-TW" dirty="0" smtClean="0">
                <a:solidFill>
                  <a:srgbClr val="993300"/>
                </a:solidFill>
              </a:rPr>
              <a:t>Behaviorism</a:t>
            </a:r>
            <a:r>
              <a:rPr lang="en-US" altLang="zh-TW" dirty="0" smtClean="0"/>
              <a:t>: emphasizing stimuli and responses, but ignoring the mental processes that are involved in learning.</a:t>
            </a:r>
          </a:p>
          <a:p>
            <a:pPr marL="533400" indent="-441325">
              <a:buFont typeface="Wingdings" pitchFamily="2" charset="2"/>
              <a:buAutoNum type="arabicPeriod"/>
            </a:pPr>
            <a:r>
              <a:rPr lang="en-US" altLang="zh-TW" dirty="0" err="1" smtClean="0">
                <a:solidFill>
                  <a:srgbClr val="993300"/>
                </a:solidFill>
              </a:rPr>
              <a:t>Innatism</a:t>
            </a:r>
            <a:r>
              <a:rPr lang="en-US" altLang="zh-TW" dirty="0" smtClean="0"/>
              <a:t>: innate LAD, based on intuitions</a:t>
            </a:r>
          </a:p>
          <a:p>
            <a:pPr marL="533400" indent="-441325">
              <a:buFont typeface="Wingdings" pitchFamily="2" charset="2"/>
              <a:buAutoNum type="arabicPeriod"/>
            </a:pPr>
            <a:r>
              <a:rPr lang="en-US" altLang="zh-TW" dirty="0" smtClean="0">
                <a:solidFill>
                  <a:srgbClr val="993300"/>
                </a:solidFill>
              </a:rPr>
              <a:t>Information processing</a:t>
            </a:r>
            <a:r>
              <a:rPr lang="en-US" altLang="zh-TW" dirty="0" smtClean="0"/>
              <a:t> and </a:t>
            </a:r>
            <a:r>
              <a:rPr lang="en-US" altLang="zh-TW" dirty="0" smtClean="0">
                <a:solidFill>
                  <a:srgbClr val="993300"/>
                </a:solidFill>
              </a:rPr>
              <a:t>connectionism</a:t>
            </a:r>
            <a:r>
              <a:rPr lang="en-US" altLang="zh-TW" dirty="0" smtClean="0"/>
              <a:t>: involving   controlled laboratory experiments where human learning is similar to computer processing.</a:t>
            </a:r>
          </a:p>
          <a:p>
            <a:pPr marL="533400" indent="-441325">
              <a:buFont typeface="Wingdings" pitchFamily="2" charset="2"/>
              <a:buAutoNum type="arabicPeriod"/>
            </a:pPr>
            <a:r>
              <a:rPr lang="en-US" altLang="zh-TW" dirty="0" err="1" smtClean="0">
                <a:solidFill>
                  <a:srgbClr val="993300"/>
                </a:solidFill>
              </a:rPr>
              <a:t>Interactionist</a:t>
            </a:r>
            <a:r>
              <a:rPr lang="en-US" altLang="zh-TW" dirty="0" smtClean="0">
                <a:solidFill>
                  <a:srgbClr val="993300"/>
                </a:solidFill>
              </a:rPr>
              <a:t> position</a:t>
            </a:r>
            <a:r>
              <a:rPr lang="en-US" altLang="zh-TW" dirty="0" smtClean="0"/>
              <a:t>: modification of interaction promotes language acquisition and development.</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pPr marL="320040" indent="-320040" fontAlgn="auto">
              <a:spcAft>
                <a:spcPts val="0"/>
              </a:spcAft>
              <a:buFont typeface="Wingdings"/>
              <a:buNone/>
              <a:defRPr/>
            </a:pPr>
            <a:r>
              <a:rPr lang="en-US" dirty="0" smtClean="0"/>
              <a:t>Doughty, C. J. &amp; Long, M.H. (eds.) (2003). </a:t>
            </a:r>
            <a:r>
              <a:rPr lang="en-US" i="1" dirty="0" smtClean="0"/>
              <a:t>The Handbook of Second Language Acquisition. </a:t>
            </a:r>
            <a:r>
              <a:rPr lang="en-US" dirty="0" smtClean="0"/>
              <a:t>Malden, MA: Blackwell.</a:t>
            </a:r>
          </a:p>
          <a:p>
            <a:pPr marL="320040" indent="-320040" fontAlgn="auto">
              <a:spcAft>
                <a:spcPts val="0"/>
              </a:spcAft>
              <a:buFont typeface="Wingdings"/>
              <a:buNone/>
              <a:defRPr/>
            </a:pPr>
            <a:endParaRPr lang="en-US" dirty="0" smtClean="0"/>
          </a:p>
          <a:p>
            <a:pPr marL="320040" indent="-320040" fontAlgn="auto">
              <a:spcAft>
                <a:spcPts val="0"/>
              </a:spcAft>
              <a:buFont typeface="Wingdings"/>
              <a:buNone/>
              <a:defRPr/>
            </a:pPr>
            <a:r>
              <a:rPr lang="en-US" dirty="0" err="1" smtClean="0"/>
              <a:t>Gramley</a:t>
            </a:r>
            <a:r>
              <a:rPr lang="en-US" dirty="0" smtClean="0"/>
              <a:t>, S. &amp; </a:t>
            </a:r>
            <a:r>
              <a:rPr lang="en-US" dirty="0" err="1" smtClean="0"/>
              <a:t>Gramley</a:t>
            </a:r>
            <a:r>
              <a:rPr lang="en-US" dirty="0" smtClean="0"/>
              <a:t>, V. (eds.) (2008). </a:t>
            </a:r>
            <a:r>
              <a:rPr lang="en-US" i="1" dirty="0" smtClean="0"/>
              <a:t>Bielefeld Introduction to Applied Linguistics. </a:t>
            </a:r>
            <a:r>
              <a:rPr lang="en-US" dirty="0" smtClean="0"/>
              <a:t>Bielefeld: </a:t>
            </a:r>
            <a:r>
              <a:rPr lang="en-US" dirty="0" err="1" smtClean="0"/>
              <a:t>Aithesis</a:t>
            </a:r>
            <a:r>
              <a:rPr lang="en-US" dirty="0" smtClean="0"/>
              <a:t>.</a:t>
            </a:r>
          </a:p>
          <a:p>
            <a:pPr marL="320040" indent="-320040" fontAlgn="auto">
              <a:spcAft>
                <a:spcPts val="0"/>
              </a:spcAft>
              <a:buFont typeface="Wingdings"/>
              <a:buNone/>
              <a:defRPr/>
            </a:pPr>
            <a:endParaRPr lang="en-US" dirty="0" smtClean="0"/>
          </a:p>
          <a:p>
            <a:pPr marL="320040" indent="-320040" fontAlgn="auto">
              <a:spcAft>
                <a:spcPts val="0"/>
              </a:spcAft>
              <a:buFont typeface="Wingdings"/>
              <a:buNone/>
              <a:defRPr/>
            </a:pPr>
            <a:r>
              <a:rPr lang="en-US" dirty="0" err="1" smtClean="0"/>
              <a:t>Lightbown</a:t>
            </a:r>
            <a:r>
              <a:rPr lang="en-US" dirty="0" smtClean="0"/>
              <a:t>, P. M. &amp; </a:t>
            </a:r>
            <a:r>
              <a:rPr lang="en-US" dirty="0" err="1" smtClean="0"/>
              <a:t>Spada</a:t>
            </a:r>
            <a:r>
              <a:rPr lang="en-US" dirty="0" smtClean="0"/>
              <a:t>, N. (2006). </a:t>
            </a:r>
            <a:r>
              <a:rPr lang="en-US" i="1" dirty="0" smtClean="0"/>
              <a:t>How Languages are Learned. 3rd Edition. </a:t>
            </a:r>
            <a:r>
              <a:rPr lang="en-US" dirty="0" smtClean="0"/>
              <a:t>Oxford: Oxford University Press.</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1038</TotalTime>
  <Words>2015</Words>
  <Application>Microsoft Office PowerPoint</Application>
  <PresentationFormat>On-screen Show (4:3)</PresentationFormat>
  <Paragraphs>192</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Solstice</vt:lpstr>
      <vt:lpstr> Second Language Learning &amp; Theories</vt:lpstr>
      <vt:lpstr>Previously….</vt:lpstr>
      <vt:lpstr>Today’s Lecture  What is second language acquisition/ learning? Difference between L1 &amp; L2 How do learners acquire/learn 2nd language? Theories regarding 2nd language acquisition/ Learning  </vt:lpstr>
      <vt:lpstr>What is 2nd Language Acquisition?</vt:lpstr>
      <vt:lpstr>Difference between L1 &amp; L2</vt:lpstr>
      <vt:lpstr>What is the study of 2nd Language Acquisition???</vt:lpstr>
      <vt:lpstr>How do learners Acquire a 2nd Language???</vt:lpstr>
      <vt:lpstr>Learner Strategies</vt:lpstr>
      <vt:lpstr>Theories of Second Language Acquisition</vt:lpstr>
      <vt:lpstr>1. Universal Theory</vt:lpstr>
      <vt:lpstr>2. Behaviorist Theory</vt:lpstr>
      <vt:lpstr>Slide 12</vt:lpstr>
      <vt:lpstr>Slide 13</vt:lpstr>
      <vt:lpstr>Nativism/ Innatism</vt:lpstr>
      <vt:lpstr>Slide 15</vt:lpstr>
      <vt:lpstr>Slide 16</vt:lpstr>
      <vt:lpstr>Slide 17</vt:lpstr>
      <vt:lpstr>Innatism:  Krashen’s “monitor model” (1982)</vt:lpstr>
      <vt:lpstr>Slide 19</vt:lpstr>
      <vt:lpstr>Slide 20</vt:lpstr>
      <vt:lpstr>Slide 21</vt:lpstr>
      <vt:lpstr>Slide 22</vt:lpstr>
      <vt:lpstr>Slide 23</vt:lpstr>
      <vt:lpstr>Slide 24</vt:lpstr>
      <vt:lpstr> Cognition (Information Processing) </vt:lpstr>
      <vt:lpstr>Slide 26</vt:lpstr>
      <vt:lpstr>Slide 27</vt:lpstr>
      <vt:lpstr>Slide 28</vt:lpstr>
      <vt:lpstr>Slide 29</vt:lpstr>
      <vt:lpstr>Slide 30</vt:lpstr>
      <vt:lpstr>Connectionism</vt:lpstr>
      <vt:lpstr>Slide 32</vt:lpstr>
      <vt:lpstr>Sociocultural Perspective</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Numan</dc:creator>
  <cp:lastModifiedBy>NTS</cp:lastModifiedBy>
  <cp:revision>75</cp:revision>
  <dcterms:created xsi:type="dcterms:W3CDTF">2013-06-21T17:15:21Z</dcterms:created>
  <dcterms:modified xsi:type="dcterms:W3CDTF">2013-06-22T13:08:42Z</dcterms:modified>
</cp:coreProperties>
</file>