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7" r:id="rId11"/>
    <p:sldId id="265" r:id="rId12"/>
    <p:sldId id="266" r:id="rId13"/>
    <p:sldId id="268" r:id="rId14"/>
    <p:sldId id="269" r:id="rId15"/>
    <p:sldId id="271" r:id="rId16"/>
    <p:sldId id="272" r:id="rId17"/>
    <p:sldId id="270" r:id="rId18"/>
    <p:sldId id="273" r:id="rId19"/>
    <p:sldId id="274" r:id="rId20"/>
    <p:sldId id="275" r:id="rId21"/>
    <p:sldId id="276" r:id="rId22"/>
    <p:sldId id="277" r:id="rId23"/>
    <p:sldId id="279" r:id="rId24"/>
    <p:sldId id="286" r:id="rId25"/>
    <p:sldId id="282" r:id="rId26"/>
    <p:sldId id="283" r:id="rId27"/>
    <p:sldId id="284" r:id="rId28"/>
    <p:sldId id="285" r:id="rId29"/>
    <p:sldId id="278" r:id="rId30"/>
    <p:sldId id="288" r:id="rId31"/>
    <p:sldId id="280" r:id="rId32"/>
    <p:sldId id="287" r:id="rId33"/>
    <p:sldId id="291" r:id="rId34"/>
    <p:sldId id="292" r:id="rId35"/>
    <p:sldId id="29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35927C3D-3F87-4195-A177-8D8C0122985A}"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927C3D-3F87-4195-A177-8D8C0122985A}"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5927C3D-3F87-4195-A177-8D8C0122985A}"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5927C3D-3F87-4195-A177-8D8C0122985A}"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697EA33-77B2-4145-8751-D6DF2C604920}"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5927C3D-3F87-4195-A177-8D8C0122985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697EA33-77B2-4145-8751-D6DF2C604920}" type="datetimeFigureOut">
              <a:rPr lang="en-US" smtClean="0"/>
              <a:pPr/>
              <a:t>6/22/2013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5927C3D-3F87-4195-A177-8D8C0122985A}"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webmd.com/fitness-exercise/walking-for-wellnes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sagepub.com/upm-data/36720_Levine_final_PDF_09.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271016"/>
            <a:ext cx="7406640" cy="1472184"/>
          </a:xfrm>
        </p:spPr>
        <p:txBody>
          <a:bodyPr>
            <a:normAutofit/>
          </a:bodyPr>
          <a:lstStyle/>
          <a:p>
            <a:r>
              <a:rPr lang="en-US" dirty="0" smtClean="0"/>
              <a:t>First Language Acquisition: Language Development Theories</a:t>
            </a:r>
            <a:endParaRPr lang="en-US" dirty="0"/>
          </a:p>
        </p:txBody>
      </p:sp>
      <p:sp>
        <p:nvSpPr>
          <p:cNvPr id="3" name="Subtitle 2"/>
          <p:cNvSpPr>
            <a:spLocks noGrp="1"/>
          </p:cNvSpPr>
          <p:nvPr>
            <p:ph type="subTitle" idx="1"/>
          </p:nvPr>
        </p:nvSpPr>
        <p:spPr>
          <a:xfrm>
            <a:off x="1295400" y="4724400"/>
            <a:ext cx="7406640" cy="1752600"/>
          </a:xfrm>
        </p:spPr>
        <p:txBody>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Language Development in Children</a:t>
            </a:r>
          </a:p>
          <a:p>
            <a:endParaRPr lang="en-US" dirty="0" smtClean="0"/>
          </a:p>
          <a:p>
            <a:r>
              <a:rPr lang="en-US" dirty="0" smtClean="0"/>
              <a:t>How little children acquire language</a:t>
            </a:r>
          </a:p>
          <a:p>
            <a:r>
              <a:rPr lang="en-US" dirty="0" smtClean="0"/>
              <a:t>Stages: cooing, babbling, Vocabulary, Sentence Formation</a:t>
            </a:r>
          </a:p>
          <a:p>
            <a:r>
              <a:rPr lang="en-US" dirty="0" smtClean="0"/>
              <a:t>Errors in language of Children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r>
              <a:rPr lang="en-US" dirty="0" smtClean="0"/>
              <a:t>First Language Acquisition:</a:t>
            </a:r>
          </a:p>
          <a:p>
            <a:r>
              <a:rPr lang="en-US" dirty="0" smtClean="0"/>
              <a:t>Theories about Language Development in Children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chemeClr val="accent6">
                    <a:lumMod val="75000"/>
                  </a:schemeClr>
                </a:solidFill>
              </a:rPr>
              <a:t>“The capacity to learn language is deeply ingrained in us as a species, just as the capacity to walk, to grasp objects, to recognize faces. We don’t find any serious difference in children growing up in congested urban slums, in isolated mountain villages, or in privileged suburban villas” </a:t>
            </a:r>
          </a:p>
          <a:p>
            <a:r>
              <a:rPr lang="en-US" sz="2000" dirty="0" smtClean="0"/>
              <a:t>Dan </a:t>
            </a:r>
            <a:r>
              <a:rPr lang="en-US" sz="2000" dirty="0" err="1" smtClean="0"/>
              <a:t>Slobin</a:t>
            </a:r>
            <a:r>
              <a:rPr lang="en-US" sz="2000" dirty="0" smtClean="0"/>
              <a:t>, The Human Language Series 2 (1994)</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r>
              <a:rPr lang="en-US" dirty="0" smtClean="0">
                <a:solidFill>
                  <a:srgbClr val="0070C0"/>
                </a:solidFill>
              </a:rPr>
              <a:t>“ We are designed to walk.. That we are taught to walk is impossible. And pretty much the same is true of language. Nobody is taught language. In fact you can’t prevent a child from learning it”</a:t>
            </a:r>
          </a:p>
          <a:p>
            <a:r>
              <a:rPr lang="en-US" sz="2000" dirty="0" smtClean="0"/>
              <a:t>Chomsky 1994</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533400"/>
            <a:ext cx="7498080" cy="1143000"/>
          </a:xfrm>
        </p:spPr>
        <p:txBody>
          <a:bodyPr>
            <a:normAutofit fontScale="90000"/>
          </a:bodyPr>
          <a:lstStyle/>
          <a:p>
            <a:r>
              <a:rPr lang="en-US" dirty="0" smtClean="0"/>
              <a:t>What is meant by First Language?</a:t>
            </a:r>
            <a:endParaRPr lang="en-US" dirty="0"/>
          </a:p>
        </p:txBody>
      </p:sp>
      <p:sp>
        <p:nvSpPr>
          <p:cNvPr id="3" name="Content Placeholder 2"/>
          <p:cNvSpPr>
            <a:spLocks noGrp="1"/>
          </p:cNvSpPr>
          <p:nvPr>
            <p:ph idx="1"/>
          </p:nvPr>
        </p:nvSpPr>
        <p:spPr/>
        <p:txBody>
          <a:bodyPr/>
          <a:lstStyle/>
          <a:p>
            <a:endParaRPr lang="en-US" dirty="0" smtClean="0"/>
          </a:p>
          <a:p>
            <a:pPr>
              <a:lnSpc>
                <a:spcPct val="105000"/>
              </a:lnSpc>
            </a:pPr>
            <a:endParaRPr lang="en-US" altLang="zh-TW" sz="2400" dirty="0" smtClean="0"/>
          </a:p>
          <a:p>
            <a:pPr>
              <a:lnSpc>
                <a:spcPct val="105000"/>
              </a:lnSpc>
            </a:pPr>
            <a:r>
              <a:rPr lang="en-US" altLang="zh-TW" sz="2400" dirty="0" smtClean="0"/>
              <a:t>Definition of </a:t>
            </a:r>
            <a:r>
              <a:rPr lang="en-US" altLang="zh-TW" sz="2400" dirty="0" smtClean="0">
                <a:latin typeface="Times New Roman" pitchFamily="18" charset="0"/>
              </a:rPr>
              <a:t>“</a:t>
            </a:r>
            <a:r>
              <a:rPr lang="en-US" altLang="zh-TW" sz="2400" b="1" dirty="0" smtClean="0"/>
              <a:t>first language</a:t>
            </a:r>
            <a:r>
              <a:rPr lang="en-US" altLang="zh-TW" sz="2400" dirty="0" smtClean="0">
                <a:latin typeface="Times New Roman" pitchFamily="18" charset="0"/>
              </a:rPr>
              <a:t>”</a:t>
            </a:r>
            <a:r>
              <a:rPr lang="en-US" altLang="zh-TW" sz="2400" dirty="0" smtClean="0"/>
              <a:t> (</a:t>
            </a:r>
            <a:r>
              <a:rPr lang="en-US" altLang="zh-TW" sz="2400" b="1" dirty="0" smtClean="0">
                <a:solidFill>
                  <a:schemeClr val="folHlink"/>
                </a:solidFill>
              </a:rPr>
              <a:t>L1</a:t>
            </a:r>
            <a:r>
              <a:rPr lang="en-US" altLang="zh-TW" sz="2400" dirty="0" smtClean="0"/>
              <a:t>):</a:t>
            </a:r>
          </a:p>
          <a:p>
            <a:pPr lvl="1">
              <a:lnSpc>
                <a:spcPct val="105000"/>
              </a:lnSpc>
            </a:pPr>
            <a:r>
              <a:rPr lang="en-US" altLang="zh-TW" sz="2000" dirty="0" smtClean="0"/>
              <a:t>The language(s) that an individual learns first.</a:t>
            </a:r>
          </a:p>
          <a:p>
            <a:pPr lvl="1">
              <a:lnSpc>
                <a:spcPct val="105000"/>
              </a:lnSpc>
            </a:pPr>
            <a:r>
              <a:rPr lang="en-US" altLang="zh-TW" sz="2000" dirty="0" smtClean="0"/>
              <a:t>Other terms for </a:t>
            </a:r>
            <a:r>
              <a:rPr lang="en-US" altLang="zh-TW" sz="2000" dirty="0" smtClean="0">
                <a:latin typeface="Times New Roman" pitchFamily="18" charset="0"/>
              </a:rPr>
              <a:t>“</a:t>
            </a:r>
            <a:r>
              <a:rPr lang="en-US" altLang="zh-TW" sz="2000" dirty="0" smtClean="0"/>
              <a:t>first language</a:t>
            </a:r>
            <a:r>
              <a:rPr lang="en-US" altLang="zh-TW" sz="2000" dirty="0" smtClean="0">
                <a:latin typeface="Times New Roman" pitchFamily="18" charset="0"/>
              </a:rPr>
              <a:t>”</a:t>
            </a:r>
            <a:r>
              <a:rPr lang="en-US" altLang="zh-TW" sz="2000" dirty="0" smtClean="0"/>
              <a:t>- </a:t>
            </a:r>
            <a:endParaRPr lang="en-US" altLang="zh-TW" sz="2000" dirty="0" smtClean="0">
              <a:solidFill>
                <a:schemeClr val="tx2"/>
              </a:solidFill>
            </a:endParaRPr>
          </a:p>
          <a:p>
            <a:pPr lvl="2">
              <a:lnSpc>
                <a:spcPct val="105000"/>
              </a:lnSpc>
            </a:pPr>
            <a:r>
              <a:rPr lang="en-US" altLang="zh-TW" sz="2000" dirty="0" smtClean="0">
                <a:solidFill>
                  <a:schemeClr val="tx2"/>
                </a:solidFill>
              </a:rPr>
              <a:t>Native language or mother tongue</a:t>
            </a:r>
            <a:endParaRPr lang="en-US" altLang="zh-TW" sz="2000" dirty="0" smtClean="0"/>
          </a:p>
          <a:p>
            <a:endParaRPr lang="en-US" dirty="0"/>
          </a:p>
        </p:txBody>
      </p:sp>
      <p:pic>
        <p:nvPicPr>
          <p:cNvPr id="4" name="Picture 3" descr="language_14.jpg"/>
          <p:cNvPicPr>
            <a:picLocks noChangeAspect="1"/>
          </p:cNvPicPr>
          <p:nvPr/>
        </p:nvPicPr>
        <p:blipFill>
          <a:blip r:embed="rId2" cstate="print"/>
          <a:srcRect/>
          <a:stretch>
            <a:fillRect/>
          </a:stretch>
        </p:blipFill>
        <p:spPr bwMode="auto">
          <a:xfrm>
            <a:off x="6629400" y="4343400"/>
            <a:ext cx="25146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457200"/>
            <a:ext cx="7498080" cy="1143000"/>
          </a:xfrm>
        </p:spPr>
        <p:txBody>
          <a:bodyPr>
            <a:normAutofit fontScale="90000"/>
          </a:bodyPr>
          <a:lstStyle/>
          <a:p>
            <a:r>
              <a:rPr lang="en-US" dirty="0" smtClean="0"/>
              <a:t>Questions on First Language Acquisition </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smtClean="0"/>
          </a:p>
          <a:p>
            <a:r>
              <a:rPr lang="en-US" dirty="0" smtClean="0"/>
              <a:t> How do children acquire such a complex system so quickly and effortlessly?</a:t>
            </a:r>
          </a:p>
          <a:p>
            <a:r>
              <a:rPr lang="en-US" dirty="0" smtClean="0"/>
              <a:t> Does a child decide to consciously pursue certain skills? (e.g., walking)</a:t>
            </a:r>
          </a:p>
          <a:p>
            <a:r>
              <a:rPr lang="en-US" dirty="0" smtClean="0"/>
              <a:t> Do babies make a conscious decision to start learning a language?</a:t>
            </a:r>
          </a:p>
          <a:p>
            <a:r>
              <a:rPr lang="en-US" dirty="0" smtClean="0"/>
              <a:t> We correct children’s errors sometimes. Does it Help?</a:t>
            </a:r>
          </a:p>
          <a:p>
            <a:r>
              <a:rPr lang="en-US" sz="2400" dirty="0" smtClean="0"/>
              <a:t>(To answer these questions, there are different theories)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Theories on First Language Acquisition</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Behaviourism</a:t>
            </a:r>
            <a:endParaRPr lang="en-US" dirty="0" smtClean="0"/>
          </a:p>
          <a:p>
            <a:r>
              <a:rPr lang="en-US" dirty="0" err="1" smtClean="0"/>
              <a:t>Nativism</a:t>
            </a:r>
            <a:endParaRPr lang="en-US" dirty="0" smtClean="0"/>
          </a:p>
          <a:p>
            <a:r>
              <a:rPr lang="en-US" dirty="0" smtClean="0"/>
              <a:t>Cognitive Approach</a:t>
            </a:r>
          </a:p>
          <a:p>
            <a:r>
              <a:rPr lang="en-US" dirty="0" smtClean="0"/>
              <a:t>Interaction Approach</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Behaviourism</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Proponent: B. F. Skinner</a:t>
            </a:r>
          </a:p>
          <a:p>
            <a:r>
              <a:rPr lang="en-US" dirty="0" smtClean="0"/>
              <a:t>Popular in 1950’s and 60’s</a:t>
            </a:r>
          </a:p>
          <a:p>
            <a:r>
              <a:rPr lang="en-US" dirty="0" smtClean="0"/>
              <a:t>Principle: Say what I say</a:t>
            </a:r>
          </a:p>
          <a:p>
            <a:endParaRPr lang="en-US" dirty="0" smtClean="0"/>
          </a:p>
          <a:p>
            <a:r>
              <a:rPr lang="en-US" altLang="zh-CN" dirty="0" smtClean="0"/>
              <a:t>“</a:t>
            </a:r>
            <a:r>
              <a:rPr lang="en-US" altLang="zh-CN" dirty="0" smtClean="0">
                <a:solidFill>
                  <a:srgbClr val="0070C0"/>
                </a:solidFill>
              </a:rPr>
              <a:t>Language Learning is a kind of behavior similar to other human behavior.  Language is learnt in much the same way as anything else is learnt.”</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92500" lnSpcReduction="10000"/>
          </a:bodyPr>
          <a:lstStyle/>
          <a:p>
            <a:pPr lvl="1">
              <a:lnSpc>
                <a:spcPct val="115000"/>
              </a:lnSpc>
              <a:spcAft>
                <a:spcPct val="20000"/>
              </a:spcAft>
              <a:buNone/>
            </a:pPr>
            <a:r>
              <a:rPr lang="en-US" altLang="zh-TW" sz="2400" b="1" dirty="0" smtClean="0">
                <a:solidFill>
                  <a:schemeClr val="folHlink"/>
                </a:solidFill>
              </a:rPr>
              <a:t>	B. F. Skinner</a:t>
            </a:r>
            <a:r>
              <a:rPr lang="en-US" altLang="zh-TW" sz="2400" dirty="0" smtClean="0"/>
              <a:t>: </a:t>
            </a:r>
          </a:p>
          <a:p>
            <a:pPr lvl="1">
              <a:lnSpc>
                <a:spcPct val="115000"/>
              </a:lnSpc>
              <a:spcAft>
                <a:spcPct val="20000"/>
              </a:spcAft>
            </a:pPr>
            <a:r>
              <a:rPr lang="en-US" altLang="zh-TW" sz="2400" dirty="0" smtClean="0"/>
              <a:t>language behavior is the production of correct </a:t>
            </a:r>
            <a:r>
              <a:rPr lang="en-US" altLang="zh-TW" sz="2400" dirty="0" smtClean="0">
                <a:solidFill>
                  <a:srgbClr val="003399"/>
                </a:solidFill>
              </a:rPr>
              <a:t>responses</a:t>
            </a:r>
            <a:r>
              <a:rPr lang="en-US" altLang="zh-TW" sz="2400" dirty="0" smtClean="0"/>
              <a:t> to </a:t>
            </a:r>
            <a:r>
              <a:rPr lang="en-US" altLang="zh-TW" sz="2400" dirty="0" smtClean="0">
                <a:solidFill>
                  <a:srgbClr val="003399"/>
                </a:solidFill>
              </a:rPr>
              <a:t>stimuli</a:t>
            </a:r>
            <a:r>
              <a:rPr lang="en-US" altLang="zh-TW" sz="2400" dirty="0" smtClean="0"/>
              <a:t> through </a:t>
            </a:r>
            <a:r>
              <a:rPr lang="en-US" altLang="zh-TW" sz="2400" dirty="0" smtClean="0">
                <a:solidFill>
                  <a:srgbClr val="003399"/>
                </a:solidFill>
              </a:rPr>
              <a:t>reinforcement</a:t>
            </a:r>
            <a:r>
              <a:rPr lang="en-US" altLang="zh-TW" sz="2400" dirty="0" smtClean="0"/>
              <a:t>. </a:t>
            </a:r>
          </a:p>
          <a:p>
            <a:pPr lvl="1">
              <a:lnSpc>
                <a:spcPct val="115000"/>
              </a:lnSpc>
              <a:spcAft>
                <a:spcPct val="20000"/>
              </a:spcAft>
            </a:pPr>
            <a:endParaRPr lang="en-US" altLang="zh-TW" sz="2400" dirty="0" smtClean="0"/>
          </a:p>
          <a:p>
            <a:pPr lvl="1">
              <a:lnSpc>
                <a:spcPct val="115000"/>
              </a:lnSpc>
              <a:spcAft>
                <a:spcPct val="20000"/>
              </a:spcAft>
            </a:pPr>
            <a:r>
              <a:rPr lang="en-US" altLang="zh-TW" sz="2400" dirty="0" smtClean="0"/>
              <a:t>Language learning is the result of 1) </a:t>
            </a:r>
            <a:r>
              <a:rPr lang="en-US" altLang="zh-TW" sz="2400" dirty="0" smtClean="0">
                <a:solidFill>
                  <a:srgbClr val="990033"/>
                </a:solidFill>
              </a:rPr>
              <a:t>imitation </a:t>
            </a:r>
            <a:r>
              <a:rPr lang="en-US" altLang="zh-TW" sz="2400" dirty="0" smtClean="0"/>
              <a:t>(word-for-word repetition), 2) </a:t>
            </a:r>
            <a:r>
              <a:rPr lang="en-US" altLang="zh-TW" sz="2400" dirty="0" smtClean="0">
                <a:solidFill>
                  <a:srgbClr val="990033"/>
                </a:solidFill>
              </a:rPr>
              <a:t>practice </a:t>
            </a:r>
            <a:r>
              <a:rPr lang="en-US" altLang="zh-TW" sz="2400" dirty="0" smtClean="0"/>
              <a:t>(repetitive manipulation of form), 3) </a:t>
            </a:r>
            <a:r>
              <a:rPr lang="en-US" altLang="zh-TW" sz="2400" dirty="0" smtClean="0">
                <a:solidFill>
                  <a:srgbClr val="990033"/>
                </a:solidFill>
              </a:rPr>
              <a:t>feedback</a:t>
            </a:r>
            <a:r>
              <a:rPr lang="en-US" altLang="zh-TW" sz="2400" dirty="0" smtClean="0"/>
              <a:t> on success (positive </a:t>
            </a:r>
            <a:r>
              <a:rPr lang="en-US" altLang="zh-TW" sz="2400" dirty="0" smtClean="0">
                <a:solidFill>
                  <a:srgbClr val="990033"/>
                </a:solidFill>
              </a:rPr>
              <a:t>reinforcement</a:t>
            </a:r>
            <a:r>
              <a:rPr lang="en-US" altLang="zh-TW" sz="2400" dirty="0" smtClean="0"/>
              <a:t>), and 4) </a:t>
            </a:r>
            <a:r>
              <a:rPr lang="en-US" altLang="zh-TW" sz="2400" dirty="0" smtClean="0">
                <a:solidFill>
                  <a:srgbClr val="990033"/>
                </a:solidFill>
              </a:rPr>
              <a:t>habit formation</a:t>
            </a:r>
            <a:r>
              <a:rPr lang="en-US" altLang="zh-TW" sz="2400" dirty="0" smtClean="0"/>
              <a:t>.</a:t>
            </a:r>
          </a:p>
          <a:p>
            <a:pPr lvl="1">
              <a:lnSpc>
                <a:spcPct val="115000"/>
              </a:lnSpc>
              <a:spcAft>
                <a:spcPct val="20000"/>
              </a:spcAft>
            </a:pPr>
            <a:endParaRPr lang="en-US" altLang="zh-TW" sz="2400" dirty="0" smtClean="0"/>
          </a:p>
          <a:p>
            <a:pPr lvl="1">
              <a:lnSpc>
                <a:spcPct val="115000"/>
              </a:lnSpc>
              <a:spcAft>
                <a:spcPct val="20000"/>
              </a:spcAft>
            </a:pPr>
            <a:r>
              <a:rPr lang="en-US" altLang="zh-TW" sz="2400" dirty="0" smtClean="0"/>
              <a:t>The </a:t>
            </a:r>
            <a:r>
              <a:rPr lang="en-US" altLang="zh-TW" sz="2400" dirty="0" smtClean="0">
                <a:solidFill>
                  <a:schemeClr val="folHlink"/>
                </a:solidFill>
              </a:rPr>
              <a:t>quality</a:t>
            </a:r>
            <a:r>
              <a:rPr lang="en-US" altLang="zh-TW" sz="2400" dirty="0" smtClean="0"/>
              <a:t> and </a:t>
            </a:r>
            <a:r>
              <a:rPr lang="en-US" altLang="zh-TW" sz="2400" dirty="0" smtClean="0">
                <a:solidFill>
                  <a:schemeClr val="folHlink"/>
                </a:solidFill>
              </a:rPr>
              <a:t>quantity</a:t>
            </a:r>
            <a:r>
              <a:rPr lang="en-US" altLang="zh-TW" sz="2400" dirty="0" smtClean="0"/>
              <a:t> of the </a:t>
            </a:r>
            <a:r>
              <a:rPr lang="en-US" altLang="zh-TW" sz="2400" dirty="0" smtClean="0">
                <a:solidFill>
                  <a:schemeClr val="folHlink"/>
                </a:solidFill>
              </a:rPr>
              <a:t>language</a:t>
            </a:r>
            <a:r>
              <a:rPr lang="en-US" altLang="zh-TW" sz="2400" dirty="0" smtClean="0"/>
              <a:t> that the child hears, as well as the </a:t>
            </a:r>
            <a:r>
              <a:rPr lang="en-US" altLang="zh-TW" sz="2400" dirty="0" smtClean="0">
                <a:solidFill>
                  <a:schemeClr val="folHlink"/>
                </a:solidFill>
              </a:rPr>
              <a:t>consistency</a:t>
            </a:r>
            <a:r>
              <a:rPr lang="en-US" altLang="zh-TW" sz="2400" dirty="0" smtClean="0"/>
              <a:t> of the </a:t>
            </a:r>
            <a:r>
              <a:rPr lang="en-US" altLang="zh-TW" sz="2400" dirty="0" smtClean="0">
                <a:solidFill>
                  <a:schemeClr val="folHlink"/>
                </a:solidFill>
              </a:rPr>
              <a:t>reinforcement</a:t>
            </a:r>
            <a:r>
              <a:rPr lang="en-US" altLang="zh-TW" sz="2400" dirty="0" smtClean="0"/>
              <a:t> offered by others in the </a:t>
            </a:r>
            <a:r>
              <a:rPr lang="en-US" altLang="zh-TW" sz="2400" dirty="0" smtClean="0">
                <a:solidFill>
                  <a:srgbClr val="C00000"/>
                </a:solidFill>
              </a:rPr>
              <a:t>environment</a:t>
            </a:r>
            <a:r>
              <a:rPr lang="en-US" altLang="zh-TW" sz="2400" dirty="0" smtClean="0"/>
              <a:t>, would shape the child’s language behavior.</a:t>
            </a:r>
            <a:endParaRPr lang="en-US" altLang="zh-TW" sz="2400" dirty="0" smtClean="0">
              <a:solidFill>
                <a:schemeClr val="hlink"/>
              </a:solidFill>
            </a:endParaRPr>
          </a:p>
          <a:p>
            <a:pPr lvl="1">
              <a:lnSpc>
                <a:spcPct val="80000"/>
              </a:lnSpc>
              <a:buNone/>
            </a:pPr>
            <a:r>
              <a:rPr lang="en-US" altLang="zh-TW" sz="2400" dirty="0" smtClean="0">
                <a:solidFill>
                  <a:schemeClr val="hlink"/>
                </a:solidFill>
              </a:rPr>
              <a:t>	</a:t>
            </a:r>
            <a:endParaRPr lang="en-US" altLang="zh-TW" sz="2400" dirty="0" smtClean="0">
              <a:solidFill>
                <a:srgbClr val="003399"/>
              </a:solidFill>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solidFill>
                  <a:schemeClr val="tx2"/>
                </a:solidFill>
              </a:rPr>
              <a:t>Children imitate language</a:t>
            </a:r>
          </a:p>
          <a:p>
            <a:pPr algn="just">
              <a:buFontTx/>
              <a:buNone/>
            </a:pPr>
            <a:endParaRPr lang="en-US" altLang="zh-CN" b="1" dirty="0" smtClean="0"/>
          </a:p>
          <a:p>
            <a:pPr algn="just">
              <a:buFontTx/>
              <a:buNone/>
            </a:pPr>
            <a:r>
              <a:rPr lang="en-US" altLang="zh-CN" b="1" dirty="0" smtClean="0"/>
              <a:t>stimulus</a:t>
            </a:r>
            <a:r>
              <a:rPr lang="en-US" altLang="zh-CN" dirty="0" smtClean="0"/>
              <a:t> → </a:t>
            </a:r>
            <a:r>
              <a:rPr lang="en-US" altLang="zh-CN" b="1" dirty="0" smtClean="0"/>
              <a:t>organism</a:t>
            </a:r>
            <a:r>
              <a:rPr lang="en-US" altLang="zh-CN" dirty="0" smtClean="0"/>
              <a:t> → </a:t>
            </a:r>
            <a:r>
              <a:rPr lang="en-US" altLang="zh-CN" b="1" dirty="0" smtClean="0"/>
              <a:t>response</a:t>
            </a:r>
            <a:endParaRPr lang="en-US" altLang="zh-CN" dirty="0" smtClean="0"/>
          </a:p>
          <a:p>
            <a:pPr algn="just">
              <a:buFontTx/>
              <a:buNone/>
            </a:pPr>
            <a:r>
              <a:rPr lang="en-US" altLang="zh-CN" dirty="0" smtClean="0"/>
              <a:t>		↓                ↓                   ↓</a:t>
            </a:r>
          </a:p>
          <a:p>
            <a:pPr algn="just">
              <a:buFontTx/>
              <a:buNone/>
            </a:pPr>
            <a:r>
              <a:rPr lang="en-US" altLang="zh-CN" dirty="0" smtClean="0"/>
              <a:t>    </a:t>
            </a:r>
            <a:r>
              <a:rPr lang="en-US" altLang="zh-CN" dirty="0" err="1" smtClean="0"/>
              <a:t>lg</a:t>
            </a:r>
            <a:r>
              <a:rPr lang="en-US" altLang="zh-CN" dirty="0" smtClean="0"/>
              <a:t> input        the learner     imitation</a:t>
            </a:r>
          </a:p>
          <a:p>
            <a:pPr algn="just">
              <a:buFontTx/>
              <a:buNone/>
            </a:pPr>
            <a:r>
              <a:rPr lang="en-US" altLang="zh-CN" dirty="0" smtClean="0"/>
              <a:t>   </a:t>
            </a:r>
          </a:p>
          <a:p>
            <a:pPr algn="just">
              <a:buFontTx/>
              <a:buNone/>
            </a:pPr>
            <a:r>
              <a:rPr lang="en-US" altLang="zh-CN" dirty="0" smtClean="0"/>
              <a:t> e.g. ‘This is a pencil → ‘This is a pencil’.</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304800"/>
            <a:ext cx="7790688" cy="5943600"/>
          </a:xfrm>
        </p:spPr>
        <p:txBody>
          <a:bodyPr>
            <a:normAutofit lnSpcReduction="10000"/>
          </a:bodyPr>
          <a:lstStyle/>
          <a:p>
            <a:pPr algn="just">
              <a:buFontTx/>
              <a:buNone/>
            </a:pPr>
            <a:r>
              <a:rPr lang="en-US" altLang="zh-CN" b="1" dirty="0" smtClean="0">
                <a:solidFill>
                  <a:schemeClr val="tx2"/>
                </a:solidFill>
              </a:rPr>
              <a:t> Four steps for a child to acquire his/her L1:</a:t>
            </a:r>
          </a:p>
          <a:p>
            <a:pPr algn="just">
              <a:buFontTx/>
              <a:buNone/>
            </a:pPr>
            <a:endParaRPr lang="en-US" altLang="zh-CN" dirty="0" smtClean="0"/>
          </a:p>
          <a:p>
            <a:pPr algn="just">
              <a:buFontTx/>
              <a:buNone/>
            </a:pPr>
            <a:r>
              <a:rPr lang="en-US" altLang="zh-CN" sz="2400" b="1" dirty="0" err="1" smtClean="0"/>
              <a:t>imitation</a:t>
            </a:r>
            <a:r>
              <a:rPr lang="en-US" altLang="zh-CN" sz="2400" dirty="0" err="1" smtClean="0"/>
              <a:t>→</a:t>
            </a:r>
            <a:r>
              <a:rPr lang="en-US" altLang="zh-CN" sz="2400" b="1" dirty="0" err="1" smtClean="0"/>
              <a:t>reinforcement</a:t>
            </a:r>
            <a:r>
              <a:rPr lang="en-US" altLang="zh-CN" sz="2400" dirty="0" err="1" smtClean="0"/>
              <a:t>→</a:t>
            </a:r>
            <a:r>
              <a:rPr lang="en-US" altLang="zh-CN" sz="2400" b="1" dirty="0" err="1" smtClean="0"/>
              <a:t>repetition</a:t>
            </a:r>
            <a:r>
              <a:rPr lang="en-US" altLang="zh-CN" sz="2400" dirty="0" err="1" smtClean="0"/>
              <a:t>→</a:t>
            </a:r>
            <a:r>
              <a:rPr lang="en-US" altLang="zh-CN" sz="2400" b="1" dirty="0" err="1" smtClean="0"/>
              <a:t>habituation</a:t>
            </a:r>
            <a:endParaRPr lang="en-US" altLang="zh-CN" sz="2400" dirty="0" smtClean="0"/>
          </a:p>
          <a:p>
            <a:pPr algn="just">
              <a:buFontTx/>
              <a:buNone/>
            </a:pPr>
            <a:r>
              <a:rPr lang="zh-CN" altLang="en-US" dirty="0" smtClean="0"/>
              <a:t>                                      </a:t>
            </a:r>
          </a:p>
          <a:p>
            <a:pPr algn="just">
              <a:buFontTx/>
              <a:buNone/>
            </a:pPr>
            <a:r>
              <a:rPr lang="zh-CN" altLang="en-US" dirty="0" smtClean="0"/>
              <a:t> 	</a:t>
            </a:r>
            <a:r>
              <a:rPr lang="en-US" altLang="zh-CN" dirty="0" smtClean="0"/>
              <a:t>	</a:t>
            </a:r>
            <a:r>
              <a:rPr lang="en-US" altLang="zh-CN" dirty="0" smtClean="0"/>
              <a:t> </a:t>
            </a:r>
            <a:r>
              <a:rPr lang="en-US" altLang="zh-CN" sz="2200" dirty="0" smtClean="0"/>
              <a:t>positive</a:t>
            </a:r>
            <a:r>
              <a:rPr lang="en-US" altLang="zh-CN" sz="2200" dirty="0" smtClean="0"/>
              <a:t>	negative	   good habit    bad habit</a:t>
            </a:r>
          </a:p>
          <a:p>
            <a:pPr algn="just">
              <a:buFontTx/>
              <a:buNone/>
            </a:pPr>
            <a:endParaRPr lang="en-US" altLang="zh-CN" dirty="0" smtClean="0"/>
          </a:p>
          <a:p>
            <a:pPr algn="just"/>
            <a:r>
              <a:rPr lang="en-US" altLang="zh-CN" dirty="0" smtClean="0"/>
              <a:t>positive reinforcement: praise or reward</a:t>
            </a:r>
          </a:p>
          <a:p>
            <a:pPr algn="just"/>
            <a:r>
              <a:rPr lang="en-US" altLang="zh-CN" dirty="0" smtClean="0"/>
              <a:t>negative reinforcement: corrections</a:t>
            </a:r>
            <a:r>
              <a:rPr lang="en-US" altLang="zh-CN" sz="2800" dirty="0" smtClean="0"/>
              <a:t>   </a:t>
            </a:r>
          </a:p>
          <a:p>
            <a:pPr algn="just"/>
            <a:r>
              <a:rPr lang="en-US" altLang="zh-CN" sz="2800" dirty="0" smtClean="0"/>
              <a:t> </a:t>
            </a:r>
            <a:r>
              <a:rPr lang="en-US" altLang="zh-CN" dirty="0" smtClean="0"/>
              <a:t>good habit: correct performance</a:t>
            </a:r>
          </a:p>
          <a:p>
            <a:pPr algn="just"/>
            <a:r>
              <a:rPr lang="en-US" altLang="zh-CN" dirty="0" smtClean="0"/>
              <a:t>bad habit: errors</a:t>
            </a:r>
            <a:r>
              <a:rPr lang="en-US" altLang="zh-CN" sz="2800" dirty="0" smtClean="0"/>
              <a:t> </a:t>
            </a:r>
            <a:endParaRPr lang="en-US" dirty="0"/>
          </a:p>
        </p:txBody>
      </p:sp>
      <p:cxnSp>
        <p:nvCxnSpPr>
          <p:cNvPr id="5" name="Straight Arrow Connector 4"/>
          <p:cNvCxnSpPr/>
          <p:nvPr/>
        </p:nvCxnSpPr>
        <p:spPr>
          <a:xfrm rot="10800000" flipV="1">
            <a:off x="2819400" y="2133600"/>
            <a:ext cx="838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657600" y="2133600"/>
            <a:ext cx="7620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6858000" y="2057400"/>
            <a:ext cx="838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7658100" y="2095500"/>
            <a:ext cx="7620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 on </a:t>
            </a:r>
            <a:r>
              <a:rPr lang="en-US" dirty="0" err="1" smtClean="0"/>
              <a:t>Behaviourism</a:t>
            </a:r>
            <a:endParaRPr lang="en-US" dirty="0"/>
          </a:p>
        </p:txBody>
      </p:sp>
      <p:sp>
        <p:nvSpPr>
          <p:cNvPr id="3" name="Content Placeholder 2"/>
          <p:cNvSpPr>
            <a:spLocks noGrp="1"/>
          </p:cNvSpPr>
          <p:nvPr>
            <p:ph idx="1"/>
          </p:nvPr>
        </p:nvSpPr>
        <p:spPr/>
        <p:txBody>
          <a:bodyPr>
            <a:normAutofit fontScale="92500"/>
          </a:bodyPr>
          <a:lstStyle/>
          <a:p>
            <a:pPr algn="just"/>
            <a:endParaRPr lang="en-US" altLang="zh-CN" dirty="0" smtClean="0">
              <a:cs typeface="Times New Roman" pitchFamily="18" charset="0"/>
            </a:endParaRPr>
          </a:p>
          <a:p>
            <a:pPr algn="just"/>
            <a:r>
              <a:rPr lang="en-US" altLang="zh-CN" dirty="0" smtClean="0"/>
              <a:t>overemphasize the external factors like of parents to provide a model of imitation</a:t>
            </a:r>
          </a:p>
          <a:p>
            <a:pPr algn="just"/>
            <a:r>
              <a:rPr lang="en-US" altLang="zh-CN" dirty="0" smtClean="0">
                <a:cs typeface="Times New Roman" pitchFamily="18" charset="0"/>
              </a:rPr>
              <a:t> </a:t>
            </a:r>
            <a:r>
              <a:rPr lang="en-US" altLang="zh-CN" dirty="0" smtClean="0"/>
              <a:t>ignore the internal factor, i.e. the role     of learner himself in language learning process</a:t>
            </a:r>
          </a:p>
          <a:p>
            <a:pPr algn="just"/>
            <a:r>
              <a:rPr lang="en-US" altLang="zh-CN" dirty="0" smtClean="0">
                <a:cs typeface="Times New Roman" pitchFamily="18" charset="0"/>
              </a:rPr>
              <a:t> </a:t>
            </a:r>
            <a:r>
              <a:rPr lang="en-US" altLang="zh-CN" dirty="0" smtClean="0"/>
              <a:t>overemphasize the role of imitation</a:t>
            </a:r>
          </a:p>
          <a:p>
            <a:pPr algn="just"/>
            <a:r>
              <a:rPr lang="en-US" altLang="zh-TW" dirty="0" smtClean="0"/>
              <a:t>children do use language creatively, not just repeat what they have heard.</a:t>
            </a:r>
            <a:endParaRPr lang="en-US" altLang="zh-CN" dirty="0" smtClean="0"/>
          </a:p>
          <a:p>
            <a:pPr algn="just">
              <a:buFontTx/>
              <a:buNone/>
            </a:pPr>
            <a:r>
              <a:rPr lang="en-US" altLang="zh-CN" dirty="0" smtClean="0"/>
              <a: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en-US" dirty="0" err="1" smtClean="0"/>
              <a:t>Nativism</a:t>
            </a:r>
            <a:endParaRPr lang="en-US" dirty="0"/>
          </a:p>
        </p:txBody>
      </p:sp>
      <p:sp>
        <p:nvSpPr>
          <p:cNvPr id="3" name="Content Placeholder 2"/>
          <p:cNvSpPr>
            <a:spLocks noGrp="1"/>
          </p:cNvSpPr>
          <p:nvPr>
            <p:ph idx="1"/>
          </p:nvPr>
        </p:nvSpPr>
        <p:spPr/>
        <p:txBody>
          <a:bodyPr/>
          <a:lstStyle/>
          <a:p>
            <a:endParaRPr lang="en-US" dirty="0" smtClean="0"/>
          </a:p>
          <a:p>
            <a:r>
              <a:rPr lang="en-US" dirty="0" smtClean="0"/>
              <a:t>Proponent: Noam Chomsky</a:t>
            </a:r>
          </a:p>
          <a:p>
            <a:r>
              <a:rPr lang="en-US" dirty="0" smtClean="0"/>
              <a:t>1959</a:t>
            </a:r>
          </a:p>
          <a:p>
            <a:r>
              <a:rPr lang="en-US" dirty="0" smtClean="0"/>
              <a:t>Principle: It’s all in your mind</a:t>
            </a:r>
          </a:p>
          <a:p>
            <a:endParaRPr lang="en-US" dirty="0" smtClean="0"/>
          </a:p>
          <a:p>
            <a:r>
              <a:rPr lang="en-US" dirty="0" smtClean="0"/>
              <a:t>“</a:t>
            </a:r>
            <a:r>
              <a:rPr lang="en-US" dirty="0" smtClean="0">
                <a:solidFill>
                  <a:schemeClr val="accent6">
                    <a:lumMod val="75000"/>
                  </a:schemeClr>
                </a:solidFill>
                <a:latin typeface="Arial" charset="0"/>
              </a:rPr>
              <a:t>We are born with a Language Acquisition Device (LAD) and access to Universal Grammar (UG)”</a:t>
            </a:r>
            <a:endParaRPr lang="en-US" dirty="0">
              <a:solidFill>
                <a:schemeClr val="accent6">
                  <a:lumMod val="75000"/>
                </a:schemeClr>
              </a:solidFill>
            </a:endParaRPr>
          </a:p>
        </p:txBody>
      </p:sp>
      <p:pic>
        <p:nvPicPr>
          <p:cNvPr id="4" name="Picture 4" descr="animated_brain.gif"/>
          <p:cNvPicPr>
            <a:picLocks noChangeAspect="1"/>
          </p:cNvPicPr>
          <p:nvPr/>
        </p:nvPicPr>
        <p:blipFill>
          <a:blip r:embed="rId2" cstate="print"/>
          <a:srcRect/>
          <a:stretch>
            <a:fillRect/>
          </a:stretch>
        </p:blipFill>
        <p:spPr bwMode="auto">
          <a:xfrm>
            <a:off x="7019925" y="0"/>
            <a:ext cx="2124075" cy="23683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92500"/>
          </a:bodyPr>
          <a:lstStyle/>
          <a:p>
            <a:r>
              <a:rPr lang="en-US" altLang="zh-TW" sz="3000" b="1" dirty="0" smtClean="0">
                <a:solidFill>
                  <a:schemeClr val="accent2">
                    <a:lumMod val="75000"/>
                  </a:schemeClr>
                </a:solidFill>
              </a:rPr>
              <a:t>Chomsky</a:t>
            </a:r>
          </a:p>
          <a:p>
            <a:endParaRPr lang="en-US" altLang="zh-TW" sz="2400" b="1" dirty="0" smtClean="0"/>
          </a:p>
          <a:p>
            <a:pPr lvl="1">
              <a:lnSpc>
                <a:spcPct val="105000"/>
              </a:lnSpc>
              <a:spcBef>
                <a:spcPct val="40000"/>
              </a:spcBef>
            </a:pPr>
            <a:r>
              <a:rPr lang="en-US" altLang="zh-TW" sz="2400" dirty="0" smtClean="0"/>
              <a:t>Children are biologically programmed for language and  language develops in the child in just the same way that other biological functions develop. </a:t>
            </a:r>
          </a:p>
          <a:p>
            <a:pPr lvl="1">
              <a:lnSpc>
                <a:spcPct val="105000"/>
              </a:lnSpc>
              <a:spcBef>
                <a:spcPct val="40000"/>
              </a:spcBef>
            </a:pPr>
            <a:endParaRPr lang="en-US" altLang="zh-TW" sz="2400" dirty="0" smtClean="0"/>
          </a:p>
          <a:p>
            <a:pPr lvl="1">
              <a:lnSpc>
                <a:spcPct val="105000"/>
              </a:lnSpc>
              <a:spcBef>
                <a:spcPct val="40000"/>
              </a:spcBef>
            </a:pPr>
            <a:r>
              <a:rPr lang="en-US" altLang="zh-TW" sz="2400" dirty="0" smtClean="0"/>
              <a:t>The environment makes only a basic contribution, that is, the availability of people who speak to the child. Therefore, the child’s biological endowment (LAD) will do the rest. </a:t>
            </a:r>
          </a:p>
          <a:p>
            <a:pPr lvl="1">
              <a:lnSpc>
                <a:spcPct val="105000"/>
              </a:lnSpc>
              <a:spcBef>
                <a:spcPct val="40000"/>
              </a:spcBef>
            </a:pPr>
            <a:endParaRPr lang="en-US" altLang="zh-TW" sz="2400" dirty="0" smtClean="0"/>
          </a:p>
          <a:p>
            <a:pPr lvl="1">
              <a:lnSpc>
                <a:spcPct val="105000"/>
              </a:lnSpc>
              <a:spcBef>
                <a:spcPct val="40000"/>
              </a:spcBef>
            </a:pPr>
            <a:r>
              <a:rPr lang="en-US" altLang="zh-TW" sz="2400" dirty="0" smtClean="0"/>
              <a:t>Children are born with a specific innate ability to discover for themselves the underlying rules of a language system on the basis of the samples of a natural language they are exposed to.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lstStyle/>
          <a:p>
            <a:r>
              <a:rPr lang="en-US" b="1" dirty="0" smtClean="0"/>
              <a:t>Chomsky against </a:t>
            </a:r>
            <a:r>
              <a:rPr lang="en-US" b="1" dirty="0" err="1" smtClean="0"/>
              <a:t>Behaviourism</a:t>
            </a:r>
            <a:r>
              <a:rPr lang="en-US" b="1" dirty="0" smtClean="0"/>
              <a:t>:</a:t>
            </a:r>
          </a:p>
          <a:p>
            <a:endParaRPr lang="en-US" dirty="0" smtClean="0"/>
          </a:p>
          <a:p>
            <a:pPr marL="365125" indent="-365125">
              <a:lnSpc>
                <a:spcPct val="105000"/>
              </a:lnSpc>
              <a:spcBef>
                <a:spcPct val="30000"/>
              </a:spcBef>
              <a:spcAft>
                <a:spcPct val="50000"/>
              </a:spcAft>
            </a:pPr>
            <a:r>
              <a:rPr lang="en-US" altLang="zh-TW" sz="2000" dirty="0" smtClean="0"/>
              <a:t>Chomsky argues that behaviorism cannot provide sufficient explanations for children</a:t>
            </a:r>
            <a:r>
              <a:rPr lang="en-US" altLang="zh-TW" sz="2000" dirty="0" smtClean="0">
                <a:latin typeface="Times New Roman" pitchFamily="18" charset="0"/>
              </a:rPr>
              <a:t>’</a:t>
            </a:r>
            <a:r>
              <a:rPr lang="en-US" altLang="zh-TW" sz="2000" dirty="0" smtClean="0"/>
              <a:t>s language acquisition for the following reasons:</a:t>
            </a:r>
          </a:p>
          <a:p>
            <a:pPr marL="1082675" lvl="1" indent="-449263">
              <a:lnSpc>
                <a:spcPct val="105000"/>
              </a:lnSpc>
              <a:spcBef>
                <a:spcPct val="30000"/>
              </a:spcBef>
              <a:buFont typeface="Wingdings" pitchFamily="2" charset="2"/>
              <a:buAutoNum type="arabicPeriod"/>
            </a:pPr>
            <a:r>
              <a:rPr lang="en-US" altLang="zh-TW" sz="2000" dirty="0" smtClean="0"/>
              <a:t>Children</a:t>
            </a:r>
            <a:r>
              <a:rPr lang="zh-TW" altLang="en-US" sz="2000" dirty="0" smtClean="0"/>
              <a:t> </a:t>
            </a:r>
            <a:r>
              <a:rPr lang="en-US" altLang="zh-TW" sz="2000" dirty="0" smtClean="0"/>
              <a:t>come</a:t>
            </a:r>
            <a:r>
              <a:rPr lang="zh-TW" altLang="en-US" sz="2000" dirty="0" smtClean="0"/>
              <a:t> </a:t>
            </a:r>
            <a:r>
              <a:rPr lang="en-US" altLang="zh-TW" sz="2000" dirty="0" smtClean="0"/>
              <a:t>to</a:t>
            </a:r>
            <a:r>
              <a:rPr lang="zh-TW" altLang="en-US" sz="2000" dirty="0" smtClean="0"/>
              <a:t> </a:t>
            </a:r>
            <a:r>
              <a:rPr lang="en-US" altLang="zh-TW" sz="2000" dirty="0" smtClean="0"/>
              <a:t>know</a:t>
            </a:r>
            <a:r>
              <a:rPr lang="zh-TW" altLang="en-US" sz="2000" dirty="0" smtClean="0"/>
              <a:t> </a:t>
            </a:r>
            <a:r>
              <a:rPr lang="en-US" altLang="zh-TW" sz="2000" dirty="0" smtClean="0"/>
              <a:t>more</a:t>
            </a:r>
            <a:r>
              <a:rPr lang="zh-TW" altLang="en-US" sz="2000" dirty="0" smtClean="0"/>
              <a:t> </a:t>
            </a:r>
            <a:r>
              <a:rPr lang="en-US" altLang="zh-TW" sz="2000" dirty="0" smtClean="0"/>
              <a:t>about</a:t>
            </a:r>
            <a:r>
              <a:rPr lang="zh-TW" altLang="en-US" sz="2000" dirty="0" smtClean="0"/>
              <a:t> </a:t>
            </a:r>
            <a:r>
              <a:rPr lang="en-US" altLang="zh-TW" sz="2000" dirty="0" smtClean="0"/>
              <a:t>the</a:t>
            </a:r>
            <a:r>
              <a:rPr lang="zh-TW" altLang="en-US" sz="2000" dirty="0" smtClean="0"/>
              <a:t> </a:t>
            </a:r>
            <a:r>
              <a:rPr lang="en-US" altLang="zh-TW" sz="2000" dirty="0" smtClean="0"/>
              <a:t>structure</a:t>
            </a:r>
            <a:r>
              <a:rPr lang="zh-TW" altLang="en-US" sz="2000" dirty="0" smtClean="0"/>
              <a:t> </a:t>
            </a:r>
            <a:r>
              <a:rPr lang="en-US" altLang="zh-TW" sz="2000" dirty="0" smtClean="0"/>
              <a:t>of</a:t>
            </a:r>
            <a:r>
              <a:rPr lang="zh-TW" altLang="en-US" sz="2000" dirty="0" smtClean="0"/>
              <a:t> </a:t>
            </a:r>
            <a:r>
              <a:rPr lang="en-US" altLang="zh-TW" sz="2000" dirty="0" smtClean="0"/>
              <a:t>their</a:t>
            </a:r>
            <a:r>
              <a:rPr lang="zh-TW" altLang="en-US" sz="2000" dirty="0" smtClean="0"/>
              <a:t> </a:t>
            </a:r>
            <a:r>
              <a:rPr lang="en-US" altLang="zh-TW" sz="2000" dirty="0" smtClean="0"/>
              <a:t>language</a:t>
            </a:r>
            <a:r>
              <a:rPr lang="zh-TW" altLang="en-US" sz="2000" dirty="0" smtClean="0"/>
              <a:t> </a:t>
            </a:r>
            <a:r>
              <a:rPr lang="en-US" altLang="zh-TW" sz="2000" dirty="0" smtClean="0"/>
              <a:t>than</a:t>
            </a:r>
            <a:r>
              <a:rPr lang="zh-TW" altLang="en-US" sz="2000" dirty="0" smtClean="0"/>
              <a:t> </a:t>
            </a:r>
            <a:r>
              <a:rPr lang="en-US" altLang="zh-TW" sz="2000" dirty="0" smtClean="0"/>
              <a:t>they</a:t>
            </a:r>
            <a:r>
              <a:rPr lang="zh-TW" altLang="en-US" sz="2000" dirty="0" smtClean="0"/>
              <a:t> </a:t>
            </a:r>
            <a:r>
              <a:rPr lang="en-US" altLang="zh-TW" sz="2000" dirty="0" smtClean="0"/>
              <a:t>could</a:t>
            </a:r>
            <a:r>
              <a:rPr lang="zh-TW" altLang="en-US" sz="2000" dirty="0" smtClean="0"/>
              <a:t> </a:t>
            </a:r>
            <a:r>
              <a:rPr lang="en-US" altLang="zh-TW" sz="2000" dirty="0" smtClean="0"/>
              <a:t>be</a:t>
            </a:r>
            <a:r>
              <a:rPr lang="zh-TW" altLang="en-US" sz="2000" dirty="0" smtClean="0"/>
              <a:t> </a:t>
            </a:r>
            <a:r>
              <a:rPr lang="en-US" altLang="zh-TW" sz="2000" dirty="0" smtClean="0"/>
              <a:t>expected</a:t>
            </a:r>
            <a:r>
              <a:rPr lang="zh-TW" altLang="en-US" sz="2000" dirty="0" smtClean="0"/>
              <a:t> </a:t>
            </a:r>
            <a:r>
              <a:rPr lang="en-US" altLang="zh-TW" sz="2000" dirty="0" smtClean="0"/>
              <a:t>to</a:t>
            </a:r>
            <a:r>
              <a:rPr lang="zh-TW" altLang="en-US" sz="2000" dirty="0" smtClean="0"/>
              <a:t> </a:t>
            </a:r>
            <a:r>
              <a:rPr lang="en-US" altLang="zh-TW" sz="2000" dirty="0" smtClean="0"/>
              <a:t>learn</a:t>
            </a:r>
            <a:r>
              <a:rPr lang="zh-TW" altLang="en-US" sz="2000" dirty="0" smtClean="0"/>
              <a:t> </a:t>
            </a:r>
            <a:r>
              <a:rPr lang="en-US" altLang="zh-TW" sz="2000" dirty="0" smtClean="0"/>
              <a:t>on</a:t>
            </a:r>
            <a:r>
              <a:rPr lang="zh-TW" altLang="en-US" sz="2000" dirty="0" smtClean="0"/>
              <a:t> </a:t>
            </a:r>
            <a:r>
              <a:rPr lang="en-US" altLang="zh-TW" sz="2000" dirty="0" smtClean="0"/>
              <a:t>the</a:t>
            </a:r>
            <a:r>
              <a:rPr lang="zh-TW" altLang="en-US" sz="2000" dirty="0" smtClean="0"/>
              <a:t> </a:t>
            </a:r>
            <a:r>
              <a:rPr lang="en-US" altLang="zh-TW" sz="2000" dirty="0" smtClean="0"/>
              <a:t>basis</a:t>
            </a:r>
            <a:r>
              <a:rPr lang="zh-TW" altLang="en-US" sz="2000" dirty="0" smtClean="0"/>
              <a:t> </a:t>
            </a:r>
            <a:r>
              <a:rPr lang="en-US" altLang="zh-TW" sz="2000" dirty="0" smtClean="0"/>
              <a:t>of</a:t>
            </a:r>
            <a:r>
              <a:rPr lang="zh-TW" altLang="en-US" sz="2000" dirty="0" smtClean="0"/>
              <a:t> </a:t>
            </a:r>
            <a:r>
              <a:rPr lang="en-US" altLang="zh-TW" sz="2000" dirty="0" smtClean="0"/>
              <a:t>the</a:t>
            </a:r>
            <a:r>
              <a:rPr lang="zh-TW" altLang="en-US" sz="2000" dirty="0" smtClean="0"/>
              <a:t> </a:t>
            </a:r>
            <a:r>
              <a:rPr lang="en-US" altLang="zh-TW" sz="2000" dirty="0" smtClean="0"/>
              <a:t>samples</a:t>
            </a:r>
            <a:r>
              <a:rPr lang="zh-TW" altLang="en-US" sz="2000" dirty="0" smtClean="0"/>
              <a:t> </a:t>
            </a:r>
            <a:r>
              <a:rPr lang="en-US" altLang="zh-TW" sz="2000" dirty="0" smtClean="0"/>
              <a:t>of</a:t>
            </a:r>
            <a:r>
              <a:rPr lang="zh-TW" altLang="en-US" sz="2000" dirty="0" smtClean="0"/>
              <a:t> </a:t>
            </a:r>
            <a:r>
              <a:rPr lang="en-US" altLang="zh-TW" sz="2000" dirty="0" smtClean="0"/>
              <a:t>language</a:t>
            </a:r>
            <a:r>
              <a:rPr lang="zh-TW" altLang="en-US" sz="2000" dirty="0" smtClean="0"/>
              <a:t> </a:t>
            </a:r>
            <a:r>
              <a:rPr lang="en-US" altLang="zh-TW" sz="2000" dirty="0" smtClean="0"/>
              <a:t>they</a:t>
            </a:r>
            <a:r>
              <a:rPr lang="zh-TW" altLang="en-US" sz="2000" dirty="0" smtClean="0"/>
              <a:t> </a:t>
            </a:r>
            <a:r>
              <a:rPr lang="en-US" altLang="zh-TW" sz="2000" dirty="0" smtClean="0"/>
              <a:t>hear.</a:t>
            </a:r>
          </a:p>
          <a:p>
            <a:pPr marL="1082675" lvl="1" indent="-449263">
              <a:lnSpc>
                <a:spcPct val="105000"/>
              </a:lnSpc>
              <a:spcBef>
                <a:spcPct val="30000"/>
              </a:spcBef>
              <a:buFont typeface="Wingdings" pitchFamily="2" charset="2"/>
              <a:buAutoNum type="arabicPeriod"/>
            </a:pPr>
            <a:r>
              <a:rPr lang="en-US" altLang="zh-TW" sz="2000" dirty="0" smtClean="0"/>
              <a:t>The language children</a:t>
            </a:r>
            <a:r>
              <a:rPr lang="zh-TW" altLang="en-US" sz="2000" dirty="0" smtClean="0"/>
              <a:t> </a:t>
            </a:r>
            <a:r>
              <a:rPr lang="en-US" altLang="zh-TW" sz="2000" dirty="0" smtClean="0"/>
              <a:t>are</a:t>
            </a:r>
            <a:r>
              <a:rPr lang="zh-TW" altLang="en-US" sz="2000" dirty="0" smtClean="0"/>
              <a:t> </a:t>
            </a:r>
            <a:r>
              <a:rPr lang="en-US" altLang="zh-TW" sz="2000" dirty="0" smtClean="0"/>
              <a:t>exposed to includes</a:t>
            </a:r>
            <a:r>
              <a:rPr lang="zh-TW" altLang="en-US" sz="2000" dirty="0" smtClean="0"/>
              <a:t> </a:t>
            </a:r>
            <a:r>
              <a:rPr lang="en-US" altLang="zh-TW" sz="2000" dirty="0" smtClean="0"/>
              <a:t>false</a:t>
            </a:r>
            <a:r>
              <a:rPr lang="zh-TW" altLang="en-US" sz="2000" dirty="0" smtClean="0"/>
              <a:t> </a:t>
            </a:r>
            <a:r>
              <a:rPr lang="en-US" altLang="zh-TW" sz="2000" dirty="0" smtClean="0"/>
              <a:t>starts,</a:t>
            </a:r>
            <a:r>
              <a:rPr lang="zh-TW" altLang="en-US" sz="2000" dirty="0" smtClean="0"/>
              <a:t> </a:t>
            </a:r>
            <a:r>
              <a:rPr lang="en-US" altLang="zh-TW" sz="2000" dirty="0" smtClean="0"/>
              <a:t>incomplete</a:t>
            </a:r>
            <a:r>
              <a:rPr lang="zh-TW" altLang="en-US" sz="2000" dirty="0" smtClean="0"/>
              <a:t> </a:t>
            </a:r>
            <a:r>
              <a:rPr lang="en-US" altLang="zh-TW" sz="2000" dirty="0" smtClean="0"/>
              <a:t>sentences</a:t>
            </a:r>
            <a:r>
              <a:rPr lang="zh-TW" altLang="en-US" sz="2000" dirty="0" smtClean="0"/>
              <a:t> </a:t>
            </a:r>
            <a:r>
              <a:rPr lang="en-US" altLang="zh-TW" sz="2000" dirty="0" smtClean="0"/>
              <a:t>and</a:t>
            </a:r>
            <a:r>
              <a:rPr lang="zh-TW" altLang="en-US" sz="2000" dirty="0" smtClean="0"/>
              <a:t> </a:t>
            </a:r>
            <a:r>
              <a:rPr lang="en-US" altLang="zh-TW" sz="2000" dirty="0" smtClean="0"/>
              <a:t>slips</a:t>
            </a:r>
            <a:r>
              <a:rPr lang="zh-TW" altLang="en-US" sz="2000" dirty="0" smtClean="0"/>
              <a:t> </a:t>
            </a:r>
            <a:r>
              <a:rPr lang="en-US" altLang="zh-TW" sz="2000" dirty="0" smtClean="0"/>
              <a:t>of</a:t>
            </a:r>
            <a:r>
              <a:rPr lang="zh-TW" altLang="en-US" sz="2000" dirty="0" smtClean="0"/>
              <a:t> </a:t>
            </a:r>
            <a:r>
              <a:rPr lang="en-US" altLang="zh-TW" sz="2000" dirty="0" smtClean="0"/>
              <a:t>the</a:t>
            </a:r>
            <a:r>
              <a:rPr lang="zh-TW" altLang="en-US" sz="2000" dirty="0" smtClean="0"/>
              <a:t> </a:t>
            </a:r>
            <a:r>
              <a:rPr lang="en-US" altLang="zh-TW" sz="2000" dirty="0" smtClean="0"/>
              <a:t>tongue,</a:t>
            </a:r>
            <a:r>
              <a:rPr lang="zh-TW" altLang="en-US" sz="2000" dirty="0" smtClean="0"/>
              <a:t> </a:t>
            </a:r>
            <a:r>
              <a:rPr lang="en-US" altLang="zh-TW" sz="2000" dirty="0" smtClean="0"/>
              <a:t>and</a:t>
            </a:r>
            <a:r>
              <a:rPr lang="zh-TW" altLang="en-US" sz="2000" dirty="0" smtClean="0"/>
              <a:t> </a:t>
            </a:r>
            <a:r>
              <a:rPr lang="en-US" altLang="zh-TW" sz="2000" dirty="0" smtClean="0"/>
              <a:t>yet</a:t>
            </a:r>
            <a:r>
              <a:rPr lang="zh-TW" altLang="en-US" sz="2000" dirty="0" smtClean="0"/>
              <a:t> </a:t>
            </a:r>
            <a:r>
              <a:rPr lang="en-US" altLang="zh-TW" sz="2000" dirty="0" smtClean="0"/>
              <a:t>they</a:t>
            </a:r>
            <a:r>
              <a:rPr lang="zh-TW" altLang="en-US" sz="2000" dirty="0" smtClean="0"/>
              <a:t> </a:t>
            </a:r>
            <a:r>
              <a:rPr lang="en-US" altLang="zh-TW" sz="2000" dirty="0" smtClean="0"/>
              <a:t>learn</a:t>
            </a:r>
            <a:r>
              <a:rPr lang="zh-TW" altLang="en-US" sz="2000" dirty="0" smtClean="0"/>
              <a:t> </a:t>
            </a:r>
            <a:r>
              <a:rPr lang="en-US" altLang="zh-TW" sz="2000" dirty="0" smtClean="0"/>
              <a:t>to</a:t>
            </a:r>
            <a:r>
              <a:rPr lang="zh-TW" altLang="en-US" sz="2000" dirty="0" smtClean="0"/>
              <a:t> </a:t>
            </a:r>
            <a:r>
              <a:rPr lang="en-US" altLang="zh-TW" sz="2000" dirty="0" smtClean="0"/>
              <a:t>distinguish</a:t>
            </a:r>
            <a:r>
              <a:rPr lang="zh-TW" altLang="en-US" sz="2000" dirty="0" smtClean="0"/>
              <a:t> </a:t>
            </a:r>
            <a:r>
              <a:rPr lang="en-US" altLang="zh-TW" sz="2000" dirty="0" smtClean="0"/>
              <a:t>between</a:t>
            </a:r>
            <a:r>
              <a:rPr lang="zh-TW" altLang="en-US" sz="2000" dirty="0" smtClean="0"/>
              <a:t> </a:t>
            </a:r>
            <a:r>
              <a:rPr lang="en-US" altLang="zh-TW" sz="2000" dirty="0" smtClean="0"/>
              <a:t>grammatical</a:t>
            </a:r>
            <a:r>
              <a:rPr lang="zh-TW" altLang="en-US" sz="2000" dirty="0" smtClean="0"/>
              <a:t> </a:t>
            </a:r>
            <a:r>
              <a:rPr lang="en-US" altLang="zh-TW" sz="2000" dirty="0" smtClean="0"/>
              <a:t>and</a:t>
            </a:r>
            <a:r>
              <a:rPr lang="zh-TW" altLang="en-US" sz="2000" dirty="0" smtClean="0"/>
              <a:t> </a:t>
            </a:r>
            <a:r>
              <a:rPr lang="en-US" altLang="zh-TW" sz="2000" dirty="0" smtClean="0"/>
              <a:t>ungrammatical</a:t>
            </a:r>
            <a:r>
              <a:rPr lang="zh-TW" altLang="en-US" sz="2000" dirty="0" smtClean="0"/>
              <a:t> </a:t>
            </a:r>
            <a:r>
              <a:rPr lang="en-US" altLang="zh-TW" sz="2000" dirty="0" smtClean="0"/>
              <a:t>sentences.</a:t>
            </a:r>
            <a:r>
              <a:rPr lang="zh-TW" altLang="en-US" sz="2000" dirty="0" smtClean="0"/>
              <a:t> </a:t>
            </a:r>
            <a:endParaRPr lang="en-US" altLang="zh-TW" sz="2000" dirty="0" smtClean="0"/>
          </a:p>
          <a:p>
            <a:pPr marL="1082675" lvl="1" indent="-449263">
              <a:lnSpc>
                <a:spcPct val="105000"/>
              </a:lnSpc>
              <a:spcBef>
                <a:spcPct val="30000"/>
              </a:spcBef>
              <a:buFont typeface="Wingdings" pitchFamily="2" charset="2"/>
              <a:buAutoNum type="arabicPeriod"/>
            </a:pPr>
            <a:r>
              <a:rPr lang="en-US" altLang="zh-TW" sz="2000" dirty="0" smtClean="0"/>
              <a:t>Children are </a:t>
            </a:r>
            <a:r>
              <a:rPr lang="en-US" altLang="zh-TW" sz="2000" dirty="0" smtClean="0">
                <a:solidFill>
                  <a:schemeClr val="folHlink"/>
                </a:solidFill>
              </a:rPr>
              <a:t>by no means systematically corrected or instructed</a:t>
            </a:r>
            <a:r>
              <a:rPr lang="en-US" altLang="zh-TW" sz="2000" dirty="0" smtClean="0"/>
              <a:t> on language by parents.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altLang="zh-CN" dirty="0" smtClean="0"/>
              <a:t>Children’s ability to learn a language is </a:t>
            </a:r>
            <a:r>
              <a:rPr lang="en-US" altLang="zh-CN" b="1" i="1" dirty="0" smtClean="0"/>
              <a:t>innate</a:t>
            </a:r>
            <a:r>
              <a:rPr lang="en-US" altLang="zh-CN" dirty="0" smtClean="0"/>
              <a:t>.</a:t>
            </a:r>
          </a:p>
          <a:p>
            <a:pPr algn="just"/>
            <a:endParaRPr lang="en-US" altLang="zh-CN" dirty="0" smtClean="0"/>
          </a:p>
          <a:p>
            <a:pPr algn="just"/>
            <a:r>
              <a:rPr lang="en-US" altLang="zh-CN" dirty="0" smtClean="0"/>
              <a:t>Universal grammar (UG): </a:t>
            </a:r>
          </a:p>
          <a:p>
            <a:pPr algn="just">
              <a:buFontTx/>
              <a:buNone/>
            </a:pPr>
            <a:r>
              <a:rPr lang="en-US" altLang="zh-CN" dirty="0" smtClean="0"/>
              <a:t>      Chomsky’s term for the abstract principles that    comprise a child’s innate knowledge of language and that guide LA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lnSpcReduction="10000"/>
          </a:bodyPr>
          <a:lstStyle/>
          <a:p>
            <a:r>
              <a:rPr lang="en-US" altLang="zh-TW" b="1" dirty="0" smtClean="0">
                <a:solidFill>
                  <a:schemeClr val="accent2">
                    <a:lumMod val="75000"/>
                  </a:schemeClr>
                </a:solidFill>
              </a:rPr>
              <a:t>LAD </a:t>
            </a:r>
          </a:p>
          <a:p>
            <a:r>
              <a:rPr lang="en-US" altLang="zh-TW" sz="2400" dirty="0" smtClean="0"/>
              <a:t>(an imaginary </a:t>
            </a:r>
            <a:r>
              <a:rPr lang="en-US" altLang="zh-TW" sz="2400" dirty="0" smtClean="0">
                <a:latin typeface="Times New Roman" pitchFamily="18" charset="0"/>
              </a:rPr>
              <a:t>“</a:t>
            </a:r>
            <a:r>
              <a:rPr lang="en-US" altLang="zh-TW" sz="2400" dirty="0" smtClean="0"/>
              <a:t>black box</a:t>
            </a:r>
            <a:r>
              <a:rPr lang="en-US" altLang="zh-TW" sz="2400" dirty="0" smtClean="0">
                <a:latin typeface="Times New Roman" pitchFamily="18" charset="0"/>
              </a:rPr>
              <a:t>”</a:t>
            </a:r>
            <a:r>
              <a:rPr lang="en-US" altLang="zh-TW" sz="2400" dirty="0" smtClean="0"/>
              <a:t> existing somewhere in the brain)</a:t>
            </a:r>
          </a:p>
          <a:p>
            <a:endParaRPr lang="en-US" altLang="zh-TW" sz="2400" dirty="0" smtClean="0"/>
          </a:p>
          <a:p>
            <a:pPr lvl="1">
              <a:lnSpc>
                <a:spcPct val="105000"/>
              </a:lnSpc>
            </a:pPr>
            <a:r>
              <a:rPr lang="en-US" altLang="zh-TW" sz="2400" dirty="0" smtClean="0"/>
              <a:t>LAD contains </a:t>
            </a:r>
            <a:r>
              <a:rPr lang="en-US" altLang="zh-TW" sz="2400" dirty="0" smtClean="0">
                <a:solidFill>
                  <a:schemeClr val="accent6">
                    <a:lumMod val="75000"/>
                  </a:schemeClr>
                </a:solidFill>
              </a:rPr>
              <a:t>the principles which are universal to all human languages </a:t>
            </a:r>
            <a:r>
              <a:rPr lang="en-US" altLang="zh-TW" sz="2400" dirty="0" smtClean="0"/>
              <a:t>(i.e.. </a:t>
            </a:r>
            <a:r>
              <a:rPr lang="en-US" altLang="zh-TW" sz="2400" dirty="0" smtClean="0">
                <a:solidFill>
                  <a:schemeClr val="accent2">
                    <a:lumMod val="75000"/>
                  </a:schemeClr>
                </a:solidFill>
              </a:rPr>
              <a:t>Universal Grammar </a:t>
            </a:r>
            <a:r>
              <a:rPr lang="en-US" altLang="zh-TW" sz="2400" dirty="0" smtClean="0">
                <a:solidFill>
                  <a:schemeClr val="accent2">
                    <a:lumMod val="75000"/>
                  </a:schemeClr>
                </a:solidFill>
                <a:latin typeface="Times New Roman" pitchFamily="18" charset="0"/>
              </a:rPr>
              <a:t>–</a:t>
            </a:r>
            <a:r>
              <a:rPr lang="en-US" altLang="zh-TW" sz="2400" dirty="0" smtClean="0">
                <a:solidFill>
                  <a:schemeClr val="accent2">
                    <a:lumMod val="75000"/>
                  </a:schemeClr>
                </a:solidFill>
              </a:rPr>
              <a:t> UG). </a:t>
            </a:r>
          </a:p>
          <a:p>
            <a:pPr lvl="1">
              <a:lnSpc>
                <a:spcPct val="105000"/>
              </a:lnSpc>
            </a:pPr>
            <a:r>
              <a:rPr lang="en-US" altLang="zh-TW" sz="2400" dirty="0" smtClean="0"/>
              <a:t>For the LAD to work, children need access only to samples of a natural language, which serve as </a:t>
            </a:r>
            <a:r>
              <a:rPr lang="en-US" altLang="zh-TW" sz="2400" dirty="0" smtClean="0">
                <a:solidFill>
                  <a:schemeClr val="accent2">
                    <a:lumMod val="75000"/>
                  </a:schemeClr>
                </a:solidFill>
              </a:rPr>
              <a:t>a trigger </a:t>
            </a:r>
            <a:r>
              <a:rPr lang="en-US" altLang="zh-TW" sz="2400" dirty="0" smtClean="0"/>
              <a:t>to </a:t>
            </a:r>
            <a:r>
              <a:rPr lang="en-US" altLang="zh-TW" sz="2400" dirty="0" smtClean="0">
                <a:solidFill>
                  <a:schemeClr val="accent2">
                    <a:lumMod val="75000"/>
                  </a:schemeClr>
                </a:solidFill>
              </a:rPr>
              <a:t>activate the device.</a:t>
            </a:r>
          </a:p>
          <a:p>
            <a:pPr lvl="1">
              <a:lnSpc>
                <a:spcPct val="105000"/>
              </a:lnSpc>
            </a:pPr>
            <a:r>
              <a:rPr lang="en-US" altLang="zh-TW" sz="2400" dirty="0" smtClean="0"/>
              <a:t>Once the LAD is activated, children are able to discover the structure of the language to be learned by </a:t>
            </a:r>
            <a:r>
              <a:rPr lang="en-US" altLang="zh-TW" sz="2400" dirty="0" smtClean="0">
                <a:solidFill>
                  <a:schemeClr val="accent2">
                    <a:lumMod val="75000"/>
                  </a:schemeClr>
                </a:solidFill>
              </a:rPr>
              <a:t>matching the innate knowledge of basic grammatical principles (UG) to the structures of the particular language in the environment. </a:t>
            </a:r>
          </a:p>
          <a:p>
            <a:endParaRPr lang="en-US"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92500" lnSpcReduction="20000"/>
          </a:bodyPr>
          <a:lstStyle/>
          <a:p>
            <a:pPr marL="365125" indent="-365125"/>
            <a:r>
              <a:rPr lang="en-US" altLang="zh-TW" sz="2800" b="1" dirty="0" smtClean="0"/>
              <a:t>Evidence used to support Chomsky’s </a:t>
            </a:r>
            <a:r>
              <a:rPr lang="en-US" altLang="zh-TW" sz="2800" b="1" dirty="0" err="1" smtClean="0"/>
              <a:t>innatist</a:t>
            </a:r>
            <a:r>
              <a:rPr lang="en-US" altLang="zh-TW" sz="2800" b="1" dirty="0" smtClean="0"/>
              <a:t> position:</a:t>
            </a:r>
          </a:p>
          <a:p>
            <a:pPr marL="365125" indent="-365125"/>
            <a:endParaRPr lang="en-US" altLang="zh-TW" sz="2400" dirty="0" smtClean="0"/>
          </a:p>
          <a:p>
            <a:pPr marL="984250" lvl="1" indent="-439738">
              <a:spcBef>
                <a:spcPct val="40000"/>
              </a:spcBef>
              <a:buFont typeface="Wingdings" pitchFamily="2" charset="2"/>
              <a:buAutoNum type="arabicPeriod"/>
            </a:pPr>
            <a:r>
              <a:rPr lang="en-US" altLang="zh-TW" sz="2400" dirty="0" smtClean="0"/>
              <a:t>Virtually all children successfully learn their native language at a time in life when they would not be expected to learn anything else so complicated (i.e. </a:t>
            </a:r>
            <a:r>
              <a:rPr lang="en-US" altLang="zh-TW" sz="2400" dirty="0" smtClean="0">
                <a:solidFill>
                  <a:schemeClr val="accent2">
                    <a:lumMod val="75000"/>
                  </a:schemeClr>
                </a:solidFill>
              </a:rPr>
              <a:t>biologically programmed</a:t>
            </a:r>
            <a:r>
              <a:rPr lang="en-US" altLang="zh-TW" sz="2400" dirty="0" smtClean="0"/>
              <a:t>). </a:t>
            </a:r>
          </a:p>
          <a:p>
            <a:pPr marL="984250" lvl="1" indent="-439738">
              <a:spcBef>
                <a:spcPct val="30000"/>
              </a:spcBef>
              <a:buFont typeface="Wingdings" pitchFamily="2" charset="2"/>
              <a:buAutoNum type="arabicPeriod"/>
            </a:pPr>
            <a:r>
              <a:rPr lang="en-US" altLang="zh-TW" sz="2400" dirty="0" smtClean="0"/>
              <a:t>Language is separate from other aspects of cognitive developments (e.g., creativity and social grace) and may be located in </a:t>
            </a:r>
            <a:r>
              <a:rPr lang="en-US" altLang="zh-TW" sz="2400" dirty="0" smtClean="0">
                <a:solidFill>
                  <a:schemeClr val="accent2">
                    <a:lumMod val="75000"/>
                  </a:schemeClr>
                </a:solidFill>
              </a:rPr>
              <a:t>a different “module" of the brain</a:t>
            </a:r>
            <a:r>
              <a:rPr lang="en-US" altLang="zh-TW" sz="2400" dirty="0" smtClean="0"/>
              <a:t>. </a:t>
            </a:r>
          </a:p>
          <a:p>
            <a:pPr marL="984250" lvl="1" indent="-439738">
              <a:spcBef>
                <a:spcPct val="30000"/>
              </a:spcBef>
              <a:buFont typeface="Wingdings" pitchFamily="2" charset="2"/>
              <a:buAutoNum type="arabicPeriod"/>
            </a:pPr>
            <a:r>
              <a:rPr lang="en-US" altLang="zh-TW" sz="2400" dirty="0" smtClean="0"/>
              <a:t>The language children are exposed to </a:t>
            </a:r>
            <a:r>
              <a:rPr lang="en-US" altLang="zh-TW" sz="2400" dirty="0" smtClean="0">
                <a:solidFill>
                  <a:schemeClr val="accent2">
                    <a:lumMod val="75000"/>
                  </a:schemeClr>
                </a:solidFill>
              </a:rPr>
              <a:t>does not contain examples of all the linguistic rules and patterns</a:t>
            </a:r>
            <a:r>
              <a:rPr lang="en-US" altLang="zh-TW" sz="2400" dirty="0" smtClean="0"/>
              <a:t>.</a:t>
            </a:r>
          </a:p>
          <a:p>
            <a:pPr marL="984250" lvl="1" indent="-439738">
              <a:spcBef>
                <a:spcPct val="30000"/>
              </a:spcBef>
              <a:buFont typeface="Wingdings" pitchFamily="2" charset="2"/>
              <a:buAutoNum type="arabicPeriod"/>
            </a:pPr>
            <a:r>
              <a:rPr lang="en-US" altLang="zh-TW" sz="2400" dirty="0" smtClean="0"/>
              <a:t>Animals cannot learn to manipulate a symbol system as complicated as the natural language of a 3- or 4-year-old child. </a:t>
            </a:r>
          </a:p>
          <a:p>
            <a:pPr marL="984250" lvl="1" indent="-439738">
              <a:spcBef>
                <a:spcPct val="30000"/>
              </a:spcBef>
              <a:buFont typeface="Wingdings" pitchFamily="2" charset="2"/>
              <a:buAutoNum type="arabicPeriod"/>
            </a:pPr>
            <a:r>
              <a:rPr lang="en-US" altLang="zh-TW" sz="2400" dirty="0" smtClean="0">
                <a:solidFill>
                  <a:schemeClr val="accent2">
                    <a:lumMod val="75000"/>
                  </a:schemeClr>
                </a:solidFill>
              </a:rPr>
              <a:t>Children acquire grammatical rules without getting explicit instruction. </a:t>
            </a:r>
            <a:r>
              <a:rPr lang="en-US" altLang="zh-TW" sz="2400" dirty="0" smtClean="0"/>
              <a:t>Therefore, children’s acquisition of grammatical rules is probably guided by principle of an </a:t>
            </a:r>
            <a:r>
              <a:rPr lang="en-US" altLang="zh-TW" sz="2400" dirty="0" smtClean="0">
                <a:solidFill>
                  <a:schemeClr val="accent2">
                    <a:lumMod val="75000"/>
                  </a:schemeClr>
                </a:solidFill>
              </a:rPr>
              <a:t>innate UG </a:t>
            </a:r>
            <a:r>
              <a:rPr lang="en-US" altLang="zh-TW" sz="2400" dirty="0" smtClean="0"/>
              <a:t>which could apply to all languages.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 on </a:t>
            </a:r>
            <a:r>
              <a:rPr lang="en-US" dirty="0" err="1" smtClean="0"/>
              <a:t>Nativism</a:t>
            </a:r>
            <a:endParaRPr lang="en-US" dirty="0"/>
          </a:p>
        </p:txBody>
      </p:sp>
      <p:sp>
        <p:nvSpPr>
          <p:cNvPr id="3" name="Content Placeholder 2"/>
          <p:cNvSpPr>
            <a:spLocks noGrp="1"/>
          </p:cNvSpPr>
          <p:nvPr>
            <p:ph idx="1"/>
          </p:nvPr>
        </p:nvSpPr>
        <p:spPr/>
        <p:txBody>
          <a:bodyPr/>
          <a:lstStyle/>
          <a:p>
            <a:endParaRPr lang="en-US" dirty="0" smtClean="0"/>
          </a:p>
          <a:p>
            <a:pPr lvl="1">
              <a:lnSpc>
                <a:spcPct val="105000"/>
              </a:lnSpc>
              <a:spcAft>
                <a:spcPct val="30000"/>
              </a:spcAft>
            </a:pPr>
            <a:r>
              <a:rPr lang="en-US" altLang="zh-TW" sz="2200" dirty="0" smtClean="0"/>
              <a:t>The </a:t>
            </a:r>
            <a:r>
              <a:rPr lang="en-US" altLang="zh-TW" sz="2200" dirty="0" err="1" smtClean="0"/>
              <a:t>nativists</a:t>
            </a:r>
            <a:r>
              <a:rPr lang="en-US" altLang="zh-TW" sz="2200" dirty="0" smtClean="0"/>
              <a:t>/ </a:t>
            </a:r>
            <a:r>
              <a:rPr lang="en-US" altLang="zh-TW" sz="2200" dirty="0" err="1" smtClean="0"/>
              <a:t>innatists</a:t>
            </a:r>
            <a:r>
              <a:rPr lang="en-US" altLang="zh-TW" sz="2200" dirty="0" smtClean="0"/>
              <a:t> placed too much emphasis on the “final state” (i.e. </a:t>
            </a:r>
            <a:r>
              <a:rPr lang="en-US" altLang="zh-TW" sz="2200" dirty="0" smtClean="0">
                <a:solidFill>
                  <a:schemeClr val="accent2">
                    <a:lumMod val="75000"/>
                  </a:schemeClr>
                </a:solidFill>
              </a:rPr>
              <a:t>the linguistic competence </a:t>
            </a:r>
            <a:r>
              <a:rPr lang="en-US" altLang="zh-TW" sz="2200" dirty="0" smtClean="0"/>
              <a:t>of adult native speakers), but </a:t>
            </a:r>
            <a:r>
              <a:rPr lang="en-US" altLang="zh-TW" sz="2200" dirty="0" smtClean="0">
                <a:solidFill>
                  <a:schemeClr val="accent2">
                    <a:lumMod val="75000"/>
                  </a:schemeClr>
                </a:solidFill>
              </a:rPr>
              <a:t>not enough on the developmental aspects </a:t>
            </a:r>
            <a:r>
              <a:rPr lang="en-US" altLang="zh-TW" sz="2200" dirty="0" smtClean="0"/>
              <a:t>of language acquisition. </a:t>
            </a:r>
          </a:p>
          <a:p>
            <a:pPr lvl="1">
              <a:lnSpc>
                <a:spcPct val="105000"/>
              </a:lnSpc>
              <a:spcAft>
                <a:spcPct val="30000"/>
              </a:spcAft>
            </a:pPr>
            <a:endParaRPr lang="en-US" altLang="zh-TW" sz="2200" dirty="0" smtClean="0"/>
          </a:p>
          <a:p>
            <a:pPr lvl="1">
              <a:lnSpc>
                <a:spcPct val="105000"/>
              </a:lnSpc>
              <a:spcAft>
                <a:spcPct val="30000"/>
              </a:spcAft>
            </a:pPr>
            <a:r>
              <a:rPr lang="en-US" altLang="zh-TW" sz="2200" dirty="0" smtClean="0"/>
              <a:t>Language acquisition is an example of </a:t>
            </a:r>
            <a:r>
              <a:rPr lang="en-US" altLang="zh-TW" sz="2200" dirty="0" smtClean="0">
                <a:solidFill>
                  <a:srgbClr val="C00000"/>
                </a:solidFill>
              </a:rPr>
              <a:t>children’s ability to learn from experience. </a:t>
            </a:r>
            <a:r>
              <a:rPr lang="en-US" altLang="zh-TW" sz="2200" dirty="0" smtClean="0"/>
              <a:t>What children need to know is essentially </a:t>
            </a:r>
            <a:r>
              <a:rPr lang="en-US" altLang="zh-TW" sz="2200" dirty="0" smtClean="0">
                <a:solidFill>
                  <a:srgbClr val="C00000"/>
                </a:solidFill>
              </a:rPr>
              <a:t>available in the language they are exposed to</a:t>
            </a:r>
            <a:r>
              <a:rPr lang="en-US" altLang="zh-TW" sz="2200" dirty="0" smtClean="0"/>
              <a: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Criticism on </a:t>
            </a:r>
            <a:r>
              <a:rPr lang="en-US" dirty="0" err="1" smtClean="0"/>
              <a:t>Nativism</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pPr>
              <a:lnSpc>
                <a:spcPct val="105000"/>
              </a:lnSpc>
              <a:spcBef>
                <a:spcPts val="1200"/>
              </a:spcBef>
            </a:pPr>
            <a:r>
              <a:rPr lang="en-US" altLang="zh-TW" dirty="0" smtClean="0"/>
              <a:t>Developmental psychologists attribute more importance to the </a:t>
            </a:r>
            <a:r>
              <a:rPr lang="en-US" altLang="zh-TW" dirty="0" smtClean="0">
                <a:solidFill>
                  <a:srgbClr val="C00000"/>
                </a:solidFill>
              </a:rPr>
              <a:t>environment</a:t>
            </a:r>
            <a:r>
              <a:rPr lang="en-US" altLang="zh-TW" dirty="0" smtClean="0"/>
              <a:t> than the </a:t>
            </a:r>
            <a:r>
              <a:rPr lang="en-US" altLang="zh-TW" dirty="0" err="1" smtClean="0"/>
              <a:t>innatists</a:t>
            </a:r>
            <a:r>
              <a:rPr lang="en-US" altLang="zh-TW" dirty="0" smtClean="0"/>
              <a:t>, though they also recognize a powerful learning mechanism in the human brain.</a:t>
            </a:r>
          </a:p>
          <a:p>
            <a:pPr>
              <a:lnSpc>
                <a:spcPct val="105000"/>
              </a:lnSpc>
              <a:spcBef>
                <a:spcPts val="1200"/>
              </a:spcBef>
            </a:pPr>
            <a:endParaRPr lang="en-US" altLang="zh-TW" dirty="0" smtClean="0"/>
          </a:p>
          <a:p>
            <a:pPr>
              <a:lnSpc>
                <a:spcPct val="105000"/>
              </a:lnSpc>
              <a:spcBef>
                <a:spcPts val="1200"/>
              </a:spcBef>
            </a:pPr>
            <a:r>
              <a:rPr lang="en-US" altLang="zh-TW" dirty="0" smtClean="0"/>
              <a:t>They see language acquisition as </a:t>
            </a:r>
            <a:r>
              <a:rPr lang="en-US" altLang="zh-TW" dirty="0" smtClean="0">
                <a:solidFill>
                  <a:schemeClr val="folHlink"/>
                </a:solidFill>
              </a:rPr>
              <a:t>similar to</a:t>
            </a:r>
            <a:r>
              <a:rPr lang="en-US" altLang="zh-TW" dirty="0" smtClean="0"/>
              <a:t> and </a:t>
            </a:r>
            <a:r>
              <a:rPr lang="en-US" altLang="zh-TW" dirty="0" smtClean="0">
                <a:solidFill>
                  <a:schemeClr val="folHlink"/>
                </a:solidFill>
              </a:rPr>
              <a:t>influenced by</a:t>
            </a:r>
            <a:r>
              <a:rPr lang="en-US" altLang="zh-TW" dirty="0" smtClean="0"/>
              <a:t> the </a:t>
            </a:r>
            <a:r>
              <a:rPr lang="en-US" altLang="zh-TW" dirty="0" smtClean="0">
                <a:solidFill>
                  <a:schemeClr val="folHlink"/>
                </a:solidFill>
              </a:rPr>
              <a:t>acquisition of other kinds of skill and knowledge</a:t>
            </a:r>
            <a:r>
              <a:rPr lang="en-US" altLang="zh-TW" dirty="0" smtClean="0"/>
              <a:t>, rather than as something that is largely independent of the child’s experience and cognitive development.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Cognitive Approach</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Proponent: Jean Piaget</a:t>
            </a:r>
          </a:p>
          <a:p>
            <a:r>
              <a:rPr lang="en-US" dirty="0" smtClean="0"/>
              <a:t>1952</a:t>
            </a:r>
          </a:p>
          <a:p>
            <a:r>
              <a:rPr lang="en-US" dirty="0" smtClean="0"/>
              <a:t>Principle: Language Learning is part of a child’s cognitive development</a:t>
            </a:r>
          </a:p>
          <a:p>
            <a:endParaRPr lang="en-US" dirty="0" smtClean="0"/>
          </a:p>
          <a:p>
            <a:r>
              <a:rPr lang="en-US" altLang="zh-CN" dirty="0" smtClean="0"/>
              <a:t>“Children’s language development relies on their     understanding of the world or cognition.”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477000"/>
          </a:xfrm>
        </p:spPr>
        <p:txBody>
          <a:bodyPr>
            <a:normAutofit fontScale="70000" lnSpcReduction="20000"/>
          </a:bodyPr>
          <a:lstStyle/>
          <a:p>
            <a:pPr>
              <a:lnSpc>
                <a:spcPct val="110000"/>
              </a:lnSpc>
            </a:pPr>
            <a:r>
              <a:rPr lang="en-US" altLang="zh-TW" sz="3600" b="1" dirty="0" smtClean="0">
                <a:solidFill>
                  <a:schemeClr val="accent2">
                    <a:lumMod val="50000"/>
                  </a:schemeClr>
                </a:solidFill>
              </a:rPr>
              <a:t>Piaget</a:t>
            </a:r>
            <a:r>
              <a:rPr lang="en-US" altLang="zh-TW" b="1" dirty="0" smtClean="0">
                <a:solidFill>
                  <a:schemeClr val="accent2">
                    <a:lumMod val="50000"/>
                  </a:schemeClr>
                </a:solidFill>
              </a:rPr>
              <a:t>: </a:t>
            </a:r>
          </a:p>
          <a:p>
            <a:pPr>
              <a:lnSpc>
                <a:spcPct val="110000"/>
              </a:lnSpc>
            </a:pPr>
            <a:endParaRPr lang="en-US" altLang="zh-TW" b="1" dirty="0" smtClean="0">
              <a:solidFill>
                <a:schemeClr val="accent2">
                  <a:lumMod val="50000"/>
                </a:schemeClr>
              </a:solidFill>
            </a:endParaRPr>
          </a:p>
          <a:p>
            <a:pPr>
              <a:lnSpc>
                <a:spcPct val="110000"/>
              </a:lnSpc>
            </a:pPr>
            <a:r>
              <a:rPr lang="en-US" altLang="zh-TW" dirty="0" smtClean="0"/>
              <a:t>Language is dependent upon and springs from cognitive development. That is, children’s cognitive development determines their language development.</a:t>
            </a:r>
          </a:p>
          <a:p>
            <a:pPr>
              <a:lnSpc>
                <a:spcPct val="110000"/>
              </a:lnSpc>
              <a:buNone/>
            </a:pPr>
            <a:r>
              <a:rPr lang="en-US" altLang="zh-TW" dirty="0" smtClean="0"/>
              <a:t>	(e.g., the use of words as “bigger” or “more” depends on children’s understanding of the concepts they represent.)</a:t>
            </a:r>
          </a:p>
          <a:p>
            <a:pPr>
              <a:lnSpc>
                <a:spcPct val="110000"/>
              </a:lnSpc>
              <a:buNone/>
            </a:pPr>
            <a:endParaRPr lang="en-US" altLang="zh-TW" dirty="0" smtClean="0"/>
          </a:p>
          <a:p>
            <a:pPr>
              <a:lnSpc>
                <a:spcPct val="110000"/>
              </a:lnSpc>
            </a:pPr>
            <a:r>
              <a:rPr lang="en-US" altLang="zh-TW" dirty="0" smtClean="0"/>
              <a:t>He argued that the developing cognitive understanding is built on the interaction between the child and the things which can be observed, touched, and manipulated.</a:t>
            </a:r>
          </a:p>
          <a:p>
            <a:pPr>
              <a:lnSpc>
                <a:spcPct val="110000"/>
              </a:lnSpc>
            </a:pPr>
            <a:endParaRPr lang="en-US" altLang="zh-TW" dirty="0" smtClean="0"/>
          </a:p>
          <a:p>
            <a:pPr>
              <a:lnSpc>
                <a:spcPct val="110000"/>
              </a:lnSpc>
            </a:pPr>
            <a:r>
              <a:rPr lang="en-US" altLang="zh-TW" dirty="0" smtClean="0"/>
              <a:t>For him, language was one of a number of symbol systems developed in childhood, rather than a separate module of the mind. Language can be used to represent knowledge that children have acquired through physical interaction with the environment.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Piaget stages of cognitive Development</a:t>
            </a:r>
            <a:endParaRPr lang="en-US" dirty="0"/>
          </a:p>
        </p:txBody>
      </p:sp>
      <p:pic>
        <p:nvPicPr>
          <p:cNvPr id="4" name="Content Placeholder 3" descr="Piaget_1.jpg"/>
          <p:cNvPicPr>
            <a:picLocks noGrp="1" noChangeAspect="1"/>
          </p:cNvPicPr>
          <p:nvPr>
            <p:ph idx="1"/>
          </p:nvPr>
        </p:nvPicPr>
        <p:blipFill>
          <a:blip r:embed="rId2" cstate="print"/>
          <a:stretch>
            <a:fillRect/>
          </a:stretch>
        </p:blipFill>
        <p:spPr>
          <a:xfrm>
            <a:off x="1143000" y="1543232"/>
            <a:ext cx="7862833" cy="5314767"/>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6324600"/>
          </a:xfrm>
        </p:spPr>
        <p:txBody>
          <a:bodyPr>
            <a:normAutofit fontScale="70000" lnSpcReduction="20000"/>
          </a:bodyPr>
          <a:lstStyle/>
          <a:p>
            <a:r>
              <a:rPr lang="en-US" sz="3400" b="1" dirty="0" smtClean="0"/>
              <a:t>Sensory Motor Stage</a:t>
            </a:r>
          </a:p>
          <a:p>
            <a:r>
              <a:rPr lang="en-US" sz="3400" dirty="0" smtClean="0"/>
              <a:t>During the early stages, infants are only aware of what is immediately in front of them. </a:t>
            </a:r>
          </a:p>
          <a:p>
            <a:r>
              <a:rPr lang="en-US" sz="3400" dirty="0" smtClean="0"/>
              <a:t>Because they don't yet know how things react, they're constantly experimenting with activities such as shaking or throwing things, putting things in their mouths, and learning about the world through trial and error. </a:t>
            </a:r>
          </a:p>
          <a:p>
            <a:r>
              <a:rPr lang="en-US" sz="3400" dirty="0" smtClean="0"/>
              <a:t>At about age 7 to 9 months, infants begin to realize that an object exists even if it can no longer be seen. This important milestone -- known as object permanence -- is a sign that memory is developing. </a:t>
            </a:r>
          </a:p>
          <a:p>
            <a:r>
              <a:rPr lang="en-US" sz="3400" dirty="0" smtClean="0"/>
              <a:t>After infants start crawling, standing, and </a:t>
            </a:r>
            <a:r>
              <a:rPr lang="en-US" sz="3400" dirty="0" smtClean="0">
                <a:hlinkClick r:id="rId2"/>
              </a:rPr>
              <a:t>walking</a:t>
            </a:r>
            <a:r>
              <a:rPr lang="en-US" sz="3400" dirty="0" smtClean="0"/>
              <a:t>, their increased physical mobility leads to increased cognitive development. Near the end of the </a:t>
            </a:r>
            <a:r>
              <a:rPr lang="en-US" sz="3400" dirty="0" err="1" smtClean="0"/>
              <a:t>sensorimotor</a:t>
            </a:r>
            <a:r>
              <a:rPr lang="en-US" sz="3400" dirty="0" smtClean="0"/>
              <a:t> stage, infants reach another important milestone -- early language development, a sign that they are developing some symbolic abilities.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fontScale="92500"/>
          </a:bodyPr>
          <a:lstStyle/>
          <a:p>
            <a:r>
              <a:rPr lang="en-US" b="1" dirty="0" smtClean="0"/>
              <a:t>Preoperational Stage</a:t>
            </a:r>
          </a:p>
          <a:p>
            <a:r>
              <a:rPr lang="en-US" dirty="0" smtClean="0"/>
              <a:t>During this stage, young children are able to think about things symbolically. Their language use becomes more mature. They also develop memory and imagination, which allows them to understand the difference between past and future, and engage in make-believe.</a:t>
            </a:r>
          </a:p>
          <a:p>
            <a:r>
              <a:rPr lang="en-US" dirty="0" smtClean="0"/>
              <a:t>But their thinking is based on intuition and still not completely logical. They cannot yet grasp more complex concepts such as cause and effect, time, and comparison.</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92500" lnSpcReduction="20000"/>
          </a:bodyPr>
          <a:lstStyle/>
          <a:p>
            <a:r>
              <a:rPr lang="en-US" b="1" dirty="0" smtClean="0"/>
              <a:t>Concrete Operational Stage</a:t>
            </a:r>
          </a:p>
          <a:p>
            <a:r>
              <a:rPr lang="en-US" dirty="0" smtClean="0"/>
              <a:t>At this time, elementary-age and preadolescent children demonstrate logical, concrete reasoning. </a:t>
            </a:r>
          </a:p>
          <a:p>
            <a:r>
              <a:rPr lang="en-US" dirty="0" smtClean="0"/>
              <a:t>Children's thinking becomes less egocentric and they are increasingly aware of external events. They begin to realize that one's own thoughts and feelings are unique and may not be shared by others or may not even be part of reality. Children also develop operational thinking -- the ability to perform reversible mental actions.</a:t>
            </a:r>
          </a:p>
          <a:p>
            <a:r>
              <a:rPr lang="en-US" dirty="0" smtClean="0"/>
              <a:t>During this stage, however, most children still can't tackle a problem with several variables in a systematic way.</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lstStyle/>
          <a:p>
            <a:r>
              <a:rPr lang="en-US" b="1" dirty="0" smtClean="0"/>
              <a:t>Formal Operational Stage</a:t>
            </a:r>
          </a:p>
          <a:p>
            <a:r>
              <a:rPr lang="en-US" dirty="0" smtClean="0"/>
              <a:t>Adolescents who reach this fourth stage of intellectual development are able to logically use symbols related to abstract concepts, such as algebra and science. They can think about multiple variables in systematic ways, formulate hypotheses, and consider possibilities. They also can ponder abstract relationships and concepts such as justice.</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en-US" dirty="0" err="1" smtClean="0"/>
              <a:t>Interactionist</a:t>
            </a:r>
            <a:r>
              <a:rPr lang="en-US" dirty="0" smtClean="0"/>
              <a:t> Approach</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Focus on interaction</a:t>
            </a:r>
          </a:p>
          <a:p>
            <a:endParaRPr lang="en-US" dirty="0" smtClean="0"/>
          </a:p>
          <a:p>
            <a:r>
              <a:rPr lang="en-US" dirty="0" smtClean="0"/>
              <a:t>Proponent: Bruner, </a:t>
            </a:r>
            <a:r>
              <a:rPr lang="en-US" dirty="0" err="1" smtClean="0"/>
              <a:t>Vygotsky</a:t>
            </a:r>
            <a:endParaRPr lang="en-US" dirty="0" smtClean="0"/>
          </a:p>
          <a:p>
            <a:endParaRPr lang="en-US" dirty="0" smtClean="0"/>
          </a:p>
          <a:p>
            <a:r>
              <a:rPr lang="en-US" b="1" dirty="0" smtClean="0">
                <a:solidFill>
                  <a:schemeClr val="accent4">
                    <a:lumMod val="50000"/>
                  </a:schemeClr>
                </a:solidFill>
              </a:rPr>
              <a:t>“</a:t>
            </a:r>
            <a:r>
              <a:rPr lang="en-US" b="1" dirty="0" err="1" smtClean="0">
                <a:solidFill>
                  <a:schemeClr val="accent4">
                    <a:lumMod val="50000"/>
                  </a:schemeClr>
                </a:solidFill>
              </a:rPr>
              <a:t>Interactionist</a:t>
            </a:r>
            <a:r>
              <a:rPr lang="en-US" b="1" dirty="0" smtClean="0">
                <a:solidFill>
                  <a:schemeClr val="accent4">
                    <a:lumMod val="50000"/>
                  </a:schemeClr>
                </a:solidFill>
              </a:rPr>
              <a:t> theories</a:t>
            </a:r>
            <a:r>
              <a:rPr lang="en-US" dirty="0" smtClean="0">
                <a:solidFill>
                  <a:schemeClr val="accent4">
                    <a:lumMod val="50000"/>
                  </a:schemeClr>
                </a:solidFill>
              </a:rPr>
              <a:t> are concerned with the interplay between environmental &amp; biological factors in the process of acquiring language.”</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Bruner: </a:t>
            </a:r>
            <a:r>
              <a:rPr lang="en-US" dirty="0" err="1" smtClean="0"/>
              <a:t>Interactionist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Bruner (1983) argues parents provide their children a </a:t>
            </a:r>
            <a:r>
              <a:rPr lang="en-US" b="1" dirty="0" smtClean="0">
                <a:solidFill>
                  <a:schemeClr val="accent4">
                    <a:lumMod val="50000"/>
                  </a:schemeClr>
                </a:solidFill>
              </a:rPr>
              <a:t>language acquisition support system</a:t>
            </a:r>
            <a:r>
              <a:rPr lang="en-US" dirty="0" smtClean="0">
                <a:solidFill>
                  <a:schemeClr val="accent4">
                    <a:lumMod val="50000"/>
                  </a:schemeClr>
                </a:solidFill>
              </a:rPr>
              <a:t> or </a:t>
            </a:r>
            <a:r>
              <a:rPr lang="en-US" b="1" dirty="0" smtClean="0">
                <a:solidFill>
                  <a:schemeClr val="accent4">
                    <a:lumMod val="50000"/>
                  </a:schemeClr>
                </a:solidFill>
              </a:rPr>
              <a:t>LASS</a:t>
            </a:r>
            <a:r>
              <a:rPr lang="en-US" dirty="0" smtClean="0"/>
              <a:t>.</a:t>
            </a:r>
          </a:p>
          <a:p>
            <a:endParaRPr lang="en-US" dirty="0" smtClean="0"/>
          </a:p>
          <a:p>
            <a:r>
              <a:rPr lang="en-US" dirty="0" smtClean="0"/>
              <a:t>The LASS is a collection of strategies that parents employ to facilitate their children’s acquisition of language. </a:t>
            </a:r>
          </a:p>
          <a:p>
            <a:endParaRPr lang="en-US" dirty="0" smtClean="0"/>
          </a:p>
          <a:p>
            <a:r>
              <a:rPr lang="en-US" dirty="0" smtClean="0"/>
              <a:t>One of these strategies is </a:t>
            </a:r>
            <a:r>
              <a:rPr lang="en-US" b="1" dirty="0" smtClean="0">
                <a:solidFill>
                  <a:schemeClr val="accent4">
                    <a:lumMod val="50000"/>
                  </a:schemeClr>
                </a:solidFill>
              </a:rPr>
              <a:t>scaffolding</a:t>
            </a:r>
            <a:r>
              <a:rPr lang="en-US" dirty="0" smtClean="0"/>
              <a:t>, the deliberate use of language at a level that is slightly beyond what children can comprehend.  </a:t>
            </a:r>
            <a:endParaRPr lang="en-NZ" sz="3600"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lnSpcReduction="10000"/>
          </a:bodyPr>
          <a:lstStyle/>
          <a:p>
            <a:pPr marL="277813" lvl="1" indent="6350">
              <a:lnSpc>
                <a:spcPct val="110000"/>
              </a:lnSpc>
              <a:buNone/>
            </a:pPr>
            <a:r>
              <a:rPr lang="en-US" altLang="zh-TW" sz="2400" b="1" dirty="0" err="1" smtClean="0">
                <a:solidFill>
                  <a:schemeClr val="accent6">
                    <a:lumMod val="75000"/>
                  </a:schemeClr>
                </a:solidFill>
              </a:rPr>
              <a:t>Vygotsky</a:t>
            </a:r>
            <a:r>
              <a:rPr lang="en-US" altLang="zh-TW" sz="2400" b="1" dirty="0" smtClean="0">
                <a:solidFill>
                  <a:schemeClr val="accent6">
                    <a:lumMod val="75000"/>
                  </a:schemeClr>
                </a:solidFill>
              </a:rPr>
              <a:t>: </a:t>
            </a:r>
          </a:p>
          <a:p>
            <a:pPr marL="277813" lvl="1" indent="6350">
              <a:lnSpc>
                <a:spcPct val="110000"/>
              </a:lnSpc>
            </a:pPr>
            <a:r>
              <a:rPr lang="en-US" altLang="zh-TW" sz="2400" dirty="0" err="1" smtClean="0">
                <a:solidFill>
                  <a:schemeClr val="accent2">
                    <a:lumMod val="50000"/>
                  </a:schemeClr>
                </a:solidFill>
              </a:rPr>
              <a:t>sociocultural</a:t>
            </a:r>
            <a:r>
              <a:rPr lang="en-US" altLang="zh-TW" sz="2400" dirty="0" smtClean="0">
                <a:solidFill>
                  <a:schemeClr val="accent2">
                    <a:lumMod val="50000"/>
                  </a:schemeClr>
                </a:solidFill>
              </a:rPr>
              <a:t> theory of human mental processing. He argued that language develops primarily from social interaction. </a:t>
            </a:r>
          </a:p>
          <a:p>
            <a:pPr marL="277813" lvl="1" indent="6350">
              <a:lnSpc>
                <a:spcPct val="110000"/>
              </a:lnSpc>
            </a:pPr>
            <a:r>
              <a:rPr lang="en-US" altLang="zh-TW" sz="2400" dirty="0" smtClean="0">
                <a:solidFill>
                  <a:schemeClr val="accent2">
                    <a:lumMod val="50000"/>
                  </a:schemeClr>
                </a:solidFill>
              </a:rPr>
              <a:t>Zone of proximal development (ZPD): a level that a child is able to do when there is support from interaction with a more advanced interlocutor. That is, a supportive interactive environment enables children to advance to a higher level of knowledge and performance than s/he would be able to do independently. </a:t>
            </a:r>
          </a:p>
          <a:p>
            <a:pPr marL="277813" lvl="1" indent="6350">
              <a:lnSpc>
                <a:spcPct val="110000"/>
              </a:lnSpc>
            </a:pPr>
            <a:r>
              <a:rPr lang="en-US" altLang="zh-TW" sz="2400" dirty="0" smtClean="0">
                <a:solidFill>
                  <a:schemeClr val="accent2">
                    <a:lumMod val="50000"/>
                  </a:schemeClr>
                </a:solidFill>
              </a:rPr>
              <a:t>He observed the importance of conversations which children have with adults and with other children and saw in these conversations the origins of both language and thought.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Criticism on </a:t>
            </a:r>
            <a:r>
              <a:rPr lang="en-US" dirty="0" err="1" smtClean="0"/>
              <a:t>Interactionist</a:t>
            </a:r>
            <a:r>
              <a:rPr lang="en-US" dirty="0" smtClean="0"/>
              <a:t> Theories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deVilliers</a:t>
            </a:r>
            <a:r>
              <a:rPr lang="en-US" dirty="0" smtClean="0"/>
              <a:t> &amp; </a:t>
            </a:r>
            <a:r>
              <a:rPr lang="en-US" dirty="0" err="1" smtClean="0"/>
              <a:t>deVilliers</a:t>
            </a:r>
            <a:r>
              <a:rPr lang="en-US" dirty="0" smtClean="0"/>
              <a:t> (1992) suggest that parents rarely offer their children </a:t>
            </a:r>
            <a:r>
              <a:rPr lang="en-US" b="1" dirty="0" smtClean="0">
                <a:solidFill>
                  <a:schemeClr val="hlink"/>
                </a:solidFill>
              </a:rPr>
              <a:t>direct feedback</a:t>
            </a:r>
            <a:r>
              <a:rPr lang="en-US" dirty="0" smtClean="0"/>
              <a:t> on the appropriateness of their grammar.</a:t>
            </a:r>
          </a:p>
          <a:p>
            <a:endParaRPr lang="en-US" dirty="0" smtClean="0"/>
          </a:p>
          <a:p>
            <a:r>
              <a:rPr lang="en-US" dirty="0" smtClean="0"/>
              <a:t>Linguistic &amp; social practices vary widely across cultures.  Some cultures do not use anything like the practices described by </a:t>
            </a:r>
            <a:r>
              <a:rPr lang="en-US" dirty="0" err="1" smtClean="0"/>
              <a:t>interactionists</a:t>
            </a:r>
            <a:r>
              <a:rPr lang="en-US" dirty="0" smtClean="0"/>
              <a:t> and yet, their children still learn language at a similar rate to Western children.  </a:t>
            </a:r>
            <a:endParaRPr lang="en-NZ"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endParaRPr lang="en-CA" dirty="0" smtClean="0"/>
          </a:p>
          <a:p>
            <a:r>
              <a:rPr lang="en-CA" dirty="0" smtClean="0"/>
              <a:t>Each of the three theoretical perspective adds something to the study of human language.</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First Language Acquisition Theories</a:t>
            </a:r>
          </a:p>
          <a:p>
            <a:endParaRPr lang="en-US" dirty="0" smtClean="0"/>
          </a:p>
          <a:p>
            <a:r>
              <a:rPr lang="en-US" dirty="0" err="1" smtClean="0"/>
              <a:t>Behaviourism</a:t>
            </a:r>
            <a:endParaRPr lang="en-US" dirty="0" smtClean="0"/>
          </a:p>
          <a:p>
            <a:r>
              <a:rPr lang="en-US" dirty="0" err="1" smtClean="0"/>
              <a:t>Nativism</a:t>
            </a:r>
            <a:endParaRPr lang="en-US" dirty="0" smtClean="0"/>
          </a:p>
          <a:p>
            <a:r>
              <a:rPr lang="en-US" dirty="0" smtClean="0"/>
              <a:t>Cognitive Approach</a:t>
            </a:r>
          </a:p>
          <a:p>
            <a:r>
              <a:rPr lang="en-US" dirty="0" smtClean="0"/>
              <a:t>Interaction Approach</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endParaRPr lang="en-US" dirty="0" smtClean="0"/>
          </a:p>
          <a:p>
            <a:r>
              <a:rPr lang="en-US" dirty="0" smtClean="0"/>
              <a:t>Levine, Laura E. and Joyce </a:t>
            </a:r>
            <a:r>
              <a:rPr lang="en-US" dirty="0" err="1" smtClean="0"/>
              <a:t>Munsch</a:t>
            </a:r>
            <a:r>
              <a:rPr lang="en-US" dirty="0" smtClean="0"/>
              <a:t>. (2010). Child Development. Sage Publications. (Chapter 9. Language and Communication.) </a:t>
            </a:r>
            <a:r>
              <a:rPr lang="en-US" dirty="0" smtClean="0">
                <a:hlinkClick r:id="rId2"/>
              </a:rPr>
              <a:t>http://www.sagepub.com/upm-data/36720_Levine_final_PDF_09.pdf</a:t>
            </a:r>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175</TotalTime>
  <Words>1648</Words>
  <Application>Microsoft Office PowerPoint</Application>
  <PresentationFormat>On-screen Show (4:3)</PresentationFormat>
  <Paragraphs>191</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Solstice</vt:lpstr>
      <vt:lpstr>First Language Acquisition: Language Development Theories</vt:lpstr>
      <vt:lpstr>Previously….</vt:lpstr>
      <vt:lpstr>Today’s Lecture</vt:lpstr>
      <vt:lpstr>Slide 4</vt:lpstr>
      <vt:lpstr>Slide 5</vt:lpstr>
      <vt:lpstr>What is meant by First Language?</vt:lpstr>
      <vt:lpstr>Questions on First Language Acquisition </vt:lpstr>
      <vt:lpstr>Theories on First Language Acquisition</vt:lpstr>
      <vt:lpstr>Behaviourism</vt:lpstr>
      <vt:lpstr>Slide 10</vt:lpstr>
      <vt:lpstr>Slide 11</vt:lpstr>
      <vt:lpstr>Slide 12</vt:lpstr>
      <vt:lpstr>Criticism on Behaviourism</vt:lpstr>
      <vt:lpstr>2. Nativism</vt:lpstr>
      <vt:lpstr>Slide 15</vt:lpstr>
      <vt:lpstr>Slide 16</vt:lpstr>
      <vt:lpstr>Slide 17</vt:lpstr>
      <vt:lpstr>Slide 18</vt:lpstr>
      <vt:lpstr>Slide 19</vt:lpstr>
      <vt:lpstr>Criticism on Nativism</vt:lpstr>
      <vt:lpstr>Criticism on Nativism</vt:lpstr>
      <vt:lpstr>3. Cognitive Approach</vt:lpstr>
      <vt:lpstr>Slide 23</vt:lpstr>
      <vt:lpstr>Piaget stages of cognitive Development</vt:lpstr>
      <vt:lpstr>Slide 25</vt:lpstr>
      <vt:lpstr>Slide 26</vt:lpstr>
      <vt:lpstr>Slide 27</vt:lpstr>
      <vt:lpstr>Slide 28</vt:lpstr>
      <vt:lpstr>4. Interactionist Approach</vt:lpstr>
      <vt:lpstr>Bruner: Interactionist</vt:lpstr>
      <vt:lpstr>Slide 31</vt:lpstr>
      <vt:lpstr>Criticism on Interactionist Theories</vt:lpstr>
      <vt:lpstr>Conclusion</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Language Acquisition: Language Development Theories</dc:title>
  <dc:creator>Numan</dc:creator>
  <cp:lastModifiedBy>NTS</cp:lastModifiedBy>
  <cp:revision>78</cp:revision>
  <dcterms:created xsi:type="dcterms:W3CDTF">2013-06-21T13:17:07Z</dcterms:created>
  <dcterms:modified xsi:type="dcterms:W3CDTF">2013-06-22T11:18:30Z</dcterms:modified>
</cp:coreProperties>
</file>