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AC9A7-0B40-4B8A-91AB-6CC0F97D9CA1}" type="datetimeFigureOut">
              <a:rPr lang="en-US" smtClean="0"/>
              <a:pPr/>
              <a:t>21-Jun-13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0A153-B530-404B-A485-6579E6C3BD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gepub.com/upm-data/36720_Levine_final_PDF_09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r>
              <a:rPr lang="en-US" b="1" dirty="0" smtClean="0"/>
              <a:t>Development of </a:t>
            </a:r>
            <a:r>
              <a:rPr lang="en-US" b="1" dirty="0" smtClean="0"/>
              <a:t>Language</a:t>
            </a:r>
            <a:br>
              <a:rPr lang="en-US" b="1" dirty="0" smtClean="0"/>
            </a:br>
            <a:r>
              <a:rPr lang="en-US" b="1" dirty="0" smtClean="0"/>
              <a:t>(In Children)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r"/>
            <a:r>
              <a:rPr lang="en-US" sz="2800" dirty="0" smtClean="0"/>
              <a:t>Dr. </a:t>
            </a:r>
            <a:r>
              <a:rPr lang="en-US" sz="2800" dirty="0" err="1" smtClean="0"/>
              <a:t>Ansa</a:t>
            </a:r>
            <a:r>
              <a:rPr lang="en-US" sz="2800" dirty="0" smtClean="0"/>
              <a:t> </a:t>
            </a:r>
            <a:r>
              <a:rPr lang="en-US" sz="2800" dirty="0" err="1" smtClean="0"/>
              <a:t>Hameed</a:t>
            </a:r>
            <a:endParaRPr lang="en-US" sz="2800" dirty="0"/>
          </a:p>
        </p:txBody>
      </p:sp>
      <p:pic>
        <p:nvPicPr>
          <p:cNvPr id="4" name="Picture 8" descr="language_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3149600"/>
            <a:ext cx="38100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Development of language with reference to:</a:t>
            </a:r>
          </a:p>
          <a:p>
            <a:r>
              <a:rPr lang="en-US" dirty="0" smtClean="0"/>
              <a:t>What are the elements of speech?</a:t>
            </a:r>
          </a:p>
          <a:p>
            <a:r>
              <a:rPr lang="en-US" dirty="0" smtClean="0"/>
              <a:t>How do children develop speech?</a:t>
            </a:r>
          </a:p>
          <a:p>
            <a:r>
              <a:rPr lang="en-US" dirty="0" smtClean="0"/>
              <a:t>How do children learn the meaning of words?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25762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Infants begin making sounds at birth. They cry, coo, and laugh…but in the first year they don’t really do much talking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It could be argued that infants DO communicate with others, but do not have language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Is it really so?????</a:t>
            </a:r>
          </a:p>
          <a:p>
            <a:endParaRPr lang="en-US" dirty="0"/>
          </a:p>
        </p:txBody>
      </p:sp>
      <p:pic>
        <p:nvPicPr>
          <p:cNvPr id="4" name="Picture 8" descr="language_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5197856"/>
            <a:ext cx="2895600" cy="166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Language?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To </a:t>
            </a:r>
            <a:r>
              <a:rPr lang="en-US" dirty="0" smtClean="0"/>
              <a:t>check the validity of statement </a:t>
            </a:r>
            <a:r>
              <a:rPr lang="en-US" dirty="0" smtClean="0"/>
              <a:t>that children in first year do not have any language, so we need to define language</a:t>
            </a:r>
          </a:p>
          <a:p>
            <a:endParaRPr lang="en-US" dirty="0" smtClean="0"/>
          </a:p>
          <a:p>
            <a:r>
              <a:rPr lang="en-US" dirty="0" smtClean="0"/>
              <a:t>Think about your language…maybe you even speak more than one! What makes a language?</a:t>
            </a:r>
          </a:p>
          <a:p>
            <a:endParaRPr lang="en-US" dirty="0" smtClean="0"/>
          </a:p>
          <a:p>
            <a:r>
              <a:rPr lang="en-US" dirty="0" smtClean="0"/>
              <a:t>This is a broad concept…language is a system that relates sounds or gestures to meaning.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Language is expressed through speech, writing and gesture.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Distinct Features of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>
              <a:buNone/>
            </a:pPr>
            <a:r>
              <a:rPr lang="en-US" sz="2600" u="sng" dirty="0" smtClean="0"/>
              <a:t>-Phonology</a:t>
            </a:r>
            <a:r>
              <a:rPr lang="en-US" sz="2600" dirty="0" smtClean="0"/>
              <a:t> refers to the sounds of a language</a:t>
            </a:r>
          </a:p>
          <a:p>
            <a:pPr lvl="1"/>
            <a:endParaRPr lang="en-US" sz="2600" u="sng" dirty="0" smtClean="0"/>
          </a:p>
          <a:p>
            <a:pPr lvl="1"/>
            <a:r>
              <a:rPr lang="en-US" sz="2600" u="sng" dirty="0" smtClean="0"/>
              <a:t>Grammar</a:t>
            </a:r>
            <a:r>
              <a:rPr lang="en-US" sz="2600" dirty="0" smtClean="0"/>
              <a:t> </a:t>
            </a:r>
            <a:r>
              <a:rPr lang="en-US" sz="2600" dirty="0" smtClean="0"/>
              <a:t>refers to the rules used to  describe the structure of a language</a:t>
            </a:r>
          </a:p>
          <a:p>
            <a:pPr lvl="2"/>
            <a:r>
              <a:rPr lang="en-US" sz="2600" dirty="0" smtClean="0"/>
              <a:t>Which involves </a:t>
            </a:r>
            <a:r>
              <a:rPr lang="en-US" sz="2600" i="1" dirty="0" smtClean="0"/>
              <a:t>syntax </a:t>
            </a:r>
            <a:r>
              <a:rPr lang="en-US" sz="2600" dirty="0" smtClean="0"/>
              <a:t>or rules that specify how words are combined to form </a:t>
            </a:r>
            <a:r>
              <a:rPr lang="en-US" sz="2600" dirty="0" smtClean="0"/>
              <a:t>sentences</a:t>
            </a:r>
          </a:p>
          <a:p>
            <a:pPr lvl="2"/>
            <a:endParaRPr lang="en-US" sz="2600" u="sng" dirty="0" smtClean="0"/>
          </a:p>
          <a:p>
            <a:pPr lvl="2">
              <a:buNone/>
            </a:pPr>
            <a:r>
              <a:rPr lang="en-US" sz="2600" u="sng" dirty="0" smtClean="0"/>
              <a:t>-Semantics</a:t>
            </a:r>
            <a:r>
              <a:rPr lang="en-US" sz="2600" dirty="0" smtClean="0"/>
              <a:t> </a:t>
            </a:r>
            <a:r>
              <a:rPr lang="en-US" sz="2600" dirty="0" smtClean="0"/>
              <a:t>is the study of words and their meaning</a:t>
            </a:r>
          </a:p>
          <a:p>
            <a:pPr lvl="2">
              <a:buNone/>
            </a:pPr>
            <a:endParaRPr lang="en-US" sz="2600" dirty="0" smtClean="0"/>
          </a:p>
          <a:p>
            <a:pPr lvl="1"/>
            <a:endParaRPr lang="en-US" sz="2600" u="sng" dirty="0" smtClean="0"/>
          </a:p>
          <a:p>
            <a:pPr lvl="1"/>
            <a:r>
              <a:rPr lang="en-US" sz="2600" u="sng" dirty="0" smtClean="0"/>
              <a:t>Pragmatics </a:t>
            </a:r>
            <a:r>
              <a:rPr lang="en-US" sz="2600" dirty="0" smtClean="0"/>
              <a:t>is the study of how people use language to communicate effectively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To have Language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7030A0"/>
                </a:solidFill>
              </a:rPr>
              <a:t>Children must learn to hear the differences in speech sounds and how to produce them; they must learn the meaning of words and rules for combining them into sentences and they must learn effective ways to talk with others</a:t>
            </a:r>
          </a:p>
          <a:p>
            <a:pPr>
              <a:buNone/>
            </a:pPr>
            <a:endParaRPr lang="en-US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C00000"/>
                </a:solidFill>
              </a:rPr>
              <a:t>In other words, they should have knowledge of phonetics, syntax and pragmatics to have a </a:t>
            </a:r>
            <a:r>
              <a:rPr lang="en-US" dirty="0" smtClean="0">
                <a:solidFill>
                  <a:srgbClr val="C00000"/>
                </a:solidFill>
              </a:rPr>
              <a:t>language…………….. </a:t>
            </a:r>
            <a:r>
              <a:rPr lang="en-US" dirty="0" smtClean="0">
                <a:solidFill>
                  <a:srgbClr val="FF0000"/>
                </a:solidFill>
              </a:rPr>
              <a:t>Do they have??? Let’s See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Children knowledge of Phonemes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Phoneme is the basic building blocks of language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unique sounds that can be joined to create words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The sound of “p” in pin, pet, and pat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The sound of “b” in bed, bat, and bird</a:t>
            </a:r>
          </a:p>
          <a:p>
            <a:pPr lvl="2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70C0"/>
                </a:solidFill>
              </a:rPr>
              <a:t>Infants can distinguish many of these sounds, some of them as early as 1 month after birth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Can discriminate sounds they have never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/>
              <a:t>	</a:t>
            </a:r>
            <a:r>
              <a:rPr lang="en-US" sz="2400" dirty="0" smtClean="0"/>
              <a:t> heard before such as phonemes from a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/>
              <a:t>	</a:t>
            </a:r>
            <a:r>
              <a:rPr lang="en-US" sz="2400" dirty="0" smtClean="0"/>
              <a:t> foreign language</a:t>
            </a:r>
          </a:p>
          <a:p>
            <a:endParaRPr lang="en-US" dirty="0"/>
          </a:p>
        </p:txBody>
      </p:sp>
      <p:pic>
        <p:nvPicPr>
          <p:cNvPr id="4" name="Picture 3" descr="language_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4457580"/>
            <a:ext cx="2743200" cy="2414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211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	</a:t>
            </a:r>
            <a:r>
              <a:rPr lang="en-US" sz="3600" dirty="0" smtClean="0">
                <a:solidFill>
                  <a:srgbClr val="7030A0"/>
                </a:solidFill>
              </a:rPr>
              <a:t>The language environment for infants is not solely auditory. Much language exposure comes from face-to-face interaction with adults</a:t>
            </a:r>
            <a:endParaRPr lang="en-US" sz="3600" dirty="0">
              <a:solidFill>
                <a:srgbClr val="7030A0"/>
              </a:solidFill>
            </a:endParaRPr>
          </a:p>
        </p:txBody>
      </p:sp>
      <p:pic>
        <p:nvPicPr>
          <p:cNvPr id="7" name="Picture 5" descr="language_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2743200"/>
            <a:ext cx="415445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infant_fac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0081" y="3505200"/>
            <a:ext cx="460771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Infants use many tools to identity words in speech. They don’t understand the meaning of the word yet, but they can recognize a word as a distinct configuration of sounds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70C0"/>
                </a:solidFill>
              </a:rPr>
              <a:t>	</a:t>
            </a:r>
            <a:r>
              <a:rPr lang="en-US" sz="3600" b="1" dirty="0" smtClean="0">
                <a:solidFill>
                  <a:srgbClr val="0070C0"/>
                </a:solidFill>
              </a:rPr>
              <a:t>Parents and adults help infants master language sounds by talking in a distinctive style</a:t>
            </a:r>
          </a:p>
          <a:p>
            <a:pPr>
              <a:buNone/>
            </a:pPr>
            <a:endParaRPr lang="en-US" sz="2600" dirty="0"/>
          </a:p>
          <a:p>
            <a:r>
              <a:rPr lang="en-US" sz="2600" dirty="0" smtClean="0"/>
              <a:t>Think on your own…</a:t>
            </a:r>
          </a:p>
          <a:p>
            <a:pPr>
              <a:buNone/>
            </a:pPr>
            <a:r>
              <a:rPr lang="en-US" sz="2600" dirty="0" smtClean="0"/>
              <a:t>	In what distinctive way do adults talk to infants? How can this help infants master the language? </a:t>
            </a:r>
          </a:p>
          <a:p>
            <a:pPr>
              <a:buNone/>
            </a:pPr>
            <a:endParaRPr 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Language Development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70C0"/>
                </a:solidFill>
              </a:rPr>
              <a:t>Infants are equipped for language even before birth, partly due to brain readiness, partly because of auditory experiences in the uterus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sym typeface="Monotype Sorts" pitchFamily="2" charset="2"/>
              </a:rPr>
              <a:t>Children around the world have the same sequence of early language development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70C0"/>
                </a:solidFill>
              </a:rPr>
              <a:t>Newborns prefer to hear speech over other sounds- they prefer to listen to “</a:t>
            </a:r>
            <a:r>
              <a:rPr lang="en-US" sz="2800" i="1" u="sng" dirty="0" smtClean="0">
                <a:solidFill>
                  <a:srgbClr val="0070C0"/>
                </a:solidFill>
              </a:rPr>
              <a:t>baby talk</a:t>
            </a:r>
            <a:r>
              <a:rPr lang="en-US" sz="2800" dirty="0" smtClean="0">
                <a:solidFill>
                  <a:srgbClr val="0070C0"/>
                </a:solidFill>
              </a:rPr>
              <a:t>”- the high pitched, simplified and repetitive was adults speak to infants </a:t>
            </a:r>
          </a:p>
          <a:p>
            <a:pPr lvl="1">
              <a:lnSpc>
                <a:spcPct val="90000"/>
              </a:lnSpc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0070C0"/>
                </a:solidFill>
                <a:cs typeface="Times New Roman" pitchFamily="18" charset="0"/>
              </a:rPr>
              <a:t>The sound of a human voice, whether familiar or strange always fascinates infants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Adults use Infant Directed Speech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rgbClr val="0070C0"/>
                </a:solidFill>
              </a:rPr>
              <a:t>Adults speak slowly and with exaggerated changes in pitch and loudness and elongated pauses between utterances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 lvl="2">
              <a:lnSpc>
                <a:spcPct val="80000"/>
              </a:lnSpc>
            </a:pPr>
            <a:r>
              <a:rPr lang="en-US" sz="2800" dirty="0" smtClean="0"/>
              <a:t>Also known as </a:t>
            </a:r>
            <a:r>
              <a:rPr lang="en-US" sz="2800" dirty="0" err="1" smtClean="0"/>
              <a:t>parentese</a:t>
            </a:r>
            <a:r>
              <a:rPr lang="en-US" sz="2800" dirty="0" smtClean="0"/>
              <a:t>, </a:t>
            </a:r>
            <a:r>
              <a:rPr lang="en-US" sz="2800" dirty="0" err="1" smtClean="0"/>
              <a:t>motherese</a:t>
            </a:r>
            <a:r>
              <a:rPr lang="en-US" sz="2800" dirty="0" smtClean="0"/>
              <a:t>, or child-directed speech</a:t>
            </a:r>
          </a:p>
          <a:p>
            <a:pPr lvl="2"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rgbClr val="0070C0"/>
                </a:solidFill>
              </a:rPr>
              <a:t>Infant-direct speech may attract infants’ attention more than adult-directed speech because its slower pace and accentuated changes provide the infant with more salient language cues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Helps infants perceive the sounds that are fundamental to their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When talking to girls, adults use more words like “doggie” and “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blankie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” whereas with boys, adults use more words like “dog” and “blanket”.  </a:t>
            </a:r>
            <a:b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Girls hear twice as many diminutives.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30562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If infant-directed speech helps infants perceive sounds that are essential to the development of their language…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2399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about children 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who cannot hear?</a:t>
            </a:r>
          </a:p>
          <a:p>
            <a:endParaRPr lang="en-US" dirty="0"/>
          </a:p>
        </p:txBody>
      </p:sp>
      <p:pic>
        <p:nvPicPr>
          <p:cNvPr id="4" name="Picture 5" descr="deaf_baby_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034692"/>
            <a:ext cx="3886200" cy="282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675" indent="-447675"/>
            <a:r>
              <a:rPr lang="en-US" sz="2800" dirty="0" smtClean="0"/>
              <a:t>About 1 in every 1,000 American infants is born deaf</a:t>
            </a:r>
          </a:p>
          <a:p>
            <a:pPr marL="889000" lvl="1" indent="-439738"/>
            <a:r>
              <a:rPr lang="en-US" dirty="0" smtClean="0"/>
              <a:t>Over 90% of deaf children have hearing parents</a:t>
            </a:r>
          </a:p>
          <a:p>
            <a:pPr marL="889000" lvl="1" indent="-439738"/>
            <a:r>
              <a:rPr lang="en-US" dirty="0" smtClean="0"/>
              <a:t>These children are often delayed in language and complex make-believe play</a:t>
            </a:r>
          </a:p>
          <a:p>
            <a:pPr marL="889000" lvl="1" indent="-439738"/>
            <a:endParaRPr lang="en-US" dirty="0"/>
          </a:p>
          <a:p>
            <a:pPr marL="889000" lvl="1" indent="-439738">
              <a:buNone/>
            </a:pPr>
            <a:endParaRPr lang="en-US" dirty="0" smtClean="0"/>
          </a:p>
          <a:p>
            <a:pPr marL="889000" lvl="1" indent="-439738">
              <a:buNone/>
            </a:pPr>
            <a:r>
              <a:rPr lang="en-US" dirty="0" smtClean="0">
                <a:solidFill>
                  <a:srgbClr val="FF0000"/>
                </a:solidFill>
              </a:rPr>
              <a:t>Mommy			Daddy		Baby</a:t>
            </a:r>
          </a:p>
          <a:p>
            <a:pPr marL="889000" lvl="1" indent="-439738"/>
            <a:endParaRPr lang="en-US" sz="2400" dirty="0" smtClean="0"/>
          </a:p>
          <a:p>
            <a:endParaRPr lang="en-US" dirty="0"/>
          </a:p>
        </p:txBody>
      </p:sp>
      <p:pic>
        <p:nvPicPr>
          <p:cNvPr id="4" name="Picture 4" descr="mommy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068887"/>
            <a:ext cx="259080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daddy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0262" y="5084763"/>
            <a:ext cx="2497138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baby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5068887"/>
            <a:ext cx="259080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Deaf infants and toddlers seem to master sign language in much the same way and at about the same pace that hearing children master spoken language.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Deaf 10-month-olds often “babble” in signs: they produce signs that are meaningless but resemble the tempo and duration of real signs</a:t>
            </a:r>
          </a:p>
          <a:p>
            <a:endParaRPr lang="en-US" dirty="0"/>
          </a:p>
        </p:txBody>
      </p:sp>
      <p:pic>
        <p:nvPicPr>
          <p:cNvPr id="4" name="Picture 12" descr="deaf_baby_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0012" y="0"/>
            <a:ext cx="269398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deaf_baby_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81000"/>
            <a:ext cx="1526336" cy="257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C00000"/>
                </a:solidFill>
              </a:rPr>
              <a:t>Compared to hearing children, babbling of deaf children is delayed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However, if they are exposed to sign language development will be right on schedule with normal-hearing children’s speech development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C00000"/>
                </a:solidFill>
              </a:rPr>
              <a:t>Hearing “dog”, infants in the middle of the first year of life may first say “</a:t>
            </a:r>
            <a:r>
              <a:rPr lang="en-US" sz="2800" dirty="0" err="1" smtClean="0">
                <a:solidFill>
                  <a:srgbClr val="C00000"/>
                </a:solidFill>
              </a:rPr>
              <a:t>dod</a:t>
            </a:r>
            <a:r>
              <a:rPr lang="en-US" sz="2800" dirty="0" smtClean="0">
                <a:solidFill>
                  <a:srgbClr val="C00000"/>
                </a:solidFill>
              </a:rPr>
              <a:t>” then “</a:t>
            </a:r>
            <a:r>
              <a:rPr lang="en-US" sz="2800" dirty="0" err="1" smtClean="0">
                <a:solidFill>
                  <a:srgbClr val="C00000"/>
                </a:solidFill>
              </a:rPr>
              <a:t>gog</a:t>
            </a:r>
            <a:r>
              <a:rPr lang="en-US" sz="2800" dirty="0" smtClean="0">
                <a:solidFill>
                  <a:srgbClr val="C00000"/>
                </a:solidFill>
              </a:rPr>
              <a:t>” before finally saying “dog” correctly	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same gradual progression will occur with sign language – infants will make mistakes at first before making the correct sign for dog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Speech Production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   --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Cooing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At </a:t>
            </a:r>
            <a:r>
              <a:rPr lang="en-US" dirty="0" smtClean="0"/>
              <a:t>2 months, infants begin making sounds that are language-based</a:t>
            </a:r>
          </a:p>
          <a:p>
            <a:pPr lvl="1">
              <a:lnSpc>
                <a:spcPct val="80000"/>
              </a:lnSpc>
            </a:pPr>
            <a:r>
              <a:rPr lang="en-US" sz="3200" dirty="0" smtClean="0"/>
              <a:t>Starts with cooing</a:t>
            </a:r>
          </a:p>
          <a:p>
            <a:pPr lvl="1">
              <a:lnSpc>
                <a:spcPct val="80000"/>
              </a:lnSpc>
            </a:pPr>
            <a:endParaRPr lang="en-US" sz="32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They begin by producing vowel-like sounds, such as “</a:t>
            </a:r>
            <a:r>
              <a:rPr lang="en-US" dirty="0" err="1" smtClean="0"/>
              <a:t>ooooo</a:t>
            </a:r>
            <a:r>
              <a:rPr lang="en-US" dirty="0" smtClean="0"/>
              <a:t>” and “</a:t>
            </a:r>
            <a:r>
              <a:rPr lang="en-US" dirty="0" err="1" smtClean="0"/>
              <a:t>ahhhh</a:t>
            </a:r>
            <a:r>
              <a:rPr lang="en-US" dirty="0" smtClean="0"/>
              <a:t>”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At 5 to 6 months, infants begin making speech-like sound that have no meaning</a:t>
            </a:r>
          </a:p>
          <a:p>
            <a:pPr lvl="1">
              <a:lnSpc>
                <a:spcPct val="80000"/>
              </a:lnSpc>
            </a:pPr>
            <a:endParaRPr lang="en-US" sz="3200" dirty="0" smtClean="0"/>
          </a:p>
          <a:p>
            <a:pPr lvl="1">
              <a:lnSpc>
                <a:spcPct val="80000"/>
              </a:lnSpc>
            </a:pP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Cooing turns into </a:t>
            </a:r>
            <a:r>
              <a:rPr lang="en-US" sz="3200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babbling</a:t>
            </a:r>
            <a:endParaRPr lang="en-US" sz="32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Picture 3" descr="infant_play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91325" y="4972050"/>
            <a:ext cx="22764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Baby Talks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3400" u="sng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Babbling</a:t>
            </a:r>
            <a:r>
              <a:rPr lang="en-US" sz="3400" dirty="0" smtClean="0">
                <a:cs typeface="Times New Roman" pitchFamily="18" charset="0"/>
              </a:rPr>
              <a:t> is the extended repetition of certain single syllables, such as “ma-ma-ma, </a:t>
            </a:r>
            <a:r>
              <a:rPr lang="en-US" sz="3400" dirty="0" err="1" smtClean="0">
                <a:cs typeface="Times New Roman" pitchFamily="18" charset="0"/>
              </a:rPr>
              <a:t>da-da-da</a:t>
            </a:r>
            <a:r>
              <a:rPr lang="en-US" sz="3400" dirty="0" smtClean="0">
                <a:cs typeface="Times New Roman" pitchFamily="18" charset="0"/>
              </a:rPr>
              <a:t>, </a:t>
            </a:r>
            <a:r>
              <a:rPr lang="en-US" sz="3400" dirty="0" err="1" smtClean="0">
                <a:cs typeface="Times New Roman" pitchFamily="18" charset="0"/>
              </a:rPr>
              <a:t>ba-ba-ba</a:t>
            </a:r>
            <a:r>
              <a:rPr lang="en-US" sz="3400" dirty="0" smtClean="0">
                <a:cs typeface="Times New Roman" pitchFamily="18" charset="0"/>
              </a:rPr>
              <a:t>” that begins at 6-7 months of age.</a:t>
            </a:r>
          </a:p>
          <a:p>
            <a:pPr>
              <a:lnSpc>
                <a:spcPct val="80000"/>
              </a:lnSpc>
            </a:pPr>
            <a:endParaRPr lang="en-US" sz="3400" dirty="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3400" dirty="0" smtClean="0"/>
              <a:t>Babbling is </a:t>
            </a:r>
            <a:r>
              <a:rPr lang="en-US" sz="3400" i="1" u="sng" dirty="0" smtClean="0"/>
              <a:t>experience-expectant</a:t>
            </a:r>
            <a:r>
              <a:rPr lang="en-US" sz="3400" dirty="0" smtClean="0"/>
              <a:t> learning</a:t>
            </a:r>
          </a:p>
          <a:p>
            <a:pPr lvl="1">
              <a:lnSpc>
                <a:spcPct val="80000"/>
              </a:lnSpc>
            </a:pPr>
            <a:r>
              <a:rPr lang="en-US" sz="3400" dirty="0" smtClean="0">
                <a:latin typeface="Calisto MT" pitchFamily="18" charset="0"/>
                <a:sym typeface="Monotype Sorts" pitchFamily="2" charset="2"/>
              </a:rPr>
              <a:t>All babies babble</a:t>
            </a:r>
          </a:p>
          <a:p>
            <a:pPr lvl="1">
              <a:lnSpc>
                <a:spcPct val="80000"/>
              </a:lnSpc>
            </a:pPr>
            <a:r>
              <a:rPr lang="en-US" sz="3400" dirty="0" smtClean="0">
                <a:latin typeface="Calisto MT" pitchFamily="18" charset="0"/>
                <a:sym typeface="Monotype Sorts" pitchFamily="2" charset="2"/>
              </a:rPr>
              <a:t>All babies gesture</a:t>
            </a:r>
          </a:p>
          <a:p>
            <a:pPr lvl="1">
              <a:lnSpc>
                <a:spcPct val="80000"/>
              </a:lnSpc>
            </a:pPr>
            <a:endParaRPr lang="en-US" sz="3400" dirty="0" smtClean="0">
              <a:latin typeface="Calisto MT" pitchFamily="18" charset="0"/>
              <a:sym typeface="Monotype Sorts" pitchFamily="2" charset="2"/>
            </a:endParaRPr>
          </a:p>
          <a:p>
            <a:pPr lvl="1">
              <a:lnSpc>
                <a:spcPct val="80000"/>
              </a:lnSpc>
            </a:pPr>
            <a:r>
              <a:rPr lang="en-US" sz="3400" dirty="0" smtClean="0">
                <a:solidFill>
                  <a:srgbClr val="C00000"/>
                </a:solidFill>
              </a:rPr>
              <a:t>The sounds they make are similar no matter what language their parents speak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Babbling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Over the next few months, babbling incorporates sounds from their native language.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Even untrained listeners can distinguish between babbling infants who have been raised in cultures in which French, Arabic, or Cantonese languages were spoken.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Many cultures assign important meanings to the sounds babies babble: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“ma-ma-ma”, “</a:t>
            </a:r>
            <a:r>
              <a:rPr lang="en-US" dirty="0" err="1" smtClean="0"/>
              <a:t>da-da-da</a:t>
            </a:r>
            <a:r>
              <a:rPr lang="en-US" dirty="0" smtClean="0"/>
              <a:t>” and “pa-pa-pa” are usually taken to apply to significant people in the infant’s life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First Words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Infants first </a:t>
            </a:r>
            <a:r>
              <a:rPr lang="en-US" i="1" dirty="0" smtClean="0"/>
              <a:t>recognize</a:t>
            </a:r>
            <a:r>
              <a:rPr lang="en-US" dirty="0" smtClean="0"/>
              <a:t> words, then they begin to </a:t>
            </a:r>
            <a:r>
              <a:rPr lang="en-US" i="1" dirty="0" smtClean="0"/>
              <a:t>comprehend</a:t>
            </a:r>
            <a:r>
              <a:rPr lang="en-US" dirty="0" smtClean="0"/>
              <a:t> words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At about 4 ½ months of age, infants will listen longer to a tape repeating their own name than to a tape of different but similar name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At about 7-8 months of age, infants readily learn to recognize new words and remember them for weeks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7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6 months – if an infant hears either “mommy” or “daddy”, they look toward the appropriate person.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6" descr="language_1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3124199"/>
            <a:ext cx="5116858" cy="341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	By their 1</a:t>
            </a:r>
            <a:r>
              <a:rPr lang="en-US" sz="3600" baseline="30000" dirty="0" smtClean="0">
                <a:solidFill>
                  <a:schemeClr val="accent6">
                    <a:lumMod val="75000"/>
                  </a:schemeClr>
                </a:solidFill>
              </a:rPr>
              <a:t>st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birthday, infants usually say their first words, usually an extension of babbling.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002060"/>
                </a:solidFill>
              </a:rPr>
              <a:t>By the age of 2 most children have a vocabulary of a few hundred words, and by age 6 the vocabulary includes over 10,000 words!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Children use Symbols: Important step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Children begin using gestures, which are symbols shortly before their first birthday.</a:t>
            </a:r>
          </a:p>
          <a:p>
            <a:endParaRPr lang="en-US" sz="2800" dirty="0" smtClean="0"/>
          </a:p>
          <a:p>
            <a:r>
              <a:rPr lang="en-US" sz="2800" dirty="0" smtClean="0"/>
              <a:t>Gestures and words convey a message equally well…sometimes gestures pave the way for language</a:t>
            </a:r>
          </a:p>
          <a:p>
            <a:endParaRPr lang="en-US" sz="2800" dirty="0" smtClean="0"/>
          </a:p>
          <a:p>
            <a:pPr lvl="1"/>
            <a:r>
              <a:rPr lang="en-US" dirty="0" smtClean="0"/>
              <a:t>In one study, 50% of all objects were referred to first by gesture and, about 3 months later, by word (Iverson &amp; Meadow, 2005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After children know that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objects have names,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 gesture is a convenient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substitute for pronouns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 like “it” or “that” and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often cause the adult to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say the object’s name</a:t>
            </a:r>
            <a:endParaRPr lang="en-US" dirty="0"/>
          </a:p>
        </p:txBody>
      </p:sp>
      <p:pic>
        <p:nvPicPr>
          <p:cNvPr id="4" name="Content Placeholder 3" descr="child_gesture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38800" y="0"/>
            <a:ext cx="283527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Names for Everything!!!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>
                <a:sym typeface="Monotype Sorts" pitchFamily="2" charset="2"/>
              </a:rPr>
              <a:t>Once an infant’s vocabulary reaches about 50 words it suddenly begins to build rapidly, at a rate of 50-100+ words per month, mostly nouns.</a:t>
            </a:r>
          </a:p>
          <a:p>
            <a:pPr lvl="1">
              <a:buNone/>
            </a:pPr>
            <a:endParaRPr lang="en-US" sz="3600" dirty="0" smtClean="0">
              <a:sym typeface="Monotype Sorts" pitchFamily="2" charset="2"/>
            </a:endParaRPr>
          </a:p>
          <a:p>
            <a:r>
              <a:rPr lang="en-US" sz="3600" dirty="0" smtClean="0">
                <a:sym typeface="Monotype Sorts" pitchFamily="2" charset="2"/>
              </a:rPr>
              <a:t>This language spurt occurs around 18 months and is sometimes called the </a:t>
            </a:r>
            <a:r>
              <a:rPr lang="en-US" sz="3600" i="1" u="sng" dirty="0" smtClean="0">
                <a:sym typeface="Monotype Sorts" pitchFamily="2" charset="2"/>
              </a:rPr>
              <a:t>Naming explosion</a:t>
            </a:r>
            <a:r>
              <a:rPr lang="en-US" sz="3600" dirty="0" smtClean="0">
                <a:sym typeface="Monotype Sorts" pitchFamily="2" charset="2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Productive Vocabulary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 dirty="0" smtClean="0"/>
              <a:t>Early productive vocabularies of children include names for people, objects, and events from the child’s everyday life.</a:t>
            </a:r>
          </a:p>
          <a:p>
            <a:pPr>
              <a:lnSpc>
                <a:spcPct val="80000"/>
              </a:lnSpc>
            </a:pPr>
            <a:endParaRPr lang="en-US" sz="3600" dirty="0" smtClean="0"/>
          </a:p>
          <a:p>
            <a:pPr lvl="1">
              <a:lnSpc>
                <a:spcPct val="80000"/>
              </a:lnSpc>
            </a:pPr>
            <a:r>
              <a:rPr lang="en-US" sz="3600" dirty="0" smtClean="0"/>
              <a:t>Frequent events or routines are also labeled, such as “up” or “bye-bye”</a:t>
            </a:r>
          </a:p>
          <a:p>
            <a:pPr lvl="1">
              <a:lnSpc>
                <a:spcPct val="80000"/>
              </a:lnSpc>
            </a:pPr>
            <a:endParaRPr lang="en-US" sz="3600" dirty="0" smtClean="0"/>
          </a:p>
          <a:p>
            <a:pPr lvl="1">
              <a:lnSpc>
                <a:spcPct val="80000"/>
              </a:lnSpc>
            </a:pPr>
            <a:r>
              <a:rPr lang="en-US" sz="3600" dirty="0" smtClean="0"/>
              <a:t>Nouns predominate the early productive vocabularies of children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	The rate of children’s vocabulary development is influenced by the amount of talk they are exposed to</a:t>
            </a:r>
            <a:br>
              <a:rPr lang="en-US" dirty="0" smtClean="0"/>
            </a:br>
            <a:r>
              <a:rPr lang="en-US" dirty="0" smtClean="0"/>
              <a:t>The more speech that is addressed to a toddler, the more rapidly the toddler will learn new words</a:t>
            </a:r>
            <a:endParaRPr lang="en-US" dirty="0"/>
          </a:p>
        </p:txBody>
      </p:sp>
      <p:pic>
        <p:nvPicPr>
          <p:cNvPr id="4" name="Picture 5" descr="language_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88900"/>
            <a:ext cx="30480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language_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5181600"/>
            <a:ext cx="2057400" cy="187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Word Comprehension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Fast Mapping</a:t>
            </a:r>
            <a:r>
              <a:rPr lang="en-US" dirty="0" smtClean="0"/>
              <a:t> is the process of rapidly learning a new word simply from the contrastive use of a familiar word and an unfamiliar word</a:t>
            </a:r>
          </a:p>
          <a:p>
            <a:endParaRPr lang="en-US" u="sng" dirty="0" smtClean="0"/>
          </a:p>
          <a:p>
            <a:r>
              <a:rPr lang="en-US" dirty="0" smtClean="0"/>
              <a:t>The children’s ability to connect new words to familiar words so rapidly that they cannot be considering all possible meaning for the new word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Fast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a preschool classroom, an experimenter drew a child’s attention to two blocks – asking the child to “get the celadon block not the blue one”</a:t>
            </a:r>
          </a:p>
          <a:p>
            <a:endParaRPr lang="en-US" dirty="0" smtClean="0"/>
          </a:p>
          <a:p>
            <a:r>
              <a:rPr lang="en-US" dirty="0" smtClean="0"/>
              <a:t>From this simple contrast, the child inferred that the name of the color of the requested object was “celadon”</a:t>
            </a:r>
          </a:p>
          <a:p>
            <a:endParaRPr lang="en-US" dirty="0" smtClean="0"/>
          </a:p>
          <a:p>
            <a:r>
              <a:rPr lang="en-US" dirty="0" smtClean="0"/>
              <a:t>After a single exposure to this novel word, about half the children showed some knowledge of it a week later by correctly picking the celadon color child from a bunch of paint chips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Early Errors in Language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>
                <a:sym typeface="Monotype Sorts" pitchFamily="2" charset="2"/>
              </a:rPr>
              <a:t>One common inaccuracy </a:t>
            </a:r>
            <a:r>
              <a:rPr lang="en-US" sz="3600" dirty="0" smtClean="0">
                <a:solidFill>
                  <a:srgbClr val="0070C0"/>
                </a:solidFill>
                <a:sym typeface="Monotype Sorts" pitchFamily="2" charset="2"/>
              </a:rPr>
              <a:t>is </a:t>
            </a:r>
            <a:r>
              <a:rPr lang="en-US" sz="3600" i="1" u="sng" dirty="0" err="1" smtClean="0">
                <a:solidFill>
                  <a:srgbClr val="0070C0"/>
                </a:solidFill>
                <a:sym typeface="Monotype Sorts" pitchFamily="2" charset="2"/>
              </a:rPr>
              <a:t>underextension</a:t>
            </a:r>
            <a:r>
              <a:rPr lang="en-US" sz="3600" dirty="0" smtClean="0">
                <a:solidFill>
                  <a:srgbClr val="0070C0"/>
                </a:solidFill>
                <a:sym typeface="Monotype Sorts" pitchFamily="2" charset="2"/>
              </a:rPr>
              <a:t> </a:t>
            </a:r>
            <a:r>
              <a:rPr lang="en-US" sz="3600" dirty="0" smtClean="0">
                <a:sym typeface="Monotype Sorts" pitchFamily="2" charset="2"/>
              </a:rPr>
              <a:t>–using a word too narrowly.</a:t>
            </a:r>
          </a:p>
          <a:p>
            <a:pPr lvl="2"/>
            <a:endParaRPr lang="en-US" sz="3600" dirty="0" smtClean="0"/>
          </a:p>
          <a:p>
            <a:pPr lvl="2"/>
            <a:r>
              <a:rPr lang="en-US" sz="3200" dirty="0" smtClean="0"/>
              <a:t>Using the word “cat” to refer only to the family cat</a:t>
            </a:r>
          </a:p>
          <a:p>
            <a:pPr lvl="2"/>
            <a:endParaRPr lang="en-US" sz="3200" dirty="0" smtClean="0"/>
          </a:p>
          <a:p>
            <a:pPr lvl="2"/>
            <a:r>
              <a:rPr lang="en-US" sz="3200" dirty="0" smtClean="0"/>
              <a:t>Using the word “ball” to refer only to a favorite toy ball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Early Errors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Overextension</a:t>
            </a:r>
          </a:p>
          <a:p>
            <a:pPr>
              <a:lnSpc>
                <a:spcPct val="80000"/>
              </a:lnSpc>
            </a:pPr>
            <a:r>
              <a:rPr lang="en-US" sz="3400" dirty="0" smtClean="0"/>
              <a:t>The use a given word in a broader context than is appropriate 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Common between 1 and 3 years of age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More common than </a:t>
            </a:r>
            <a:r>
              <a:rPr lang="en-US" i="1" u="sng" dirty="0" err="1" smtClean="0"/>
              <a:t>Underextension</a:t>
            </a:r>
            <a:endParaRPr lang="en-US" i="1" u="sng" dirty="0" smtClean="0"/>
          </a:p>
          <a:p>
            <a:pPr lvl="1">
              <a:lnSpc>
                <a:spcPct val="80000"/>
              </a:lnSpc>
            </a:pPr>
            <a:endParaRPr lang="en-US" sz="3200" i="1" u="sng" dirty="0" smtClean="0"/>
          </a:p>
          <a:p>
            <a:pPr>
              <a:lnSpc>
                <a:spcPct val="80000"/>
              </a:lnSpc>
            </a:pPr>
            <a:r>
              <a:rPr lang="en-US" sz="3400" dirty="0" smtClean="0"/>
              <a:t>Toddlers will apply the new word to a group of similar experiences</a:t>
            </a:r>
          </a:p>
          <a:p>
            <a:pPr>
              <a:lnSpc>
                <a:spcPct val="80000"/>
              </a:lnSpc>
              <a:buNone/>
            </a:pP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“Open” – for opening a door, peeling fruit, or undoing shoelaces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Making Sentences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Most children begin to combine words into simple sentences by 18 to 24 months of age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Children’s first sentences are two-word combinations referred to as </a:t>
            </a:r>
            <a:r>
              <a:rPr lang="en-US" sz="2800" i="1" u="sng" dirty="0" smtClean="0"/>
              <a:t>Telegraphic speech</a:t>
            </a:r>
          </a:p>
          <a:p>
            <a:pPr>
              <a:lnSpc>
                <a:spcPct val="80000"/>
              </a:lnSpc>
            </a:pPr>
            <a:endParaRPr lang="en-US" sz="2800" i="1" u="sng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Words directly relevant to meaning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Words not critical to the meaning are left out – similar to the way telegrams were written such as: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Function words: a, the in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Auxiliary words:  is, was, will be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Word endings:  plurals, possessives, verb tenses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7030A0"/>
                </a:solidFill>
              </a:rPr>
              <a:t>These sentences are brief and to the point, containing only vital information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“More cookie”, “Mommy go”, “Daddy juice”, “Sue dogs”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By about 2 ½ years of age, children have the ability to produce more complex sentences (four or more words per sentence).</a:t>
            </a:r>
          </a:p>
          <a:p>
            <a:endParaRPr lang="en-US" dirty="0" smtClean="0"/>
          </a:p>
          <a:p>
            <a:r>
              <a:rPr lang="en-US" dirty="0" smtClean="0"/>
              <a:t>The longer sentences are filled with </a:t>
            </a:r>
            <a:r>
              <a:rPr lang="en-US" i="1" dirty="0" smtClean="0"/>
              <a:t>grammatical morphemes </a:t>
            </a:r>
            <a:r>
              <a:rPr lang="en-US" dirty="0" smtClean="0"/>
              <a:t>(words or endings of words that make sentences more grammatical).</a:t>
            </a:r>
          </a:p>
          <a:p>
            <a:endParaRPr lang="en-US" dirty="0" smtClean="0"/>
          </a:p>
          <a:p>
            <a:r>
              <a:rPr lang="en-US" dirty="0" smtClean="0"/>
              <a:t>A 1 ½-year-old might say “kick ball” but a 3-year-old would be more likely to say “I am kicking the ball”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Errors in Language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Speech errors in which children treat irregular forms of words as if they were regular.</a:t>
            </a:r>
          </a:p>
          <a:p>
            <a:endParaRPr lang="en-US" sz="2800" dirty="0" smtClean="0"/>
          </a:p>
          <a:p>
            <a:pPr lvl="1"/>
            <a:r>
              <a:rPr lang="en-US" sz="2400" dirty="0" smtClean="0"/>
              <a:t>Applying rules to words that are exceptions to the rule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This leads young children to talk about foots, </a:t>
            </a:r>
            <a:r>
              <a:rPr lang="en-US" sz="2400" dirty="0" err="1" smtClean="0"/>
              <a:t>tooths</a:t>
            </a:r>
            <a:r>
              <a:rPr lang="en-US" sz="2400" dirty="0" smtClean="0"/>
              <a:t>, sleeps, </a:t>
            </a:r>
            <a:r>
              <a:rPr lang="en-US" sz="2400" dirty="0" err="1" smtClean="0"/>
              <a:t>sheeps</a:t>
            </a:r>
            <a:r>
              <a:rPr lang="en-US" sz="2400" dirty="0" smtClean="0"/>
              <a:t> and </a:t>
            </a:r>
            <a:r>
              <a:rPr lang="en-US" sz="2400" dirty="0" err="1" smtClean="0"/>
              <a:t>mouses</a:t>
            </a:r>
            <a:r>
              <a:rPr lang="en-US" sz="2400" dirty="0" smtClean="0"/>
              <a:t>.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Although technically wrong, </a:t>
            </a:r>
            <a:r>
              <a:rPr lang="en-US" sz="2800" i="1" u="sng" dirty="0" err="1" smtClean="0">
                <a:solidFill>
                  <a:srgbClr val="0070C0"/>
                </a:solidFill>
              </a:rPr>
              <a:t>Overregularization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is a sign of verbal sophistication because it shows children are applying the rules to grammar.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Between 3 to 6 years age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Children learn to use negation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“That isn’t a butterfly”</a:t>
            </a:r>
          </a:p>
          <a:p>
            <a:pPr lvl="1"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Children learn to use embedded sentences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“Jennifer thinks that Bill took the book”</a:t>
            </a:r>
          </a:p>
          <a:p>
            <a:pPr lvl="1"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Children begin to comprehend passive voice as opposed to active voice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“The ball was kicked by the girl” as opposed to “The girl kicked the ball”</a:t>
            </a:r>
          </a:p>
          <a:p>
            <a:pPr lvl="1"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By the time most children enter kindergarten, they use most of the grammatical forms of their native language with great skill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0676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The development of language in children is amazing, but how do they do it?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620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There are several theories that attempt to explain how we develop language (Next Lecture # 22)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and Communication. </a:t>
            </a:r>
            <a:r>
              <a:rPr lang="en-US" dirty="0" smtClean="0"/>
              <a:t>(Chapter 9)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://www.sagepub.com/upm-data/36720_Levine_final_PDF_09.pdf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233</TotalTime>
  <Words>1618</Words>
  <Application>Microsoft Office PowerPoint</Application>
  <PresentationFormat>On-screen Show (4:3)</PresentationFormat>
  <Paragraphs>226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Development of Language (In Children)</vt:lpstr>
      <vt:lpstr>Today’s Lecture</vt:lpstr>
      <vt:lpstr>Infants begin making sounds at birth. They cry, coo, and laugh…but in the first year they don’t really do much talking</vt:lpstr>
      <vt:lpstr>What is Language?</vt:lpstr>
      <vt:lpstr>Distinct Features of Language</vt:lpstr>
      <vt:lpstr>To have Language</vt:lpstr>
      <vt:lpstr>Children knowledge of Phonemes</vt:lpstr>
      <vt:lpstr>Slide 8</vt:lpstr>
      <vt:lpstr>Slide 9</vt:lpstr>
      <vt:lpstr>Slide 10</vt:lpstr>
      <vt:lpstr>Language Development</vt:lpstr>
      <vt:lpstr>Adults use Infant Directed Speech</vt:lpstr>
      <vt:lpstr>Slide 13</vt:lpstr>
      <vt:lpstr>If infant-directed speech helps infants perceive sounds that are essential to the development of their language…</vt:lpstr>
      <vt:lpstr>Deaf Children</vt:lpstr>
      <vt:lpstr>Slide 16</vt:lpstr>
      <vt:lpstr>Slide 17</vt:lpstr>
      <vt:lpstr>Speech Production</vt:lpstr>
      <vt:lpstr>Baby Talks</vt:lpstr>
      <vt:lpstr>Babbling</vt:lpstr>
      <vt:lpstr>First Words</vt:lpstr>
      <vt:lpstr> At 6 months – if an infant hears either “mommy” or “daddy”, they look toward the appropriate person. </vt:lpstr>
      <vt:lpstr>Slide 23</vt:lpstr>
      <vt:lpstr>Slide 24</vt:lpstr>
      <vt:lpstr>Children use Symbols: Important step</vt:lpstr>
      <vt:lpstr>Slide 26</vt:lpstr>
      <vt:lpstr>Names for Everything!!!</vt:lpstr>
      <vt:lpstr>Productive Vocabulary</vt:lpstr>
      <vt:lpstr>Slide 29</vt:lpstr>
      <vt:lpstr>Word Comprehension</vt:lpstr>
      <vt:lpstr>Examples of Fast Mapping</vt:lpstr>
      <vt:lpstr>Early Errors in Language</vt:lpstr>
      <vt:lpstr>Early Errors in Language</vt:lpstr>
      <vt:lpstr>Making Sentences</vt:lpstr>
      <vt:lpstr>Slide 35</vt:lpstr>
      <vt:lpstr>Slide 36</vt:lpstr>
      <vt:lpstr>Errors in Language</vt:lpstr>
      <vt:lpstr>Between 3 to 6 years age</vt:lpstr>
      <vt:lpstr>The development of language in children is amazing, but how do they do it?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Numan</dc:creator>
  <cp:lastModifiedBy>vcomsats</cp:lastModifiedBy>
  <cp:revision>71</cp:revision>
  <dcterms:created xsi:type="dcterms:W3CDTF">2013-06-20T15:39:20Z</dcterms:created>
  <dcterms:modified xsi:type="dcterms:W3CDTF">2013-06-21T07:01:14Z</dcterms:modified>
</cp:coreProperties>
</file>