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3" r:id="rId3"/>
    <p:sldId id="257" r:id="rId4"/>
    <p:sldId id="260" r:id="rId5"/>
    <p:sldId id="261" r:id="rId6"/>
    <p:sldId id="262" r:id="rId7"/>
    <p:sldId id="268" r:id="rId8"/>
    <p:sldId id="264" r:id="rId9"/>
    <p:sldId id="265" r:id="rId10"/>
    <p:sldId id="266" r:id="rId11"/>
    <p:sldId id="267" r:id="rId12"/>
    <p:sldId id="259" r:id="rId13"/>
    <p:sldId id="258" r:id="rId14"/>
    <p:sldId id="270" r:id="rId15"/>
    <p:sldId id="269" r:id="rId16"/>
    <p:sldId id="271" r:id="rId17"/>
    <p:sldId id="272" r:id="rId18"/>
    <p:sldId id="275" r:id="rId19"/>
    <p:sldId id="276" r:id="rId20"/>
    <p:sldId id="277" r:id="rId21"/>
    <p:sldId id="273" r:id="rId22"/>
    <p:sldId id="274"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91631E7-A502-41B9-A318-66BD17012E52}" type="datetimeFigureOut">
              <a:rPr lang="en-US" smtClean="0"/>
              <a:t>6/20/2013</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1ED08F6D-4F51-4A49-BF98-C1016DA540A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91631E7-A502-41B9-A318-66BD17012E52}" type="datetimeFigureOut">
              <a:rPr lang="en-US" smtClean="0"/>
              <a:t>6/20/2013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ED08F6D-4F51-4A49-BF98-C1016DA540A4}"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91631E7-A502-41B9-A318-66BD17012E52}" type="datetimeFigureOut">
              <a:rPr lang="en-US" smtClean="0"/>
              <a:t>6/20/2013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ED08F6D-4F51-4A49-BF98-C1016DA540A4}"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91631E7-A502-41B9-A318-66BD17012E52}" type="datetimeFigureOut">
              <a:rPr lang="en-US" smtClean="0"/>
              <a:t>6/20/2013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1ED08F6D-4F51-4A49-BF98-C1016DA540A4}"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91631E7-A502-41B9-A318-66BD17012E52}" type="datetimeFigureOut">
              <a:rPr lang="en-US" smtClean="0"/>
              <a:t>6/20/2013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1ED08F6D-4F51-4A49-BF98-C1016DA540A4}"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91631E7-A502-41B9-A318-66BD17012E52}" type="datetimeFigureOut">
              <a:rPr lang="en-US" smtClean="0"/>
              <a:t>6/20/2013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1ED08F6D-4F51-4A49-BF98-C1016DA540A4}"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91631E7-A502-41B9-A318-66BD17012E52}" type="datetimeFigureOut">
              <a:rPr lang="en-US" smtClean="0"/>
              <a:t>6/20/2013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1ED08F6D-4F51-4A49-BF98-C1016DA540A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91631E7-A502-41B9-A318-66BD17012E52}" type="datetimeFigureOut">
              <a:rPr lang="en-US" smtClean="0"/>
              <a:t>6/20/2013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1ED08F6D-4F51-4A49-BF98-C1016DA540A4}"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91631E7-A502-41B9-A318-66BD17012E52}" type="datetimeFigureOut">
              <a:rPr lang="en-US" smtClean="0"/>
              <a:t>6/20/2013</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1ED08F6D-4F51-4A49-BF98-C1016DA540A4}"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91631E7-A502-41B9-A318-66BD17012E52}" type="datetimeFigureOut">
              <a:rPr lang="en-US" smtClean="0"/>
              <a:t>6/20/2013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ED08F6D-4F51-4A49-BF98-C1016DA540A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91631E7-A502-41B9-A318-66BD17012E52}" type="datetimeFigureOut">
              <a:rPr lang="en-US" smtClean="0"/>
              <a:t>6/20/2013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ED08F6D-4F51-4A49-BF98-C1016DA540A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91631E7-A502-41B9-A318-66BD17012E52}" type="datetimeFigureOut">
              <a:rPr lang="en-US" smtClean="0"/>
              <a:t>6/20/2013</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1ED08F6D-4F51-4A49-BF98-C1016DA540A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emedia.leeward.hawaii.edu/hurley/Ling102web/sound_files/Single%20Words/bit.mp3" TargetMode="External"/><Relationship Id="rId2" Type="http://schemas.openxmlformats.org/officeDocument/2006/relationships/hyperlink" Target="http://emedia.leeward.hawaii.edu/hurley/Ling102web/sound_files/Single%20Words/pit.mp3"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Language &amp; Levels of Language (Recap)</a:t>
            </a:r>
            <a:endParaRPr lang="en-US" dirty="0"/>
          </a:p>
        </p:txBody>
      </p:sp>
      <p:sp>
        <p:nvSpPr>
          <p:cNvPr id="3" name="Subtitle 2"/>
          <p:cNvSpPr>
            <a:spLocks noGrp="1"/>
          </p:cNvSpPr>
          <p:nvPr>
            <p:ph type="subTitle" idx="1"/>
          </p:nvPr>
        </p:nvSpPr>
        <p:spPr/>
        <p:txBody>
          <a:bodyPr/>
          <a:lstStyle/>
          <a:p>
            <a:endParaRPr lang="en-US" dirty="0" smtClean="0"/>
          </a:p>
          <a:p>
            <a:r>
              <a:rPr lang="en-US" dirty="0" smtClean="0"/>
              <a:t>Dr. </a:t>
            </a:r>
            <a:r>
              <a:rPr lang="en-US" dirty="0" err="1" smtClean="0"/>
              <a:t>Ansa</a:t>
            </a:r>
            <a:r>
              <a:rPr lang="en-US" dirty="0" smtClean="0"/>
              <a:t> </a:t>
            </a:r>
            <a:r>
              <a:rPr lang="en-US" dirty="0" err="1" smtClean="0"/>
              <a:t>Hameed</a:t>
            </a:r>
            <a:endParaRPr lang="en-US" dirty="0"/>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Recap of previous  14-15 lectures: Topics</a:t>
            </a:r>
          </a:p>
          <a:p>
            <a:endParaRPr lang="en-US" dirty="0" smtClean="0"/>
          </a:p>
          <a:p>
            <a:r>
              <a:rPr lang="en-US" dirty="0" smtClean="0"/>
              <a:t>Language: Definitions</a:t>
            </a:r>
          </a:p>
          <a:p>
            <a:r>
              <a:rPr lang="en-US" dirty="0" smtClean="0"/>
              <a:t>Language: Features</a:t>
            </a:r>
          </a:p>
          <a:p>
            <a:r>
              <a:rPr lang="en-US" dirty="0" smtClean="0">
                <a:solidFill>
                  <a:srgbClr val="C00000"/>
                </a:solidFill>
              </a:rPr>
              <a:t>Language: Theories about Origin </a:t>
            </a:r>
            <a:r>
              <a:rPr lang="en-US" dirty="0" smtClean="0"/>
              <a:t>(New addition)</a:t>
            </a:r>
          </a:p>
          <a:p>
            <a:r>
              <a:rPr lang="en-US" dirty="0" smtClean="0"/>
              <a:t>Language: Levels</a:t>
            </a:r>
          </a:p>
        </p:txBody>
      </p:sp>
      <p:sp>
        <p:nvSpPr>
          <p:cNvPr id="3" name="Title 2"/>
          <p:cNvSpPr>
            <a:spLocks noGrp="1"/>
          </p:cNvSpPr>
          <p:nvPr>
            <p:ph type="title"/>
          </p:nvPr>
        </p:nvSpPr>
        <p:spPr/>
        <p:txBody>
          <a:bodyPr/>
          <a:lstStyle/>
          <a:p>
            <a:r>
              <a:rPr lang="en-US" dirty="0" smtClean="0"/>
              <a:t>Today’s Lecture</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endParaRPr lang="en-US" dirty="0" smtClean="0"/>
          </a:p>
          <a:p>
            <a:r>
              <a:rPr lang="en-US" dirty="0" smtClean="0"/>
              <a:t>‘Language is a primarily human and non-instinctive method of communicating ideas, emotions and desire by means of a system of voluntarily produced symbols’ (Sapir, 1921</a:t>
            </a:r>
            <a:r>
              <a:rPr lang="en-US" dirty="0" smtClean="0"/>
              <a:t>)</a:t>
            </a:r>
          </a:p>
          <a:p>
            <a:endParaRPr lang="en-US" dirty="0" smtClean="0"/>
          </a:p>
          <a:p>
            <a:r>
              <a:rPr lang="en-US" dirty="0" smtClean="0"/>
              <a:t>‘Language may be defined as the expression of thought by means of speech sounds’ (Sweet, 1993)</a:t>
            </a:r>
          </a:p>
          <a:p>
            <a:endParaRPr lang="en-US" dirty="0"/>
          </a:p>
        </p:txBody>
      </p:sp>
      <p:sp>
        <p:nvSpPr>
          <p:cNvPr id="3" name="Title 2"/>
          <p:cNvSpPr>
            <a:spLocks noGrp="1"/>
          </p:cNvSpPr>
          <p:nvPr>
            <p:ph type="title"/>
          </p:nvPr>
        </p:nvSpPr>
        <p:spPr/>
        <p:txBody>
          <a:bodyPr/>
          <a:lstStyle/>
          <a:p>
            <a:r>
              <a:rPr lang="en-US" dirty="0" smtClean="0"/>
              <a:t>Language: Definitions</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endParaRPr lang="en-US" dirty="0" smtClean="0"/>
          </a:p>
          <a:p>
            <a:r>
              <a:rPr lang="en-US" dirty="0" smtClean="0"/>
              <a:t>‘Language is a system of conventional, spoken or written symbols by means of which human beings, as members of a social group and participants in its culture, communicate’ (Encyclopedia Britannica) </a:t>
            </a:r>
            <a:endParaRPr lang="en-US" dirty="0" smtClean="0"/>
          </a:p>
          <a:p>
            <a:endParaRPr lang="en-US" dirty="0" smtClean="0"/>
          </a:p>
          <a:p>
            <a:r>
              <a:rPr lang="tr-TR" b="1" i="1" dirty="0" smtClean="0"/>
              <a:t>“</a:t>
            </a:r>
            <a:r>
              <a:rPr lang="tr-TR" i="1" dirty="0" smtClean="0"/>
              <a:t>Language is a set of finite number sentences, each finite in lingth and constructed out of a finite set of elements”</a:t>
            </a:r>
            <a:endParaRPr lang="en-US" b="1" dirty="0" smtClean="0"/>
          </a:p>
          <a:p>
            <a:pPr>
              <a:buNone/>
            </a:pPr>
            <a:r>
              <a:rPr lang="en-US" dirty="0" smtClean="0"/>
              <a:t>	</a:t>
            </a:r>
            <a:r>
              <a:rPr lang="tr-TR" dirty="0" smtClean="0"/>
              <a:t>Noam </a:t>
            </a:r>
            <a:r>
              <a:rPr lang="tr-TR" dirty="0" smtClean="0"/>
              <a:t>Chomsky(1957</a:t>
            </a:r>
            <a:r>
              <a:rPr lang="tr-TR" dirty="0" smtClean="0"/>
              <a:t>)</a:t>
            </a:r>
            <a:endParaRPr lang="en-US" dirty="0" smtClean="0"/>
          </a:p>
          <a:p>
            <a:endParaRPr lang="en-US" dirty="0"/>
          </a:p>
        </p:txBody>
      </p:sp>
      <p:sp>
        <p:nvSpPr>
          <p:cNvPr id="3" name="Title 2"/>
          <p:cNvSpPr>
            <a:spLocks noGrp="1"/>
          </p:cNvSpPr>
          <p:nvPr>
            <p:ph type="title"/>
          </p:nvPr>
        </p:nvSpPr>
        <p:spPr/>
        <p:txBody>
          <a:bodyPr/>
          <a:lstStyle/>
          <a:p>
            <a:r>
              <a:rPr lang="en-US" dirty="0" smtClean="0"/>
              <a:t>Language: Definitions</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r>
              <a:rPr lang="en-US" dirty="0" smtClean="0"/>
              <a:t>In simple words, Language is</a:t>
            </a:r>
          </a:p>
          <a:p>
            <a:endParaRPr lang="en-US" dirty="0" smtClean="0"/>
          </a:p>
          <a:p>
            <a:r>
              <a:rPr lang="en-US" dirty="0" smtClean="0"/>
              <a:t>A tool of communication</a:t>
            </a:r>
          </a:p>
          <a:p>
            <a:r>
              <a:rPr lang="en-US" dirty="0" smtClean="0"/>
              <a:t>A medium to transfer ideas, thoughts…</a:t>
            </a:r>
          </a:p>
          <a:p>
            <a:r>
              <a:rPr lang="en-US" dirty="0" smtClean="0"/>
              <a:t>The most specific human tool</a:t>
            </a:r>
          </a:p>
          <a:p>
            <a:r>
              <a:rPr lang="en-US" dirty="0" smtClean="0"/>
              <a:t>The biggest need of life on earth</a:t>
            </a:r>
            <a:endParaRPr lang="en-US" dirty="0"/>
          </a:p>
        </p:txBody>
      </p:sp>
      <p:sp>
        <p:nvSpPr>
          <p:cNvPr id="3" name="Title 2"/>
          <p:cNvSpPr>
            <a:spLocks noGrp="1"/>
          </p:cNvSpPr>
          <p:nvPr>
            <p:ph type="title"/>
          </p:nvPr>
        </p:nvSpPr>
        <p:spPr/>
        <p:txBody>
          <a:bodyPr/>
          <a:lstStyle/>
          <a:p>
            <a:r>
              <a:rPr lang="en-US" dirty="0" smtClean="0"/>
              <a:t>Language</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pPr>
              <a:lnSpc>
                <a:spcPct val="80000"/>
              </a:lnSpc>
            </a:pPr>
            <a:r>
              <a:rPr lang="tr-TR" sz="2600" dirty="0" smtClean="0"/>
              <a:t>The important features that all human languages have in common (not solely English). </a:t>
            </a:r>
          </a:p>
          <a:p>
            <a:pPr>
              <a:lnSpc>
                <a:spcPct val="80000"/>
              </a:lnSpc>
            </a:pPr>
            <a:r>
              <a:rPr lang="tr-TR" sz="2600" dirty="0" smtClean="0"/>
              <a:t>Design features of language by American linguists Charles Hockett:</a:t>
            </a:r>
          </a:p>
          <a:p>
            <a:pPr lvl="1">
              <a:lnSpc>
                <a:spcPct val="80000"/>
              </a:lnSpc>
            </a:pPr>
            <a:r>
              <a:rPr lang="tr-TR" sz="2200" dirty="0" smtClean="0"/>
              <a:t>1.Use of sound signals</a:t>
            </a:r>
          </a:p>
          <a:p>
            <a:pPr lvl="1">
              <a:lnSpc>
                <a:spcPct val="80000"/>
              </a:lnSpc>
            </a:pPr>
            <a:r>
              <a:rPr lang="tr-TR" sz="2200" dirty="0" smtClean="0"/>
              <a:t>2.Arbitrarines</a:t>
            </a:r>
          </a:p>
          <a:p>
            <a:pPr lvl="1">
              <a:lnSpc>
                <a:spcPct val="80000"/>
              </a:lnSpc>
            </a:pPr>
            <a:r>
              <a:rPr lang="tr-TR" sz="2200" dirty="0" smtClean="0"/>
              <a:t>3.The need for learning</a:t>
            </a:r>
          </a:p>
          <a:p>
            <a:pPr lvl="1">
              <a:lnSpc>
                <a:spcPct val="80000"/>
              </a:lnSpc>
            </a:pPr>
            <a:r>
              <a:rPr lang="tr-TR" sz="2200" dirty="0" smtClean="0"/>
              <a:t>4.Dualtiy </a:t>
            </a:r>
            <a:r>
              <a:rPr lang="tr-TR" sz="2200" i="1" dirty="0" smtClean="0"/>
              <a:t>of patterns</a:t>
            </a:r>
          </a:p>
          <a:p>
            <a:pPr lvl="1">
              <a:lnSpc>
                <a:spcPct val="80000"/>
              </a:lnSpc>
            </a:pPr>
            <a:r>
              <a:rPr lang="tr-TR" sz="2200" dirty="0" smtClean="0"/>
              <a:t>5.Displacement</a:t>
            </a:r>
          </a:p>
          <a:p>
            <a:pPr lvl="1">
              <a:lnSpc>
                <a:spcPct val="80000"/>
              </a:lnSpc>
            </a:pPr>
            <a:r>
              <a:rPr lang="tr-TR" sz="2200" dirty="0" smtClean="0"/>
              <a:t>6.Creativity (</a:t>
            </a:r>
            <a:r>
              <a:rPr lang="tr-TR" sz="2200" i="1" dirty="0" smtClean="0"/>
              <a:t>productivity)</a:t>
            </a:r>
          </a:p>
          <a:p>
            <a:pPr lvl="1">
              <a:lnSpc>
                <a:spcPct val="80000"/>
              </a:lnSpc>
            </a:pPr>
            <a:r>
              <a:rPr lang="tr-TR" sz="2200" dirty="0" smtClean="0"/>
              <a:t>7.Patterning</a:t>
            </a:r>
          </a:p>
          <a:p>
            <a:pPr lvl="1">
              <a:lnSpc>
                <a:spcPct val="80000"/>
              </a:lnSpc>
            </a:pPr>
            <a:r>
              <a:rPr lang="tr-TR" sz="2200" dirty="0" smtClean="0"/>
              <a:t>8.Structure dependence</a:t>
            </a:r>
          </a:p>
          <a:p>
            <a:endParaRPr lang="en-US" dirty="0"/>
          </a:p>
        </p:txBody>
      </p:sp>
      <p:sp>
        <p:nvSpPr>
          <p:cNvPr id="3" name="Title 2"/>
          <p:cNvSpPr>
            <a:spLocks noGrp="1"/>
          </p:cNvSpPr>
          <p:nvPr>
            <p:ph type="title"/>
          </p:nvPr>
        </p:nvSpPr>
        <p:spPr/>
        <p:txBody>
          <a:bodyPr/>
          <a:lstStyle/>
          <a:p>
            <a:r>
              <a:rPr lang="en-US" dirty="0" smtClean="0"/>
              <a:t>Features of Language</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nSpc>
                <a:spcPct val="80000"/>
              </a:lnSpc>
            </a:pPr>
            <a:r>
              <a:rPr lang="tr-TR" sz="2800" dirty="0" smtClean="0"/>
              <a:t>Language reveals patterns of how mind works.</a:t>
            </a:r>
          </a:p>
          <a:p>
            <a:pPr>
              <a:lnSpc>
                <a:spcPct val="80000"/>
              </a:lnSpc>
            </a:pPr>
            <a:r>
              <a:rPr lang="tr-TR" sz="2800" dirty="0" smtClean="0"/>
              <a:t>Language is a means for mental and social development.</a:t>
            </a:r>
          </a:p>
          <a:p>
            <a:pPr>
              <a:lnSpc>
                <a:spcPct val="80000"/>
              </a:lnSpc>
            </a:pPr>
            <a:r>
              <a:rPr lang="tr-TR" sz="2800" dirty="0" smtClean="0"/>
              <a:t>Language is a property of the individual as well as of the society.</a:t>
            </a:r>
          </a:p>
          <a:p>
            <a:pPr>
              <a:lnSpc>
                <a:spcPct val="80000"/>
              </a:lnSpc>
            </a:pPr>
            <a:r>
              <a:rPr lang="tr-TR" sz="2800" dirty="0" smtClean="0"/>
              <a:t>Language is a predictor of social identity.</a:t>
            </a:r>
          </a:p>
          <a:p>
            <a:pPr>
              <a:lnSpc>
                <a:spcPct val="80000"/>
              </a:lnSpc>
            </a:pPr>
            <a:r>
              <a:rPr lang="tr-TR" sz="2800" dirty="0" smtClean="0"/>
              <a:t>Language is a predictor of social identity</a:t>
            </a:r>
          </a:p>
          <a:p>
            <a:pPr>
              <a:lnSpc>
                <a:spcPct val="80000"/>
              </a:lnSpc>
            </a:pPr>
            <a:r>
              <a:rPr lang="tr-TR" sz="2800" dirty="0" smtClean="0"/>
              <a:t>Language is used for cultural preservation and transmission</a:t>
            </a:r>
          </a:p>
          <a:p>
            <a:pPr>
              <a:lnSpc>
                <a:spcPct val="80000"/>
              </a:lnSpc>
            </a:pPr>
            <a:r>
              <a:rPr lang="tr-TR" sz="2800" dirty="0" smtClean="0"/>
              <a:t>Language can be used by some to exert their power over others.</a:t>
            </a:r>
            <a:endParaRPr lang="en-US" sz="2800" dirty="0" smtClean="0"/>
          </a:p>
          <a:p>
            <a:endParaRPr lang="en-US" dirty="0"/>
          </a:p>
        </p:txBody>
      </p:sp>
      <p:sp>
        <p:nvSpPr>
          <p:cNvPr id="3" name="Title 2"/>
          <p:cNvSpPr>
            <a:spLocks noGrp="1"/>
          </p:cNvSpPr>
          <p:nvPr>
            <p:ph type="title"/>
          </p:nvPr>
        </p:nvSpPr>
        <p:spPr/>
        <p:txBody>
          <a:bodyPr/>
          <a:lstStyle/>
          <a:p>
            <a:r>
              <a:rPr lang="en-US" dirty="0" smtClean="0"/>
              <a:t>Minor Features of Language</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Two views about origin of language:</a:t>
            </a:r>
          </a:p>
          <a:p>
            <a:endParaRPr lang="en-US" dirty="0" smtClean="0"/>
          </a:p>
          <a:p>
            <a:pPr>
              <a:lnSpc>
                <a:spcPct val="90000"/>
              </a:lnSpc>
            </a:pPr>
            <a:r>
              <a:rPr lang="tr-TR" b="1" dirty="0" smtClean="0"/>
              <a:t>MONOGENESIS</a:t>
            </a:r>
            <a:r>
              <a:rPr lang="tr-TR" dirty="0" smtClean="0"/>
              <a:t>:18th C. Gottfried Wilhelm Leibniz: all ancient and modern languages branched off from a single proto-language. </a:t>
            </a:r>
            <a:r>
              <a:rPr lang="tr-TR" i="1" dirty="0" smtClean="0"/>
              <a:t>But it cannot explain that human language arose simultaneously at many different places</a:t>
            </a:r>
            <a:r>
              <a:rPr lang="tr-TR" i="1" dirty="0" smtClean="0"/>
              <a:t>.</a:t>
            </a:r>
            <a:endParaRPr lang="en-US" i="1" dirty="0" smtClean="0"/>
          </a:p>
          <a:p>
            <a:pPr>
              <a:lnSpc>
                <a:spcPct val="90000"/>
              </a:lnSpc>
            </a:pPr>
            <a:endParaRPr lang="tr-TR" i="1" dirty="0" smtClean="0"/>
          </a:p>
          <a:p>
            <a:pPr>
              <a:lnSpc>
                <a:spcPct val="90000"/>
              </a:lnSpc>
            </a:pPr>
            <a:r>
              <a:rPr lang="tr-TR" b="1" dirty="0" smtClean="0"/>
              <a:t>POLYGENESIS</a:t>
            </a:r>
            <a:r>
              <a:rPr lang="tr-TR" dirty="0" smtClean="0"/>
              <a:t>: Present language families derive from many original languages.</a:t>
            </a:r>
          </a:p>
          <a:p>
            <a:endParaRPr lang="en-US" dirty="0"/>
          </a:p>
        </p:txBody>
      </p:sp>
      <p:sp>
        <p:nvSpPr>
          <p:cNvPr id="3" name="Title 2"/>
          <p:cNvSpPr>
            <a:spLocks noGrp="1"/>
          </p:cNvSpPr>
          <p:nvPr>
            <p:ph type="title"/>
          </p:nvPr>
        </p:nvSpPr>
        <p:spPr/>
        <p:txBody>
          <a:bodyPr/>
          <a:lstStyle/>
          <a:p>
            <a:r>
              <a:rPr lang="en-US" dirty="0" smtClean="0"/>
              <a:t>Language Origin</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endParaRPr lang="en-US" dirty="0" smtClean="0">
              <a:latin typeface="Times New Roman" pitchFamily="18" charset="0"/>
              <a:cs typeface="Times New Roman" pitchFamily="18" charset="0"/>
            </a:endParaRPr>
          </a:p>
          <a:p>
            <a:pPr algn="ctr">
              <a:lnSpc>
                <a:spcPct val="80000"/>
              </a:lnSpc>
            </a:pPr>
            <a:r>
              <a:rPr lang="tr-TR" sz="2800" b="1" i="1" u="sng" dirty="0" smtClean="0">
                <a:latin typeface="Times New Roman" pitchFamily="18" charset="0"/>
                <a:cs typeface="Times New Roman" pitchFamily="18" charset="0"/>
              </a:rPr>
              <a:t>5 theories from The Danish Linguist Otto Jespersen(1860-1943</a:t>
            </a:r>
            <a:r>
              <a:rPr lang="tr-TR" sz="2800" dirty="0" smtClean="0">
                <a:latin typeface="Times New Roman" pitchFamily="18" charset="0"/>
                <a:cs typeface="Times New Roman" pitchFamily="18" charset="0"/>
              </a:rPr>
              <a:t>)</a:t>
            </a:r>
            <a:endParaRPr lang="en-US" sz="2800" dirty="0" smtClean="0">
              <a:latin typeface="Times New Roman" pitchFamily="18" charset="0"/>
              <a:cs typeface="Times New Roman" pitchFamily="18" charset="0"/>
            </a:endParaRPr>
          </a:p>
          <a:p>
            <a:pPr algn="ctr">
              <a:lnSpc>
                <a:spcPct val="80000"/>
              </a:lnSpc>
            </a:pPr>
            <a:endParaRPr lang="tr-TR" sz="2800" dirty="0" smtClean="0">
              <a:latin typeface="Times New Roman" pitchFamily="18" charset="0"/>
              <a:cs typeface="Times New Roman" pitchFamily="18" charset="0"/>
            </a:endParaRPr>
          </a:p>
          <a:p>
            <a:pPr>
              <a:lnSpc>
                <a:spcPct val="80000"/>
              </a:lnSpc>
            </a:pPr>
            <a:r>
              <a:rPr lang="tr-TR" sz="2800" dirty="0" smtClean="0">
                <a:latin typeface="Times New Roman" pitchFamily="18" charset="0"/>
                <a:cs typeface="Times New Roman" pitchFamily="18" charset="0"/>
              </a:rPr>
              <a:t>1. speech arose through Onomatopoeic words but few of these exist in </a:t>
            </a:r>
            <a:r>
              <a:rPr lang="tr-TR" sz="2800" dirty="0" smtClean="0">
                <a:latin typeface="Times New Roman" pitchFamily="18" charset="0"/>
                <a:cs typeface="Times New Roman" pitchFamily="18" charset="0"/>
              </a:rPr>
              <a:t>language</a:t>
            </a:r>
            <a:endParaRPr lang="en-US" sz="2800" dirty="0" smtClean="0">
              <a:latin typeface="Times New Roman" pitchFamily="18" charset="0"/>
              <a:cs typeface="Times New Roman" pitchFamily="18" charset="0"/>
            </a:endParaRPr>
          </a:p>
          <a:p>
            <a:pPr>
              <a:lnSpc>
                <a:spcPct val="80000"/>
              </a:lnSpc>
            </a:pPr>
            <a:endParaRPr lang="tr-TR" sz="2800" dirty="0" smtClean="0">
              <a:latin typeface="Times New Roman" pitchFamily="18" charset="0"/>
              <a:cs typeface="Times New Roman" pitchFamily="18" charset="0"/>
            </a:endParaRPr>
          </a:p>
          <a:p>
            <a:pPr>
              <a:lnSpc>
                <a:spcPct val="80000"/>
              </a:lnSpc>
            </a:pPr>
            <a:r>
              <a:rPr lang="tr-TR" sz="2800" dirty="0" smtClean="0">
                <a:latin typeface="Times New Roman" pitchFamily="18" charset="0"/>
                <a:cs typeface="Times New Roman" pitchFamily="18" charset="0"/>
              </a:rPr>
              <a:t>2. speech arose through people making instictive sounds caused by pain, anger or emotions. For ex. </a:t>
            </a:r>
            <a:r>
              <a:rPr lang="tr-TR" sz="2800" dirty="0" smtClean="0">
                <a:latin typeface="Times New Roman" pitchFamily="18" charset="0"/>
                <a:cs typeface="Times New Roman" pitchFamily="18" charset="0"/>
              </a:rPr>
              <a:t>İnterjections</a:t>
            </a:r>
            <a:endParaRPr lang="en-US" sz="2800" dirty="0" smtClean="0">
              <a:latin typeface="Times New Roman" pitchFamily="18" charset="0"/>
              <a:cs typeface="Times New Roman" pitchFamily="18" charset="0"/>
            </a:endParaRPr>
          </a:p>
          <a:p>
            <a:pPr>
              <a:lnSpc>
                <a:spcPct val="80000"/>
              </a:lnSpc>
            </a:pPr>
            <a:endParaRPr lang="tr-TR" sz="2800" dirty="0" smtClean="0">
              <a:latin typeface="Times New Roman" pitchFamily="18" charset="0"/>
              <a:cs typeface="Times New Roman" pitchFamily="18" charset="0"/>
            </a:endParaRPr>
          </a:p>
          <a:p>
            <a:endParaRPr lang="en-US" dirty="0"/>
          </a:p>
        </p:txBody>
      </p:sp>
      <p:sp>
        <p:nvSpPr>
          <p:cNvPr id="3" name="Title 2"/>
          <p:cNvSpPr>
            <a:spLocks noGrp="1"/>
          </p:cNvSpPr>
          <p:nvPr>
            <p:ph type="title"/>
          </p:nvPr>
        </p:nvSpPr>
        <p:spPr/>
        <p:txBody>
          <a:bodyPr/>
          <a:lstStyle/>
          <a:p>
            <a:r>
              <a:rPr lang="en-US" dirty="0" smtClean="0"/>
              <a:t>Language </a:t>
            </a:r>
            <a:r>
              <a:rPr lang="en-US" dirty="0" smtClean="0"/>
              <a:t>Origin: Theories</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nSpc>
                <a:spcPct val="80000"/>
              </a:lnSpc>
            </a:pPr>
            <a:endParaRPr lang="en-US" sz="2400" dirty="0" smtClean="0">
              <a:latin typeface="Times New Roman" pitchFamily="18" charset="0"/>
              <a:cs typeface="Times New Roman" pitchFamily="18" charset="0"/>
            </a:endParaRPr>
          </a:p>
          <a:p>
            <a:pPr>
              <a:lnSpc>
                <a:spcPct val="80000"/>
              </a:lnSpc>
            </a:pPr>
            <a:r>
              <a:rPr lang="tr-TR" sz="2400" dirty="0" smtClean="0">
                <a:latin typeface="Times New Roman" pitchFamily="18" charset="0"/>
                <a:cs typeface="Times New Roman" pitchFamily="18" charset="0"/>
              </a:rPr>
              <a:t>3.universal </a:t>
            </a:r>
            <a:r>
              <a:rPr lang="tr-TR" sz="2400" dirty="0" smtClean="0">
                <a:latin typeface="Times New Roman" pitchFamily="18" charset="0"/>
                <a:cs typeface="Times New Roman" pitchFamily="18" charset="0"/>
              </a:rPr>
              <a:t>use of sounds for words of a certain menaing-sound symbolism- </a:t>
            </a:r>
            <a:r>
              <a:rPr lang="tr-TR" sz="2400" i="1" dirty="0" smtClean="0">
                <a:latin typeface="Times New Roman" pitchFamily="18" charset="0"/>
                <a:cs typeface="Times New Roman" pitchFamily="18" charset="0"/>
              </a:rPr>
              <a:t>For example –mam is supposed to reflect the movement of the lips as the mouth approaches to the food. And bye-bye or ta-ta show the lips and tongue respecitively “waving” good-bye.</a:t>
            </a:r>
          </a:p>
          <a:p>
            <a:pPr>
              <a:lnSpc>
                <a:spcPct val="80000"/>
              </a:lnSpc>
            </a:pPr>
            <a:endParaRPr lang="en-US" sz="2400" dirty="0" smtClean="0">
              <a:latin typeface="Times New Roman" pitchFamily="18" charset="0"/>
              <a:cs typeface="Times New Roman" pitchFamily="18" charset="0"/>
            </a:endParaRPr>
          </a:p>
          <a:p>
            <a:pPr>
              <a:lnSpc>
                <a:spcPct val="80000"/>
              </a:lnSpc>
            </a:pPr>
            <a:r>
              <a:rPr lang="tr-TR" sz="2400" dirty="0" smtClean="0">
                <a:latin typeface="Times New Roman" pitchFamily="18" charset="0"/>
                <a:cs typeface="Times New Roman" pitchFamily="18" charset="0"/>
              </a:rPr>
              <a:t>4</a:t>
            </a:r>
            <a:r>
              <a:rPr lang="tr-TR" sz="2400" dirty="0" smtClean="0">
                <a:latin typeface="Times New Roman" pitchFamily="18" charset="0"/>
                <a:cs typeface="Times New Roman" pitchFamily="18" charset="0"/>
              </a:rPr>
              <a:t>. speech arose as peole worked together, theirphysical efforts produced communal, rhythmical grunts which in due course developed into chants, and thus language.</a:t>
            </a:r>
          </a:p>
          <a:p>
            <a:endParaRPr lang="en-US" dirty="0"/>
          </a:p>
        </p:txBody>
      </p:sp>
      <p:sp>
        <p:nvSpPr>
          <p:cNvPr id="3" name="Title 2"/>
          <p:cNvSpPr>
            <a:spLocks noGrp="1"/>
          </p:cNvSpPr>
          <p:nvPr>
            <p:ph type="title"/>
          </p:nvPr>
        </p:nvSpPr>
        <p:spPr/>
        <p:txBody>
          <a:bodyPr/>
          <a:lstStyle/>
          <a:p>
            <a:r>
              <a:rPr lang="en-US" dirty="0" smtClean="0"/>
              <a:t>Language Origin: Theories</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r>
              <a:rPr lang="tr-TR" sz="2400" dirty="0" smtClean="0"/>
              <a:t>5.If any single factor was going to initiate human language , it would arise from the romantic side of  life-sounds associated with love, play, poetic feeling, perhaps even song.( Crystal, 1987)</a:t>
            </a:r>
          </a:p>
          <a:p>
            <a:endParaRPr lang="en-US" dirty="0"/>
          </a:p>
        </p:txBody>
      </p:sp>
      <p:sp>
        <p:nvSpPr>
          <p:cNvPr id="3" name="Title 2"/>
          <p:cNvSpPr>
            <a:spLocks noGrp="1"/>
          </p:cNvSpPr>
          <p:nvPr>
            <p:ph type="title"/>
          </p:nvPr>
        </p:nvSpPr>
        <p:spPr/>
        <p:txBody>
          <a:bodyPr/>
          <a:lstStyle/>
          <a:p>
            <a:r>
              <a:rPr lang="en-US" dirty="0" smtClean="0"/>
              <a:t>Language Origin: Theories</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endParaRPr lang="en-US" dirty="0"/>
          </a:p>
        </p:txBody>
      </p:sp>
      <p:sp>
        <p:nvSpPr>
          <p:cNvPr id="3" name="Title 2"/>
          <p:cNvSpPr>
            <a:spLocks noGrp="1"/>
          </p:cNvSpPr>
          <p:nvPr>
            <p:ph type="title"/>
          </p:nvPr>
        </p:nvSpPr>
        <p:spPr/>
        <p:txBody>
          <a:bodyPr>
            <a:normAutofit fontScale="90000"/>
          </a:bodyPr>
          <a:lstStyle/>
          <a:p>
            <a:r>
              <a:rPr lang="en-US" dirty="0" smtClean="0"/>
              <a:t>Levels of </a:t>
            </a:r>
            <a:r>
              <a:rPr lang="en-US" dirty="0" smtClean="0"/>
              <a:t>Language: Bottom up Approach</a:t>
            </a:r>
            <a:endParaRPr lang="en-US" dirty="0"/>
          </a:p>
        </p:txBody>
      </p:sp>
      <p:graphicFrame>
        <p:nvGraphicFramePr>
          <p:cNvPr id="4" name="Table 3"/>
          <p:cNvGraphicFramePr>
            <a:graphicFrameLocks noGrp="1"/>
          </p:cNvGraphicFramePr>
          <p:nvPr/>
        </p:nvGraphicFramePr>
        <p:xfrm>
          <a:off x="609600" y="1600200"/>
          <a:ext cx="7924800" cy="4419600"/>
        </p:xfrm>
        <a:graphic>
          <a:graphicData uri="http://schemas.openxmlformats.org/drawingml/2006/table">
            <a:tbl>
              <a:tblPr firstRow="1" bandRow="1">
                <a:tableStyleId>{5940675A-B579-460E-94D1-54222C63F5DA}</a:tableStyleId>
              </a:tblPr>
              <a:tblGrid>
                <a:gridCol w="2641600"/>
                <a:gridCol w="4140200"/>
                <a:gridCol w="1143000"/>
              </a:tblGrid>
              <a:tr h="863600">
                <a:tc>
                  <a:txBody>
                    <a:bodyPr/>
                    <a:lstStyle/>
                    <a:p>
                      <a:endParaRPr lang="en-US" dirty="0" smtClean="0"/>
                    </a:p>
                    <a:p>
                      <a:r>
                        <a:rPr lang="en-US" dirty="0" smtClean="0"/>
                        <a:t>Semantics &amp; Pragmatics</a:t>
                      </a:r>
                      <a:endParaRPr lang="en-US" dirty="0"/>
                    </a:p>
                  </a:txBody>
                  <a:tcPr/>
                </a:tc>
                <a:tc>
                  <a:txBody>
                    <a:bodyPr/>
                    <a:lstStyle/>
                    <a:p>
                      <a:endParaRPr lang="en-US" dirty="0" smtClean="0"/>
                    </a:p>
                    <a:p>
                      <a:r>
                        <a:rPr lang="en-US" dirty="0" smtClean="0"/>
                        <a:t>Related to meanings</a:t>
                      </a:r>
                      <a:endParaRPr lang="en-US" dirty="0"/>
                    </a:p>
                  </a:txBody>
                  <a:tcPr/>
                </a:tc>
                <a:tc rowSpan="5">
                  <a:txBody>
                    <a:bodyPr/>
                    <a:lstStyle/>
                    <a:p>
                      <a:endParaRPr lang="en-US" dirty="0"/>
                    </a:p>
                  </a:txBody>
                  <a:tcPr/>
                </a:tc>
              </a:tr>
              <a:tr h="863600">
                <a:tc>
                  <a:txBody>
                    <a:bodyPr/>
                    <a:lstStyle/>
                    <a:p>
                      <a:endParaRPr lang="en-US" dirty="0" smtClean="0"/>
                    </a:p>
                    <a:p>
                      <a:r>
                        <a:rPr lang="en-US" dirty="0" smtClean="0"/>
                        <a:t>Syntax</a:t>
                      </a:r>
                      <a:endParaRPr lang="en-US" dirty="0"/>
                    </a:p>
                  </a:txBody>
                  <a:tcPr/>
                </a:tc>
                <a:tc>
                  <a:txBody>
                    <a:bodyPr/>
                    <a:lstStyle/>
                    <a:p>
                      <a:endParaRPr lang="en-US" dirty="0" smtClean="0"/>
                    </a:p>
                    <a:p>
                      <a:r>
                        <a:rPr lang="en-US" dirty="0" smtClean="0"/>
                        <a:t>Related to structure</a:t>
                      </a:r>
                      <a:r>
                        <a:rPr lang="en-US" baseline="0" dirty="0" smtClean="0"/>
                        <a:t> of sentences</a:t>
                      </a:r>
                      <a:endParaRPr lang="en-US" dirty="0"/>
                    </a:p>
                  </a:txBody>
                  <a:tcPr/>
                </a:tc>
                <a:tc vMerge="1">
                  <a:txBody>
                    <a:bodyPr/>
                    <a:lstStyle/>
                    <a:p>
                      <a:endParaRPr lang="en-US" dirty="0"/>
                    </a:p>
                  </a:txBody>
                  <a:tcPr/>
                </a:tc>
              </a:tr>
              <a:tr h="863600">
                <a:tc>
                  <a:txBody>
                    <a:bodyPr/>
                    <a:lstStyle/>
                    <a:p>
                      <a:endParaRPr lang="en-US" dirty="0" smtClean="0"/>
                    </a:p>
                    <a:p>
                      <a:r>
                        <a:rPr lang="en-US" dirty="0" smtClean="0"/>
                        <a:t>Morphology</a:t>
                      </a:r>
                      <a:endParaRPr lang="en-US" dirty="0"/>
                    </a:p>
                  </a:txBody>
                  <a:tcPr/>
                </a:tc>
                <a:tc>
                  <a:txBody>
                    <a:bodyPr/>
                    <a:lstStyle/>
                    <a:p>
                      <a:endParaRPr lang="en-US" dirty="0" smtClean="0"/>
                    </a:p>
                    <a:p>
                      <a:r>
                        <a:rPr lang="en-US" dirty="0" smtClean="0"/>
                        <a:t>Related to formation of words</a:t>
                      </a:r>
                      <a:endParaRPr lang="en-US" dirty="0"/>
                    </a:p>
                  </a:txBody>
                  <a:tcPr/>
                </a:tc>
                <a:tc vMerge="1">
                  <a:txBody>
                    <a:bodyPr/>
                    <a:lstStyle/>
                    <a:p>
                      <a:endParaRPr lang="en-US" dirty="0"/>
                    </a:p>
                  </a:txBody>
                  <a:tcPr/>
                </a:tc>
              </a:tr>
              <a:tr h="863600">
                <a:tc>
                  <a:txBody>
                    <a:bodyPr/>
                    <a:lstStyle/>
                    <a:p>
                      <a:endParaRPr lang="en-US" dirty="0" smtClean="0"/>
                    </a:p>
                    <a:p>
                      <a:r>
                        <a:rPr lang="en-US" dirty="0" smtClean="0"/>
                        <a:t>Phonology</a:t>
                      </a:r>
                      <a:endParaRPr lang="en-US" dirty="0"/>
                    </a:p>
                  </a:txBody>
                  <a:tcPr/>
                </a:tc>
                <a:tc>
                  <a:txBody>
                    <a:bodyPr/>
                    <a:lstStyle/>
                    <a:p>
                      <a:endParaRPr lang="en-US" dirty="0" smtClean="0"/>
                    </a:p>
                    <a:p>
                      <a:r>
                        <a:rPr lang="en-US" dirty="0" smtClean="0"/>
                        <a:t>Related to sound system (symbols) of a particular language</a:t>
                      </a:r>
                      <a:endParaRPr lang="en-US" dirty="0"/>
                    </a:p>
                  </a:txBody>
                  <a:tcPr/>
                </a:tc>
                <a:tc vMerge="1">
                  <a:txBody>
                    <a:bodyPr/>
                    <a:lstStyle/>
                    <a:p>
                      <a:endParaRPr lang="en-US" dirty="0"/>
                    </a:p>
                  </a:txBody>
                  <a:tcPr/>
                </a:tc>
              </a:tr>
              <a:tr h="863600">
                <a:tc>
                  <a:txBody>
                    <a:bodyPr/>
                    <a:lstStyle/>
                    <a:p>
                      <a:endParaRPr lang="en-US" dirty="0" smtClean="0"/>
                    </a:p>
                    <a:p>
                      <a:r>
                        <a:rPr lang="en-US" dirty="0" smtClean="0"/>
                        <a:t>Phonetics</a:t>
                      </a:r>
                      <a:endParaRPr lang="en-US" dirty="0"/>
                    </a:p>
                  </a:txBody>
                  <a:tcPr/>
                </a:tc>
                <a:tc>
                  <a:txBody>
                    <a:bodyPr/>
                    <a:lstStyle/>
                    <a:p>
                      <a:endParaRPr lang="en-US" dirty="0" smtClean="0"/>
                    </a:p>
                    <a:p>
                      <a:r>
                        <a:rPr lang="en-US" dirty="0" smtClean="0"/>
                        <a:t>Related to sounds of a language</a:t>
                      </a:r>
                      <a:endParaRPr lang="en-US" dirty="0"/>
                    </a:p>
                  </a:txBody>
                  <a:tcPr/>
                </a:tc>
                <a:tc vMerge="1">
                  <a:txBody>
                    <a:bodyPr/>
                    <a:lstStyle/>
                    <a:p>
                      <a:endParaRPr lang="en-US" dirty="0"/>
                    </a:p>
                  </a:txBody>
                  <a:tcPr/>
                </a:tc>
              </a:tr>
            </a:tbl>
          </a:graphicData>
        </a:graphic>
      </p:graphicFrame>
      <p:sp>
        <p:nvSpPr>
          <p:cNvPr id="5" name="Down Arrow 4"/>
          <p:cNvSpPr/>
          <p:nvPr/>
        </p:nvSpPr>
        <p:spPr>
          <a:xfrm rot="10800000">
            <a:off x="7696200" y="1828800"/>
            <a:ext cx="484632" cy="38740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pPr>
              <a:buFontTx/>
              <a:buChar char="-"/>
            </a:pPr>
            <a:r>
              <a:rPr lang="hr-HR" dirty="0" smtClean="0"/>
              <a:t>The study of articulation, transmission and perception of speech sounds</a:t>
            </a:r>
            <a:endParaRPr lang="en-US" dirty="0" smtClean="0"/>
          </a:p>
          <a:p>
            <a:pPr>
              <a:buFontTx/>
              <a:buChar char="-"/>
            </a:pPr>
            <a:endParaRPr lang="hr-HR" dirty="0" smtClean="0"/>
          </a:p>
          <a:p>
            <a:pPr>
              <a:buFontTx/>
              <a:buChar char="-"/>
            </a:pPr>
            <a:r>
              <a:rPr lang="hr-HR" dirty="0" smtClean="0"/>
              <a:t>Articulatory phonetics</a:t>
            </a:r>
          </a:p>
          <a:p>
            <a:pPr>
              <a:buFontTx/>
              <a:buChar char="-"/>
            </a:pPr>
            <a:r>
              <a:rPr lang="hr-HR" dirty="0" smtClean="0"/>
              <a:t>Acoustic phonetics</a:t>
            </a:r>
          </a:p>
          <a:p>
            <a:pPr>
              <a:buFontTx/>
              <a:buChar char="-"/>
            </a:pPr>
            <a:r>
              <a:rPr lang="hr-HR" dirty="0" smtClean="0"/>
              <a:t>Auditory phonetics</a:t>
            </a:r>
            <a:endParaRPr lang="en-US" dirty="0" smtClean="0"/>
          </a:p>
          <a:p>
            <a:endParaRPr lang="en-US" dirty="0"/>
          </a:p>
        </p:txBody>
      </p:sp>
      <p:sp>
        <p:nvSpPr>
          <p:cNvPr id="3" name="Title 2"/>
          <p:cNvSpPr>
            <a:spLocks noGrp="1"/>
          </p:cNvSpPr>
          <p:nvPr>
            <p:ph type="title"/>
          </p:nvPr>
        </p:nvSpPr>
        <p:spPr/>
        <p:txBody>
          <a:bodyPr/>
          <a:lstStyle/>
          <a:p>
            <a:r>
              <a:rPr lang="en-US" dirty="0" smtClean="0"/>
              <a:t>1. Phonetics</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pic>
        <p:nvPicPr>
          <p:cNvPr id="4" name="Content Placeholder 3" descr="download.jpg"/>
          <p:cNvPicPr>
            <a:picLocks noGrp="1" noChangeAspect="1"/>
          </p:cNvPicPr>
          <p:nvPr>
            <p:ph idx="1"/>
          </p:nvPr>
        </p:nvPicPr>
        <p:blipFill>
          <a:blip r:embed="rId2"/>
          <a:stretch>
            <a:fillRect/>
          </a:stretch>
        </p:blipFill>
        <p:spPr>
          <a:xfrm>
            <a:off x="606137" y="2057400"/>
            <a:ext cx="7928263" cy="3733800"/>
          </a:xfr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err="1" smtClean="0"/>
              <a:t>Articulatory</a:t>
            </a:r>
            <a:r>
              <a:rPr lang="en-US" b="1" dirty="0" smtClean="0"/>
              <a:t> Phonetics:</a:t>
            </a:r>
          </a:p>
          <a:p>
            <a:r>
              <a:rPr lang="hr-HR" sz="2800" dirty="0" smtClean="0"/>
              <a:t>is the study of the way the </a:t>
            </a:r>
            <a:r>
              <a:rPr lang="hr-HR" sz="2800" b="1" dirty="0" smtClean="0"/>
              <a:t>vocal organs</a:t>
            </a:r>
            <a:r>
              <a:rPr lang="hr-HR" sz="2800" dirty="0" smtClean="0"/>
              <a:t> are used to produce speech </a:t>
            </a:r>
            <a:r>
              <a:rPr lang="hr-HR" sz="2800" dirty="0" smtClean="0"/>
              <a:t>sounds</a:t>
            </a:r>
            <a:endParaRPr lang="en-US" sz="2800" dirty="0" smtClean="0"/>
          </a:p>
          <a:p>
            <a:endParaRPr lang="en-US" sz="2800" dirty="0" smtClean="0"/>
          </a:p>
          <a:p>
            <a:r>
              <a:rPr lang="en-US" sz="2800" dirty="0" smtClean="0"/>
              <a:t>It studies:</a:t>
            </a:r>
          </a:p>
          <a:p>
            <a:r>
              <a:rPr lang="en-US" sz="2800" dirty="0" smtClean="0"/>
              <a:t>Organs of speech</a:t>
            </a:r>
          </a:p>
          <a:p>
            <a:r>
              <a:rPr lang="en-US" sz="2800" dirty="0" smtClean="0"/>
              <a:t>Places of Speech</a:t>
            </a:r>
          </a:p>
          <a:p>
            <a:r>
              <a:rPr lang="en-US" sz="2800" dirty="0" smtClean="0"/>
              <a:t>Manner of Speech</a:t>
            </a:r>
          </a:p>
          <a:p>
            <a:r>
              <a:rPr lang="en-US" sz="2800" dirty="0" smtClean="0"/>
              <a:t>Voicing</a:t>
            </a:r>
            <a:endParaRPr lang="en-US" sz="2800" dirty="0" smtClean="0"/>
          </a:p>
          <a:p>
            <a:endParaRPr lang="en-US" dirty="0"/>
          </a:p>
        </p:txBody>
      </p:sp>
      <p:sp>
        <p:nvSpPr>
          <p:cNvPr id="3" name="Title 2"/>
          <p:cNvSpPr>
            <a:spLocks noGrp="1"/>
          </p:cNvSpPr>
          <p:nvPr>
            <p:ph type="title"/>
          </p:nvPr>
        </p:nvSpPr>
        <p:spPr/>
        <p:txBody>
          <a:bodyPr/>
          <a:lstStyle/>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Acoustic Phonetics</a:t>
            </a:r>
          </a:p>
          <a:p>
            <a:pPr>
              <a:lnSpc>
                <a:spcPct val="80000"/>
              </a:lnSpc>
            </a:pPr>
            <a:r>
              <a:rPr lang="hr-HR" sz="2400" dirty="0" smtClean="0"/>
              <a:t>is the study of the physical properties of speech sounds and how they are transmitted</a:t>
            </a:r>
          </a:p>
          <a:p>
            <a:pPr>
              <a:lnSpc>
                <a:spcPct val="80000"/>
              </a:lnSpc>
            </a:pPr>
            <a:r>
              <a:rPr lang="hr-HR" sz="2400" dirty="0" smtClean="0"/>
              <a:t>Sound energy is a pressure wave consisting of vibrations of molecules in an elastic medium – a gas, a liquid, a solid; in this case, </a:t>
            </a:r>
            <a:r>
              <a:rPr lang="hr-HR" sz="2400" b="1" dirty="0" smtClean="0"/>
              <a:t>air</a:t>
            </a:r>
            <a:r>
              <a:rPr lang="hr-HR" sz="2400" dirty="0" smtClean="0"/>
              <a:t> – air particles are disturbed through the movements and vibrations of the vocal organs, especially the vocal folds. The process continues as a chain reaction for as long as the energy lasts.</a:t>
            </a:r>
          </a:p>
          <a:p>
            <a:pPr>
              <a:lnSpc>
                <a:spcPct val="80000"/>
              </a:lnSpc>
            </a:pPr>
            <a:r>
              <a:rPr lang="hr-HR" sz="2400" dirty="0" smtClean="0"/>
              <a:t>Air particles move in the form of a wave: they are characterized by </a:t>
            </a:r>
            <a:r>
              <a:rPr lang="hr-HR" sz="2400" b="1" dirty="0" smtClean="0"/>
              <a:t>oscillation </a:t>
            </a:r>
            <a:r>
              <a:rPr lang="hr-HR" sz="2400" dirty="0" smtClean="0"/>
              <a:t>, </a:t>
            </a:r>
            <a:r>
              <a:rPr lang="hr-HR" sz="2400" b="1" dirty="0" smtClean="0"/>
              <a:t>frequency </a:t>
            </a:r>
            <a:r>
              <a:rPr lang="hr-HR" sz="2400" dirty="0" smtClean="0"/>
              <a:t>(hertz), </a:t>
            </a:r>
            <a:r>
              <a:rPr lang="hr-HR" sz="2400" b="1" dirty="0" smtClean="0"/>
              <a:t>amplitude</a:t>
            </a:r>
            <a:r>
              <a:rPr lang="hr-HR" sz="2400" dirty="0" smtClean="0"/>
              <a:t> and </a:t>
            </a:r>
            <a:r>
              <a:rPr lang="hr-HR" sz="2400" b="1" dirty="0" smtClean="0"/>
              <a:t>intensity </a:t>
            </a:r>
            <a:r>
              <a:rPr lang="hr-HR" sz="2400" dirty="0" smtClean="0"/>
              <a:t>(decibels).</a:t>
            </a:r>
          </a:p>
          <a:p>
            <a:endParaRPr lang="en-US" dirty="0"/>
          </a:p>
        </p:txBody>
      </p:sp>
      <p:sp>
        <p:nvSpPr>
          <p:cNvPr id="3" name="Title 2"/>
          <p:cNvSpPr>
            <a:spLocks noGrp="1"/>
          </p:cNvSpPr>
          <p:nvPr>
            <p:ph type="title"/>
          </p:nvPr>
        </p:nvSpPr>
        <p:spPr/>
        <p:txBody>
          <a:bodyPr/>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Auditory Phonetics</a:t>
            </a:r>
          </a:p>
          <a:p>
            <a:endParaRPr lang="en-US" dirty="0" smtClean="0"/>
          </a:p>
          <a:p>
            <a:pPr>
              <a:lnSpc>
                <a:spcPct val="90000"/>
              </a:lnSpc>
            </a:pPr>
            <a:r>
              <a:rPr lang="hr-HR" dirty="0" smtClean="0"/>
              <a:t>is the study of the way people perceive speech sounds; the study of speech perception.</a:t>
            </a:r>
            <a:endParaRPr lang="en-US" dirty="0" smtClean="0"/>
          </a:p>
          <a:p>
            <a:pPr>
              <a:lnSpc>
                <a:spcPct val="90000"/>
              </a:lnSpc>
            </a:pPr>
            <a:endParaRPr lang="hr-HR" dirty="0" smtClean="0"/>
          </a:p>
          <a:p>
            <a:pPr>
              <a:lnSpc>
                <a:spcPct val="90000"/>
              </a:lnSpc>
            </a:pPr>
            <a:r>
              <a:rPr lang="hr-HR" b="1" dirty="0" smtClean="0"/>
              <a:t>1</a:t>
            </a:r>
            <a:r>
              <a:rPr lang="hr-HR" b="1" baseline="30000" dirty="0" smtClean="0"/>
              <a:t>st</a:t>
            </a:r>
            <a:r>
              <a:rPr lang="hr-HR" baseline="30000" dirty="0" smtClean="0"/>
              <a:t> </a:t>
            </a:r>
            <a:r>
              <a:rPr lang="hr-HR" dirty="0" smtClean="0"/>
              <a:t>step – when sound waves arrive at the </a:t>
            </a:r>
            <a:r>
              <a:rPr lang="hr-HR" b="1" dirty="0" smtClean="0"/>
              <a:t>ear</a:t>
            </a:r>
            <a:r>
              <a:rPr lang="hr-HR" dirty="0" smtClean="0"/>
              <a:t>;</a:t>
            </a:r>
          </a:p>
          <a:p>
            <a:pPr>
              <a:lnSpc>
                <a:spcPct val="90000"/>
              </a:lnSpc>
            </a:pPr>
            <a:r>
              <a:rPr lang="hr-HR" b="1" dirty="0" smtClean="0"/>
              <a:t>2</a:t>
            </a:r>
            <a:r>
              <a:rPr lang="hr-HR" b="1" baseline="30000" dirty="0" smtClean="0"/>
              <a:t>nd</a:t>
            </a:r>
            <a:r>
              <a:rPr lang="hr-HR" baseline="30000" dirty="0" smtClean="0"/>
              <a:t> </a:t>
            </a:r>
            <a:r>
              <a:rPr lang="hr-HR" dirty="0" smtClean="0"/>
              <a:t>step – transmission of sound along the </a:t>
            </a:r>
            <a:r>
              <a:rPr lang="hr-HR" b="1" dirty="0" smtClean="0"/>
              <a:t>auditory nerve to the brain</a:t>
            </a:r>
            <a:endParaRPr lang="en-US" b="1" dirty="0" smtClean="0"/>
          </a:p>
          <a:p>
            <a:endParaRPr lang="en-US" dirty="0"/>
          </a:p>
        </p:txBody>
      </p:sp>
      <p:sp>
        <p:nvSpPr>
          <p:cNvPr id="3" name="Title 2"/>
          <p:cNvSpPr>
            <a:spLocks noGrp="1"/>
          </p:cNvSpPr>
          <p:nvPr>
            <p:ph type="title"/>
          </p:nvPr>
        </p:nvSpPr>
        <p:spPr/>
        <p:txBody>
          <a:bodyPr/>
          <a:lstStyle/>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r>
              <a:rPr lang="en-US" dirty="0" smtClean="0"/>
              <a:t>English Language (26 Alphabets)</a:t>
            </a:r>
          </a:p>
          <a:p>
            <a:endParaRPr lang="en-US" dirty="0" smtClean="0"/>
          </a:p>
          <a:p>
            <a:pPr>
              <a:buNone/>
            </a:pPr>
            <a:r>
              <a:rPr lang="en-US" dirty="0" smtClean="0"/>
              <a:t>			Sounds (44)</a:t>
            </a:r>
          </a:p>
          <a:p>
            <a:endParaRPr lang="en-US" dirty="0" smtClean="0"/>
          </a:p>
          <a:p>
            <a:r>
              <a:rPr lang="en-US" dirty="0" smtClean="0"/>
              <a:t>Vowels (20)		Consonants (24)</a:t>
            </a:r>
          </a:p>
          <a:p>
            <a:endParaRPr lang="en-US" dirty="0"/>
          </a:p>
        </p:txBody>
      </p:sp>
      <p:sp>
        <p:nvSpPr>
          <p:cNvPr id="3" name="Title 2"/>
          <p:cNvSpPr>
            <a:spLocks noGrp="1"/>
          </p:cNvSpPr>
          <p:nvPr>
            <p:ph type="title"/>
          </p:nvPr>
        </p:nvSpPr>
        <p:spPr/>
        <p:txBody>
          <a:bodyPr/>
          <a:lstStyle/>
          <a:p>
            <a:r>
              <a:rPr lang="en-US" dirty="0" smtClean="0"/>
              <a:t>Phonetics: </a:t>
            </a:r>
            <a:r>
              <a:rPr lang="en-US" dirty="0" err="1" smtClean="0"/>
              <a:t>english</a:t>
            </a:r>
            <a:endParaRPr lang="en-US" dirty="0"/>
          </a:p>
        </p:txBody>
      </p:sp>
      <p:cxnSp>
        <p:nvCxnSpPr>
          <p:cNvPr id="5" name="Straight Arrow Connector 4"/>
          <p:cNvCxnSpPr/>
          <p:nvPr/>
        </p:nvCxnSpPr>
        <p:spPr>
          <a:xfrm rot="16200000" flipH="1">
            <a:off x="3657600" y="3352800"/>
            <a:ext cx="5334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10800000" flipV="1">
            <a:off x="3048000" y="3276600"/>
            <a:ext cx="68580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English: Vowel Sounds</a:t>
            </a:r>
            <a:endParaRPr lang="en-US" dirty="0"/>
          </a:p>
        </p:txBody>
      </p:sp>
      <p:pic>
        <p:nvPicPr>
          <p:cNvPr id="4" name="irc_mi" descr="http://academic.brooklyn.cuny.edu/modlang/carasi/vowelchart/vowelchart2.gif"/>
          <p:cNvPicPr>
            <a:picLocks noGrp="1"/>
          </p:cNvPicPr>
          <p:nvPr>
            <p:ph idx="1"/>
          </p:nvPr>
        </p:nvPicPr>
        <p:blipFill>
          <a:blip r:embed="rId2"/>
          <a:srcRect/>
          <a:stretch>
            <a:fillRect/>
          </a:stretch>
        </p:blipFill>
        <p:spPr bwMode="auto">
          <a:xfrm>
            <a:off x="1447800" y="1828800"/>
            <a:ext cx="5638800" cy="4343399"/>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English: Consonant Sounds</a:t>
            </a:r>
            <a:endParaRPr lang="en-US" dirty="0"/>
          </a:p>
        </p:txBody>
      </p:sp>
      <p:pic>
        <p:nvPicPr>
          <p:cNvPr id="4" name="irc_mi" descr="http://niek2u.files.wordpress.com/2011/05/place_manner_cons.jpg"/>
          <p:cNvPicPr>
            <a:picLocks noGrp="1"/>
          </p:cNvPicPr>
          <p:nvPr>
            <p:ph idx="1"/>
          </p:nvPr>
        </p:nvPicPr>
        <p:blipFill>
          <a:blip r:embed="rId2"/>
          <a:srcRect/>
          <a:stretch>
            <a:fillRect/>
          </a:stretch>
        </p:blipFill>
        <p:spPr bwMode="auto">
          <a:xfrm>
            <a:off x="1371600" y="1143000"/>
            <a:ext cx="6705600" cy="5334000"/>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smtClean="0"/>
              <a:t>Phonology deals with the system and pattern of speech sounds in a language.</a:t>
            </a:r>
          </a:p>
          <a:p>
            <a:endParaRPr lang="en-US" dirty="0" smtClean="0"/>
          </a:p>
          <a:p>
            <a:pPr>
              <a:buNone/>
            </a:pPr>
            <a:r>
              <a:rPr lang="en-US" b="1" dirty="0" smtClean="0"/>
              <a:t>Phonological knowledge permits us to; </a:t>
            </a:r>
          </a:p>
          <a:p>
            <a:r>
              <a:rPr lang="en-US" dirty="0" smtClean="0"/>
              <a:t>produce sounds which form meaningful utterances,</a:t>
            </a:r>
          </a:p>
          <a:p>
            <a:r>
              <a:rPr lang="en-US" dirty="0" smtClean="0"/>
              <a:t>to recognize a “foreign” accent,</a:t>
            </a:r>
          </a:p>
          <a:p>
            <a:r>
              <a:rPr lang="en-US" dirty="0" smtClean="0"/>
              <a:t>to make up new words,</a:t>
            </a:r>
          </a:p>
          <a:p>
            <a:r>
              <a:rPr lang="en-US" dirty="0" smtClean="0"/>
              <a:t>To know what is or is not a sound in one’s language</a:t>
            </a:r>
          </a:p>
          <a:p>
            <a:r>
              <a:rPr lang="en-US" dirty="0" smtClean="0"/>
              <a:t>to know what different sound strings may represent</a:t>
            </a:r>
          </a:p>
          <a:p>
            <a:endParaRPr lang="en-US" dirty="0"/>
          </a:p>
        </p:txBody>
      </p:sp>
      <p:sp>
        <p:nvSpPr>
          <p:cNvPr id="3" name="Title 2"/>
          <p:cNvSpPr>
            <a:spLocks noGrp="1"/>
          </p:cNvSpPr>
          <p:nvPr>
            <p:ph type="title"/>
          </p:nvPr>
        </p:nvSpPr>
        <p:spPr/>
        <p:txBody>
          <a:bodyPr/>
          <a:lstStyle/>
          <a:p>
            <a:r>
              <a:rPr lang="en-US" dirty="0" smtClean="0"/>
              <a:t>2. Phonology</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In phonology, smallest segment is </a:t>
            </a:r>
            <a:r>
              <a:rPr lang="en-US" b="1" i="1" dirty="0" smtClean="0"/>
              <a:t>phonemes</a:t>
            </a:r>
          </a:p>
          <a:p>
            <a:endParaRPr lang="en-US" dirty="0" smtClean="0"/>
          </a:p>
          <a:p>
            <a:r>
              <a:rPr lang="en-US" dirty="0" smtClean="0"/>
              <a:t>In human language, a </a:t>
            </a:r>
            <a:r>
              <a:rPr lang="en-US" b="1" dirty="0" smtClean="0"/>
              <a:t>phoneme is the smallest unit of speech that distinguishes meaning</a:t>
            </a:r>
            <a:r>
              <a:rPr lang="en-US" dirty="0" smtClean="0"/>
              <a:t>. </a:t>
            </a:r>
          </a:p>
          <a:p>
            <a:r>
              <a:rPr lang="en-US" dirty="0" smtClean="0"/>
              <a:t>Phonemes are not the physical segments themselves, but abstractions of them.</a:t>
            </a:r>
          </a:p>
          <a:p>
            <a:r>
              <a:rPr lang="en-US" dirty="0" smtClean="0"/>
              <a:t>The /t/ sound found in words like </a:t>
            </a:r>
            <a:r>
              <a:rPr lang="en-US" b="1" i="1" dirty="0" smtClean="0"/>
              <a:t>tip, stand, writer, and cat are examples of phonemes.</a:t>
            </a:r>
          </a:p>
          <a:p>
            <a:endParaRPr lang="en-US" dirty="0"/>
          </a:p>
        </p:txBody>
      </p:sp>
      <p:sp>
        <p:nvSpPr>
          <p:cNvPr id="3" name="Title 2"/>
          <p:cNvSpPr>
            <a:spLocks noGrp="1"/>
          </p:cNvSpPr>
          <p:nvPr>
            <p:ph type="title"/>
          </p:nvPr>
        </p:nvSpPr>
        <p:spPr/>
        <p:txBody>
          <a:bodyPr/>
          <a:lstStyle/>
          <a:p>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b="1" dirty="0" smtClean="0"/>
              <a:t>Allophone:</a:t>
            </a:r>
          </a:p>
          <a:p>
            <a:pPr algn="just"/>
            <a:r>
              <a:rPr lang="en-US" dirty="0" smtClean="0"/>
              <a:t>The different phonetic realizations of a phoneme are called </a:t>
            </a:r>
            <a:r>
              <a:rPr lang="en-US" i="1" dirty="0" smtClean="0"/>
              <a:t>allophones.</a:t>
            </a:r>
            <a:endParaRPr lang="en-US" dirty="0" smtClean="0"/>
          </a:p>
          <a:p>
            <a:pPr algn="just"/>
            <a:r>
              <a:rPr lang="en-US" dirty="0" smtClean="0"/>
              <a:t>Thus:</a:t>
            </a:r>
          </a:p>
          <a:p>
            <a:pPr lvl="0" algn="just"/>
            <a:r>
              <a:rPr lang="en-US" dirty="0" smtClean="0"/>
              <a:t>[p</a:t>
            </a:r>
            <a:r>
              <a:rPr lang="en-US" baseline="30000" dirty="0" smtClean="0"/>
              <a:t>h</a:t>
            </a:r>
            <a:r>
              <a:rPr lang="en-US" dirty="0" smtClean="0"/>
              <a:t>] and [p] are allophones of the same phoneme in English.</a:t>
            </a:r>
          </a:p>
          <a:p>
            <a:r>
              <a:rPr lang="en-US" b="1" dirty="0" smtClean="0"/>
              <a:t>Minimal Pairs:</a:t>
            </a:r>
          </a:p>
          <a:p>
            <a:r>
              <a:rPr lang="en-US" dirty="0" smtClean="0"/>
              <a:t>Minimal pairs are words that are identical except for one sound. For example:</a:t>
            </a:r>
          </a:p>
          <a:p>
            <a:r>
              <a:rPr lang="en-US" dirty="0" smtClean="0"/>
              <a:t>pit [</a:t>
            </a:r>
            <a:r>
              <a:rPr lang="en-US" dirty="0" smtClean="0">
                <a:hlinkClick r:id="rId2"/>
              </a:rPr>
              <a:t>pit</a:t>
            </a:r>
            <a:r>
              <a:rPr lang="en-US" dirty="0" smtClean="0"/>
              <a:t>] bit </a:t>
            </a:r>
            <a:r>
              <a:rPr lang="en-US" dirty="0" smtClean="0"/>
              <a:t>[</a:t>
            </a:r>
            <a:r>
              <a:rPr lang="en-US" dirty="0" smtClean="0">
                <a:hlinkClick r:id="rId3"/>
              </a:rPr>
              <a:t>bit</a:t>
            </a:r>
            <a:r>
              <a:rPr lang="en-US" dirty="0" smtClean="0"/>
              <a:t>]</a:t>
            </a:r>
          </a:p>
          <a:p>
            <a:endParaRPr lang="en-US" dirty="0"/>
          </a:p>
        </p:txBody>
      </p:sp>
      <p:sp>
        <p:nvSpPr>
          <p:cNvPr id="3" name="Title 2"/>
          <p:cNvSpPr>
            <a:spLocks noGrp="1"/>
          </p:cNvSpPr>
          <p:nvPr>
            <p:ph type="title"/>
          </p:nvPr>
        </p:nvSpPr>
        <p:spPr/>
        <p:txBody>
          <a:bodyPr/>
          <a:lstStyle/>
          <a:p>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endParaRPr lang="en-US" dirty="0" smtClean="0"/>
          </a:p>
          <a:p>
            <a:r>
              <a:rPr lang="en-US" dirty="0" smtClean="0"/>
              <a:t>“</a:t>
            </a:r>
            <a:r>
              <a:rPr lang="en-US" dirty="0" smtClean="0"/>
              <a:t>Morphology is the study of patterns of word formations within and across languages” (Prasad, 48)</a:t>
            </a:r>
          </a:p>
          <a:p>
            <a:endParaRPr lang="en-US" dirty="0" smtClean="0"/>
          </a:p>
          <a:p>
            <a:r>
              <a:rPr lang="en-GB" dirty="0" smtClean="0"/>
              <a:t>Morphology is ‘science of word forms’ (</a:t>
            </a:r>
            <a:r>
              <a:rPr lang="en-GB" dirty="0" err="1" smtClean="0"/>
              <a:t>Fromkin</a:t>
            </a:r>
            <a:r>
              <a:rPr lang="en-GB" dirty="0" smtClean="0"/>
              <a:t>, 131</a:t>
            </a:r>
            <a:r>
              <a:rPr lang="en-GB" dirty="0" smtClean="0"/>
              <a:t>)</a:t>
            </a:r>
          </a:p>
          <a:p>
            <a:endParaRPr lang="en-GB" dirty="0" smtClean="0"/>
          </a:p>
          <a:p>
            <a:r>
              <a:rPr lang="en-US" dirty="0" smtClean="0"/>
              <a:t>Traditionally, the term “</a:t>
            </a:r>
            <a:r>
              <a:rPr lang="en-US" dirty="0" smtClean="0">
                <a:solidFill>
                  <a:schemeClr val="accent2">
                    <a:lumMod val="75000"/>
                  </a:schemeClr>
                </a:solidFill>
              </a:rPr>
              <a:t>morphology</a:t>
            </a:r>
            <a:r>
              <a:rPr lang="en-US" dirty="0" smtClean="0"/>
              <a:t>” refers to the study of “morphemes”.</a:t>
            </a:r>
          </a:p>
          <a:p>
            <a:endParaRPr lang="en-US" dirty="0" smtClean="0"/>
          </a:p>
          <a:p>
            <a:r>
              <a:rPr lang="en-US" dirty="0" smtClean="0"/>
              <a:t>Morphology considers morpheme rather than word as elemental unit of grammatical structure</a:t>
            </a:r>
          </a:p>
          <a:p>
            <a:endParaRPr lang="it-IT" dirty="0" smtClean="0"/>
          </a:p>
          <a:p>
            <a:endParaRPr lang="en-US" dirty="0"/>
          </a:p>
        </p:txBody>
      </p:sp>
      <p:sp>
        <p:nvSpPr>
          <p:cNvPr id="3" name="Title 2"/>
          <p:cNvSpPr>
            <a:spLocks noGrp="1"/>
          </p:cNvSpPr>
          <p:nvPr>
            <p:ph type="title"/>
          </p:nvPr>
        </p:nvSpPr>
        <p:spPr/>
        <p:txBody>
          <a:bodyPr/>
          <a:lstStyle/>
          <a:p>
            <a:r>
              <a:rPr lang="en-US" dirty="0" smtClean="0"/>
              <a:t>3. Morphology</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‘a minimal unit (which cannot be broken down) of meaning or grammatical function’ (Yule, 75)</a:t>
            </a:r>
          </a:p>
          <a:p>
            <a:endParaRPr lang="en-US" dirty="0" smtClean="0"/>
          </a:p>
          <a:p>
            <a:r>
              <a:rPr lang="en-US" dirty="0" smtClean="0"/>
              <a:t>A </a:t>
            </a:r>
            <a:r>
              <a:rPr lang="en-US" dirty="0" smtClean="0">
                <a:solidFill>
                  <a:schemeClr val="folHlink"/>
                </a:solidFill>
              </a:rPr>
              <a:t>morpheme</a:t>
            </a:r>
            <a:r>
              <a:rPr lang="en-US" dirty="0" smtClean="0"/>
              <a:t> is a piece of phonological information that has a conventionalized meaning arbitrarily associated with it.</a:t>
            </a:r>
          </a:p>
          <a:p>
            <a:endParaRPr lang="en-US" dirty="0" smtClean="0"/>
          </a:p>
          <a:p>
            <a:pPr>
              <a:lnSpc>
                <a:spcPct val="90000"/>
              </a:lnSpc>
              <a:buNone/>
            </a:pPr>
            <a:r>
              <a:rPr lang="it-IT" dirty="0" smtClean="0"/>
              <a:t>e.g.	</a:t>
            </a:r>
            <a:r>
              <a:rPr lang="it-IT" dirty="0" smtClean="0"/>
              <a:t>	 </a:t>
            </a:r>
            <a:r>
              <a:rPr lang="it-IT" b="1" dirty="0" smtClean="0">
                <a:solidFill>
                  <a:schemeClr val="accent5">
                    <a:lumMod val="50000"/>
                  </a:schemeClr>
                </a:solidFill>
              </a:rPr>
              <a:t>truthfulness</a:t>
            </a:r>
          </a:p>
          <a:p>
            <a:pPr>
              <a:lnSpc>
                <a:spcPct val="90000"/>
              </a:lnSpc>
            </a:pPr>
            <a:endParaRPr lang="it-IT" dirty="0" smtClean="0"/>
          </a:p>
          <a:p>
            <a:pPr>
              <a:lnSpc>
                <a:spcPct val="90000"/>
              </a:lnSpc>
              <a:buNone/>
            </a:pPr>
            <a:r>
              <a:rPr lang="it-IT" dirty="0" smtClean="0"/>
              <a:t>		</a:t>
            </a:r>
            <a:r>
              <a:rPr lang="it-IT" b="1" dirty="0" smtClean="0">
                <a:solidFill>
                  <a:schemeClr val="accent5">
                    <a:lumMod val="50000"/>
                  </a:schemeClr>
                </a:solidFill>
              </a:rPr>
              <a:t>truth		ful		ness</a:t>
            </a:r>
          </a:p>
          <a:p>
            <a:endParaRPr lang="en-US" dirty="0"/>
          </a:p>
        </p:txBody>
      </p:sp>
      <p:sp>
        <p:nvSpPr>
          <p:cNvPr id="3" name="Title 2"/>
          <p:cNvSpPr>
            <a:spLocks noGrp="1"/>
          </p:cNvSpPr>
          <p:nvPr>
            <p:ph type="title"/>
          </p:nvPr>
        </p:nvSpPr>
        <p:spPr/>
        <p:txBody>
          <a:bodyPr/>
          <a:lstStyle/>
          <a:p>
            <a:endParaRPr lang="en-US"/>
          </a:p>
        </p:txBody>
      </p:sp>
      <p:cxnSp>
        <p:nvCxnSpPr>
          <p:cNvPr id="5" name="Straight Arrow Connector 4"/>
          <p:cNvCxnSpPr/>
          <p:nvPr/>
        </p:nvCxnSpPr>
        <p:spPr>
          <a:xfrm rot="10800000" flipV="1">
            <a:off x="2286000" y="4953000"/>
            <a:ext cx="12192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3505200" y="4953000"/>
            <a:ext cx="14478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a:off x="3314700" y="5219700"/>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b="1" u="sng" dirty="0" smtClean="0">
                <a:solidFill>
                  <a:schemeClr val="accent2">
                    <a:lumMod val="50000"/>
                  </a:schemeClr>
                </a:solidFill>
              </a:rPr>
              <a:t>Word &amp; Morpheme</a:t>
            </a:r>
          </a:p>
          <a:p>
            <a:r>
              <a:rPr lang="en-US" b="1" dirty="0" smtClean="0">
                <a:solidFill>
                  <a:schemeClr val="accent2">
                    <a:lumMod val="50000"/>
                  </a:schemeClr>
                </a:solidFill>
              </a:rPr>
              <a:t>What </a:t>
            </a:r>
            <a:r>
              <a:rPr lang="en-US" b="1" dirty="0" smtClean="0">
                <a:solidFill>
                  <a:schemeClr val="accent2">
                    <a:lumMod val="50000"/>
                  </a:schemeClr>
                </a:solidFill>
              </a:rPr>
              <a:t>is the relationship between words and </a:t>
            </a:r>
            <a:r>
              <a:rPr lang="en-US" b="1" dirty="0" smtClean="0">
                <a:solidFill>
                  <a:schemeClr val="accent2">
                    <a:lumMod val="50000"/>
                  </a:schemeClr>
                </a:solidFill>
              </a:rPr>
              <a:t>morphemes?</a:t>
            </a:r>
            <a:endParaRPr lang="en-US" dirty="0" smtClean="0">
              <a:solidFill>
                <a:schemeClr val="accent2">
                  <a:lumMod val="50000"/>
                </a:schemeClr>
              </a:solidFill>
            </a:endParaRPr>
          </a:p>
          <a:p>
            <a:r>
              <a:rPr lang="en-US" dirty="0" smtClean="0"/>
              <a:t> It's a hierarchical one: a word is made up of one or more morphemes</a:t>
            </a:r>
            <a:r>
              <a:rPr lang="en-US" dirty="0" smtClean="0"/>
              <a:t>.</a:t>
            </a:r>
          </a:p>
          <a:p>
            <a:r>
              <a:rPr lang="en-US" dirty="0" smtClean="0"/>
              <a:t>Words are made up of morphemes:</a:t>
            </a:r>
          </a:p>
          <a:p>
            <a:endParaRPr lang="en-US" dirty="0" smtClean="0"/>
          </a:p>
          <a:p>
            <a:r>
              <a:rPr lang="en-US" dirty="0" smtClean="0"/>
              <a:t>Bank (one word= one morpheme)</a:t>
            </a:r>
          </a:p>
          <a:p>
            <a:r>
              <a:rPr lang="en-US" dirty="0" smtClean="0"/>
              <a:t>Childish (one word= two morphemes)</a:t>
            </a:r>
          </a:p>
          <a:p>
            <a:r>
              <a:rPr lang="en-US" dirty="0" smtClean="0"/>
              <a:t>Forgiveness (one word= three morphemes)</a:t>
            </a:r>
          </a:p>
          <a:p>
            <a:endParaRPr lang="en-US" dirty="0"/>
          </a:p>
        </p:txBody>
      </p:sp>
      <p:sp>
        <p:nvSpPr>
          <p:cNvPr id="3" name="Title 2"/>
          <p:cNvSpPr>
            <a:spLocks noGrp="1"/>
          </p:cNvSpPr>
          <p:nvPr>
            <p:ph type="title"/>
          </p:nvPr>
        </p:nvSpPr>
        <p:spPr/>
        <p:txBody>
          <a:bodyPr/>
          <a:lstStyle/>
          <a:p>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686800" cy="4525963"/>
          </a:xfrm>
        </p:spPr>
        <p:txBody>
          <a:bodyPr/>
          <a:lstStyle/>
          <a:p>
            <a:r>
              <a:rPr lang="en-US" b="1" dirty="0" smtClean="0"/>
              <a:t>Types of Morphemes:</a:t>
            </a:r>
          </a:p>
          <a:p>
            <a:endParaRPr lang="en-US" dirty="0" smtClean="0"/>
          </a:p>
          <a:p>
            <a:pPr>
              <a:buNone/>
            </a:pPr>
            <a:r>
              <a:rPr lang="en-US" dirty="0" smtClean="0"/>
              <a:t>				Morpheme</a:t>
            </a:r>
            <a:endParaRPr lang="en-US" dirty="0" smtClean="0"/>
          </a:p>
          <a:p>
            <a:pPr>
              <a:buNone/>
            </a:pPr>
            <a:endParaRPr lang="en-US" dirty="0" smtClean="0"/>
          </a:p>
          <a:p>
            <a:pPr>
              <a:buNone/>
            </a:pPr>
            <a:r>
              <a:rPr lang="en-US" dirty="0" smtClean="0"/>
              <a:t>		Free					Bound</a:t>
            </a:r>
          </a:p>
          <a:p>
            <a:pPr>
              <a:buNone/>
            </a:pPr>
            <a:r>
              <a:rPr lang="en-US" dirty="0" smtClean="0"/>
              <a:t>		</a:t>
            </a:r>
            <a:r>
              <a:rPr lang="en-US" sz="2000" dirty="0" smtClean="0">
                <a:solidFill>
                  <a:schemeClr val="accent5">
                    <a:lumMod val="75000"/>
                  </a:schemeClr>
                </a:solidFill>
              </a:rPr>
              <a:t>(root)					  (affix)</a:t>
            </a:r>
          </a:p>
          <a:p>
            <a:pPr>
              <a:buNone/>
            </a:pPr>
            <a:r>
              <a:rPr lang="en-US" dirty="0" smtClean="0"/>
              <a:t>Lexical      functional     						                    Derivational      inflectional</a:t>
            </a:r>
          </a:p>
          <a:p>
            <a:endParaRPr lang="en-US" dirty="0"/>
          </a:p>
        </p:txBody>
      </p:sp>
      <p:sp>
        <p:nvSpPr>
          <p:cNvPr id="3" name="Title 2"/>
          <p:cNvSpPr>
            <a:spLocks noGrp="1"/>
          </p:cNvSpPr>
          <p:nvPr>
            <p:ph type="title"/>
          </p:nvPr>
        </p:nvSpPr>
        <p:spPr/>
        <p:txBody>
          <a:bodyPr/>
          <a:lstStyle/>
          <a:p>
            <a:endParaRPr lang="en-US"/>
          </a:p>
        </p:txBody>
      </p:sp>
      <p:cxnSp>
        <p:nvCxnSpPr>
          <p:cNvPr id="5" name="Straight Arrow Connector 4"/>
          <p:cNvCxnSpPr/>
          <p:nvPr/>
        </p:nvCxnSpPr>
        <p:spPr>
          <a:xfrm rot="10800000" flipV="1">
            <a:off x="2438400" y="2819400"/>
            <a:ext cx="160020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4038600" y="2819400"/>
            <a:ext cx="175260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10800000" flipV="1">
            <a:off x="1219200" y="3733800"/>
            <a:ext cx="6096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1905000" y="3733800"/>
            <a:ext cx="5334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5400000">
            <a:off x="5562600" y="3810000"/>
            <a:ext cx="762000" cy="762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16200000" flipH="1">
            <a:off x="6248400" y="3886200"/>
            <a:ext cx="76200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‘Syntax is the way words and clauses are arranged to form sentences’</a:t>
            </a:r>
          </a:p>
          <a:p>
            <a:pPr>
              <a:buNone/>
            </a:pPr>
            <a:endParaRPr lang="en-US" dirty="0" smtClean="0"/>
          </a:p>
          <a:p>
            <a:pPr>
              <a:buNone/>
            </a:pPr>
            <a:r>
              <a:rPr lang="en-US" dirty="0" smtClean="0"/>
              <a:t>	</a:t>
            </a:r>
            <a:r>
              <a:rPr lang="en-US" b="1" dirty="0" smtClean="0"/>
              <a:t>‘Putting things together in an orderly manner’ that is syntax </a:t>
            </a:r>
            <a:r>
              <a:rPr lang="en-US" dirty="0" smtClean="0"/>
              <a:t>(Prasad, 73) </a:t>
            </a:r>
            <a:endParaRPr lang="en-US" dirty="0" smtClean="0"/>
          </a:p>
          <a:p>
            <a:pPr>
              <a:buNone/>
            </a:pPr>
            <a:endParaRPr lang="en-US" dirty="0" smtClean="0"/>
          </a:p>
          <a:p>
            <a:pPr>
              <a:buNone/>
            </a:pPr>
            <a:r>
              <a:rPr lang="en-US" dirty="0" smtClean="0"/>
              <a:t>Syntax (Paradigmatic view):</a:t>
            </a:r>
          </a:p>
          <a:p>
            <a:pPr>
              <a:buNone/>
            </a:pPr>
            <a:r>
              <a:rPr lang="en-US" dirty="0" smtClean="0"/>
              <a:t> sentences: Clauses: Phrases</a:t>
            </a:r>
            <a:endParaRPr lang="en-US" dirty="0" smtClean="0"/>
          </a:p>
          <a:p>
            <a:endParaRPr lang="en-US" dirty="0"/>
          </a:p>
        </p:txBody>
      </p:sp>
      <p:sp>
        <p:nvSpPr>
          <p:cNvPr id="3" name="Title 2"/>
          <p:cNvSpPr>
            <a:spLocks noGrp="1"/>
          </p:cNvSpPr>
          <p:nvPr>
            <p:ph type="title"/>
          </p:nvPr>
        </p:nvSpPr>
        <p:spPr/>
        <p:txBody>
          <a:bodyPr/>
          <a:lstStyle/>
          <a:p>
            <a:r>
              <a:rPr lang="en-US" dirty="0" smtClean="0"/>
              <a:t>4. Syntax</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b="1" dirty="0" smtClean="0"/>
              <a:t>Sentence:</a:t>
            </a:r>
          </a:p>
          <a:p>
            <a:pPr marL="342900" indent="-342900"/>
            <a:r>
              <a:rPr lang="en-US" sz="2400" dirty="0" smtClean="0"/>
              <a:t>A sentence is basically a string of words that follow the grammatical rules of a language.</a:t>
            </a:r>
          </a:p>
          <a:p>
            <a:pPr marL="342900" indent="-342900"/>
            <a:r>
              <a:rPr lang="en-US" sz="2400" dirty="0" smtClean="0"/>
              <a:t>A sentence expresses a complete thought</a:t>
            </a:r>
          </a:p>
          <a:p>
            <a:pPr marL="342900" indent="-342900"/>
            <a:r>
              <a:rPr lang="en-US" sz="2400" dirty="0" smtClean="0"/>
              <a:t>A sentence is made up of phrases</a:t>
            </a:r>
            <a:r>
              <a:rPr lang="en-US" sz="2400" dirty="0" smtClean="0"/>
              <a:t>.</a:t>
            </a:r>
          </a:p>
          <a:p>
            <a:pPr marL="342900" indent="-342900"/>
            <a:r>
              <a:rPr lang="en-US" sz="2400" b="1" dirty="0" smtClean="0"/>
              <a:t>Clauses:</a:t>
            </a:r>
          </a:p>
          <a:p>
            <a:pPr marL="342900" indent="-342900"/>
            <a:r>
              <a:rPr lang="en-US" sz="2400" dirty="0" smtClean="0">
                <a:solidFill>
                  <a:schemeClr val="accent1">
                    <a:lumMod val="50000"/>
                  </a:schemeClr>
                </a:solidFill>
                <a:latin typeface="Times New Roman" pitchFamily="18" charset="0"/>
                <a:cs typeface="Times New Roman" pitchFamily="18" charset="0"/>
              </a:rPr>
              <a:t>a </a:t>
            </a:r>
            <a:r>
              <a:rPr lang="en-US" sz="2400" dirty="0" smtClean="0">
                <a:solidFill>
                  <a:schemeClr val="accent1">
                    <a:lumMod val="50000"/>
                  </a:schemeClr>
                </a:solidFill>
                <a:latin typeface="Times New Roman" pitchFamily="18" charset="0"/>
                <a:cs typeface="Times New Roman" pitchFamily="18" charset="0"/>
              </a:rPr>
              <a:t>group of words that have a subject and a verb that must always agree</a:t>
            </a:r>
          </a:p>
          <a:p>
            <a:pPr marL="342900" indent="-342900"/>
            <a:r>
              <a:rPr lang="en-US" sz="2400" b="1" dirty="0" smtClean="0"/>
              <a:t>Phrases:</a:t>
            </a:r>
          </a:p>
          <a:p>
            <a:pPr marL="342900" indent="-342900">
              <a:lnSpc>
                <a:spcPct val="90000"/>
              </a:lnSpc>
            </a:pPr>
            <a:r>
              <a:rPr lang="en-US" sz="2400" dirty="0" smtClean="0"/>
              <a:t>A phrase is a part of a sentence. It does not express a complete thought.</a:t>
            </a:r>
          </a:p>
          <a:p>
            <a:pPr marL="342900" indent="-342900">
              <a:lnSpc>
                <a:spcPct val="90000"/>
              </a:lnSpc>
            </a:pPr>
            <a:r>
              <a:rPr lang="en-US" sz="2400" dirty="0" smtClean="0"/>
              <a:t>A phrase is a group of words that function as a single unit. Usually they can be substituted by a pronominal form.</a:t>
            </a:r>
          </a:p>
          <a:p>
            <a:pPr marL="342900" indent="-342900"/>
            <a:endParaRPr lang="en-US" dirty="0"/>
          </a:p>
        </p:txBody>
      </p:sp>
      <p:sp>
        <p:nvSpPr>
          <p:cNvPr id="3" name="Title 2"/>
          <p:cNvSpPr>
            <a:spLocks noGrp="1"/>
          </p:cNvSpPr>
          <p:nvPr>
            <p:ph type="title"/>
          </p:nvPr>
        </p:nvSpPr>
        <p:spPr/>
        <p:txBody>
          <a:bodyPr/>
          <a:lstStyle/>
          <a:p>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Syntax: Syntactic View</a:t>
            </a:r>
          </a:p>
          <a:p>
            <a:endParaRPr lang="en-US" dirty="0" smtClean="0"/>
          </a:p>
          <a:p>
            <a:r>
              <a:rPr lang="en-US" dirty="0" smtClean="0"/>
              <a:t>Syntactic </a:t>
            </a:r>
            <a:r>
              <a:rPr lang="en-US" dirty="0" smtClean="0"/>
              <a:t>is about horizontal relationship inside and between the sentences.</a:t>
            </a:r>
          </a:p>
          <a:p>
            <a:endParaRPr lang="en-US" dirty="0" smtClean="0"/>
          </a:p>
          <a:p>
            <a:r>
              <a:rPr lang="en-US" altLang="zh-CN" dirty="0" smtClean="0">
                <a:solidFill>
                  <a:srgbClr val="000000"/>
                </a:solidFill>
                <a:latin typeface="Times New Roman" pitchFamily="18" charset="0"/>
                <a:cs typeface="Times New Roman" pitchFamily="18" charset="0"/>
              </a:rPr>
              <a:t>The syntactic literature dealing with the study of how sentences are structured throws us a hint that syntactic research should not only concern on how sentences are merged out of their parts, units, or constituents, but also on how constituents are moved according to certain rules</a:t>
            </a:r>
            <a:endParaRPr lang="en-US" dirty="0" smtClean="0"/>
          </a:p>
          <a:p>
            <a:endParaRPr lang="en-US" dirty="0"/>
          </a:p>
        </p:txBody>
      </p:sp>
      <p:sp>
        <p:nvSpPr>
          <p:cNvPr id="3" name="Title 2"/>
          <p:cNvSpPr>
            <a:spLocks noGrp="1"/>
          </p:cNvSpPr>
          <p:nvPr>
            <p:ph type="title"/>
          </p:nvPr>
        </p:nvSpPr>
        <p:spPr/>
        <p:txBody>
          <a:bodyPr/>
          <a:lstStyle/>
          <a:p>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b="1" dirty="0" smtClean="0"/>
              <a:t>Syntactic analysis </a:t>
            </a:r>
            <a:r>
              <a:rPr lang="en-US" dirty="0" smtClean="0"/>
              <a:t>is a science of structure which deals with the different structural elements of a language. There are different types of analysis procedures:</a:t>
            </a:r>
          </a:p>
          <a:p>
            <a:endParaRPr lang="en-US" dirty="0" smtClean="0"/>
          </a:p>
          <a:p>
            <a:pPr marL="578358" indent="-514350">
              <a:buFont typeface="+mj-lt"/>
              <a:buAutoNum type="arabicPeriod"/>
            </a:pPr>
            <a:r>
              <a:rPr lang="en-US" dirty="0" smtClean="0"/>
              <a:t>Immediate Constituent Analysis (ICA)</a:t>
            </a:r>
          </a:p>
          <a:p>
            <a:pPr marL="578358" indent="-514350">
              <a:buFont typeface="+mj-lt"/>
              <a:buAutoNum type="arabicPeriod"/>
            </a:pPr>
            <a:r>
              <a:rPr lang="en-US" dirty="0" smtClean="0"/>
              <a:t>Ultimate Constituent Analysis (UCA)</a:t>
            </a:r>
          </a:p>
          <a:p>
            <a:pPr marL="578358" indent="-514350">
              <a:buFont typeface="+mj-lt"/>
              <a:buAutoNum type="arabicPeriod"/>
            </a:pPr>
            <a:r>
              <a:rPr lang="en-US" dirty="0" smtClean="0"/>
              <a:t>Phrase Structure Grammar (PSG)</a:t>
            </a:r>
          </a:p>
          <a:p>
            <a:pPr marL="578358" indent="-514350">
              <a:buFont typeface="+mj-lt"/>
              <a:buAutoNum type="arabicPeriod"/>
            </a:pPr>
            <a:r>
              <a:rPr lang="en-US" dirty="0" smtClean="0"/>
              <a:t>Transformational Generative Grammar (TGG)</a:t>
            </a:r>
          </a:p>
          <a:p>
            <a:pPr marL="578358" indent="-514350">
              <a:buFont typeface="+mj-lt"/>
              <a:buAutoNum type="arabicPeriod"/>
            </a:pPr>
            <a:r>
              <a:rPr lang="en-US" dirty="0" smtClean="0"/>
              <a:t>Case grammar</a:t>
            </a:r>
            <a:endParaRPr lang="en-US" dirty="0" smtClean="0"/>
          </a:p>
          <a:p>
            <a:pPr marL="578358" indent="-514350">
              <a:buFont typeface="+mj-lt"/>
              <a:buAutoNum type="arabicPeriod"/>
            </a:pPr>
            <a:r>
              <a:rPr lang="en-US" dirty="0" err="1" smtClean="0"/>
              <a:t>Stratificational</a:t>
            </a:r>
            <a:r>
              <a:rPr lang="en-US" dirty="0" smtClean="0"/>
              <a:t> Grammar</a:t>
            </a:r>
          </a:p>
          <a:p>
            <a:pPr marL="578358" indent="-514350">
              <a:buFont typeface="+mj-lt"/>
              <a:buAutoNum type="arabicPeriod"/>
            </a:pPr>
            <a:r>
              <a:rPr lang="en-US" dirty="0" err="1" smtClean="0"/>
              <a:t>T</a:t>
            </a:r>
            <a:r>
              <a:rPr lang="en-US" dirty="0" err="1" smtClean="0"/>
              <a:t>agmemics</a:t>
            </a:r>
            <a:endParaRPr lang="en-US" dirty="0" smtClean="0"/>
          </a:p>
          <a:p>
            <a:endParaRPr lang="en-US" dirty="0"/>
          </a:p>
        </p:txBody>
      </p:sp>
      <p:sp>
        <p:nvSpPr>
          <p:cNvPr id="3" name="Title 2"/>
          <p:cNvSpPr>
            <a:spLocks noGrp="1"/>
          </p:cNvSpPr>
          <p:nvPr>
            <p:ph type="title"/>
          </p:nvPr>
        </p:nvSpPr>
        <p:spPr/>
        <p:txBody>
          <a:bodyPr/>
          <a:lstStyle/>
          <a:p>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An Example of Syntactic Analysis:</a:t>
            </a:r>
          </a:p>
          <a:p>
            <a:r>
              <a:rPr lang="en-US" dirty="0" smtClean="0"/>
              <a:t>(Immediate Constituent analysis)</a:t>
            </a:r>
          </a:p>
          <a:p>
            <a:endParaRPr lang="en-US" dirty="0"/>
          </a:p>
        </p:txBody>
      </p:sp>
      <p:sp>
        <p:nvSpPr>
          <p:cNvPr id="3" name="Title 2"/>
          <p:cNvSpPr>
            <a:spLocks noGrp="1"/>
          </p:cNvSpPr>
          <p:nvPr>
            <p:ph type="title"/>
          </p:nvPr>
        </p:nvSpPr>
        <p:spPr/>
        <p:txBody>
          <a:bodyPr/>
          <a:lstStyle/>
          <a:p>
            <a:endParaRPr lang="en-US"/>
          </a:p>
        </p:txBody>
      </p:sp>
      <p:pic>
        <p:nvPicPr>
          <p:cNvPr id="4" name="Picture 4"/>
          <p:cNvPicPr>
            <a:picLocks noChangeAspect="1" noChangeArrowheads="1"/>
          </p:cNvPicPr>
          <p:nvPr/>
        </p:nvPicPr>
        <p:blipFill>
          <a:blip r:embed="rId2"/>
          <a:srcRect/>
          <a:stretch>
            <a:fillRect/>
          </a:stretch>
        </p:blipFill>
        <p:spPr bwMode="auto">
          <a:xfrm>
            <a:off x="747094" y="2432050"/>
            <a:ext cx="7711106" cy="4273550"/>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altLang="zh-CN" sz="3300" dirty="0" smtClean="0">
                <a:solidFill>
                  <a:srgbClr val="000000"/>
                </a:solidFill>
                <a:latin typeface="Times New Roman" pitchFamily="18" charset="0"/>
                <a:cs typeface="Times New Roman" pitchFamily="18" charset="0"/>
              </a:rPr>
              <a:t>Semantics is traditionally defined as the study of meaning in </a:t>
            </a:r>
            <a:r>
              <a:rPr lang="en-US" altLang="zh-CN" sz="3300" dirty="0" smtClean="0">
                <a:solidFill>
                  <a:srgbClr val="000000"/>
                </a:solidFill>
                <a:latin typeface="Times New Roman" pitchFamily="18" charset="0"/>
                <a:cs typeface="Times New Roman" pitchFamily="18" charset="0"/>
              </a:rPr>
              <a:t>language.</a:t>
            </a:r>
          </a:p>
          <a:p>
            <a:endParaRPr lang="en-US" altLang="zh-CN" sz="2800" dirty="0" smtClean="0">
              <a:solidFill>
                <a:srgbClr val="000000"/>
              </a:solidFill>
              <a:latin typeface="Times New Roman" pitchFamily="18" charset="0"/>
              <a:cs typeface="Times New Roman" pitchFamily="18" charset="0"/>
            </a:endParaRPr>
          </a:p>
          <a:p>
            <a:r>
              <a:rPr lang="en-US" sz="2800" b="1" u="sng" dirty="0" smtClean="0"/>
              <a:t>Meaning </a:t>
            </a:r>
            <a:r>
              <a:rPr lang="en-US" sz="2800" b="1" u="sng" dirty="0" smtClean="0"/>
              <a:t>are </a:t>
            </a:r>
            <a:r>
              <a:rPr lang="en-US" sz="2800" b="1" u="sng" dirty="0" smtClean="0"/>
              <a:t>Important</a:t>
            </a:r>
            <a:endParaRPr lang="en-US" sz="2800" b="1" u="sng" dirty="0" smtClean="0"/>
          </a:p>
          <a:p>
            <a:endParaRPr lang="en-US" sz="2800" b="1" dirty="0" smtClean="0"/>
          </a:p>
          <a:p>
            <a:pPr lvl="1">
              <a:buFont typeface="Wingdings" pitchFamily="2" charset="2"/>
              <a:buChar char="§"/>
            </a:pPr>
            <a:r>
              <a:rPr lang="en-US" sz="2800" dirty="0" smtClean="0"/>
              <a:t>To understand language</a:t>
            </a:r>
          </a:p>
          <a:p>
            <a:pPr lvl="1">
              <a:buFont typeface="Wingdings" pitchFamily="2" charset="2"/>
              <a:buChar char="§"/>
            </a:pPr>
            <a:r>
              <a:rPr lang="en-US" sz="2800" dirty="0" smtClean="0"/>
              <a:t>the meaning of words and of the morphemes that compose them</a:t>
            </a:r>
          </a:p>
          <a:p>
            <a:pPr lvl="1">
              <a:buFont typeface="Wingdings" pitchFamily="2" charset="2"/>
              <a:buChar char="§"/>
            </a:pPr>
            <a:r>
              <a:rPr lang="en-US" sz="2800" dirty="0" smtClean="0"/>
              <a:t>Words into phrases and sentences (Semantics)</a:t>
            </a:r>
          </a:p>
          <a:p>
            <a:pPr lvl="1">
              <a:buFont typeface="Wingdings" pitchFamily="2" charset="2"/>
              <a:buChar char="§"/>
            </a:pPr>
            <a:r>
              <a:rPr lang="en-US" sz="2800" dirty="0" smtClean="0"/>
              <a:t>Context which determines the meaning (Pragmatics)</a:t>
            </a:r>
          </a:p>
          <a:p>
            <a:endParaRPr lang="en-US" dirty="0"/>
          </a:p>
        </p:txBody>
      </p:sp>
      <p:sp>
        <p:nvSpPr>
          <p:cNvPr id="3" name="Title 2"/>
          <p:cNvSpPr>
            <a:spLocks noGrp="1"/>
          </p:cNvSpPr>
          <p:nvPr>
            <p:ph type="title"/>
          </p:nvPr>
        </p:nvSpPr>
        <p:spPr/>
        <p:txBody>
          <a:bodyPr/>
          <a:lstStyle/>
          <a:p>
            <a:r>
              <a:rPr lang="en-US" dirty="0" smtClean="0"/>
              <a:t>5. Semantics</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Lexical Semantics:</a:t>
            </a:r>
          </a:p>
          <a:p>
            <a:r>
              <a:rPr lang="en-US" sz="2800" dirty="0" smtClean="0">
                <a:latin typeface="Times New Roman" pitchFamily="18" charset="0"/>
                <a:cs typeface="Times New Roman" pitchFamily="18" charset="0"/>
              </a:rPr>
              <a:t>The </a:t>
            </a:r>
            <a:r>
              <a:rPr lang="en-US" sz="2800" dirty="0" smtClean="0">
                <a:latin typeface="Times New Roman" pitchFamily="18" charset="0"/>
                <a:cs typeface="Times New Roman" pitchFamily="18" charset="0"/>
              </a:rPr>
              <a:t>scientific study of  the meanings of </a:t>
            </a:r>
            <a:r>
              <a:rPr lang="en-US" sz="2800" u="sng" dirty="0" smtClean="0">
                <a:latin typeface="Times New Roman" pitchFamily="18" charset="0"/>
                <a:cs typeface="Times New Roman" pitchFamily="18" charset="0"/>
              </a:rPr>
              <a:t>Words</a:t>
            </a:r>
            <a:r>
              <a:rPr lang="en-US" sz="2800" dirty="0" smtClean="0">
                <a:latin typeface="Times New Roman" pitchFamily="18" charset="0"/>
                <a:cs typeface="Times New Roman" pitchFamily="18" charset="0"/>
              </a:rPr>
              <a:t> and the systematic meaning –related connections between words is known as </a:t>
            </a:r>
            <a:r>
              <a:rPr lang="en-US" sz="2800" u="sng" dirty="0" smtClean="0">
                <a:latin typeface="Times New Roman" pitchFamily="18" charset="0"/>
                <a:cs typeface="Times New Roman" pitchFamily="18" charset="0"/>
              </a:rPr>
              <a:t>Lexical Semantics</a:t>
            </a:r>
            <a:r>
              <a:rPr lang="en-US" sz="2800" u="sng" dirty="0" smtClean="0">
                <a:latin typeface="Times New Roman" pitchFamily="18" charset="0"/>
                <a:cs typeface="Times New Roman" pitchFamily="18" charset="0"/>
              </a:rPr>
              <a:t>.</a:t>
            </a:r>
            <a:endParaRPr lang="en-US" sz="2800" dirty="0" smtClean="0"/>
          </a:p>
          <a:p>
            <a:endParaRPr lang="en-US" dirty="0" smtClean="0"/>
          </a:p>
          <a:p>
            <a:r>
              <a:rPr lang="en-US" b="1" dirty="0" smtClean="0"/>
              <a:t>Sentential Semantics:</a:t>
            </a:r>
          </a:p>
          <a:p>
            <a:r>
              <a:rPr lang="en-US" sz="2800" i="1" dirty="0" smtClean="0">
                <a:latin typeface="Times New Roman" pitchFamily="18" charset="0"/>
                <a:cs typeface="Times New Roman" pitchFamily="18" charset="0"/>
              </a:rPr>
              <a:t>	</a:t>
            </a:r>
            <a:r>
              <a:rPr lang="en-US" sz="2800" b="1" dirty="0" smtClean="0">
                <a:latin typeface="Times New Roman" pitchFamily="18" charset="0"/>
                <a:cs typeface="Times New Roman" pitchFamily="18" charset="0"/>
              </a:rPr>
              <a:t>It </a:t>
            </a:r>
            <a:r>
              <a:rPr lang="en-US" sz="2800" dirty="0" smtClean="0">
                <a:latin typeface="Times New Roman" pitchFamily="18" charset="0"/>
                <a:cs typeface="Times New Roman" pitchFamily="18" charset="0"/>
              </a:rPr>
              <a:t>is </a:t>
            </a:r>
            <a:r>
              <a:rPr lang="en-US" sz="2800" dirty="0" smtClean="0">
                <a:latin typeface="Times New Roman" pitchFamily="18" charset="0"/>
                <a:cs typeface="Times New Roman" pitchFamily="18" charset="0"/>
              </a:rPr>
              <a:t>the branch of Semantics concerned with the meaning of the </a:t>
            </a:r>
            <a:r>
              <a:rPr lang="en-US" sz="2800" b="1" dirty="0" smtClean="0">
                <a:latin typeface="Times New Roman" pitchFamily="18" charset="0"/>
                <a:cs typeface="Times New Roman" pitchFamily="18" charset="0"/>
              </a:rPr>
              <a:t>syntactic units</a:t>
            </a:r>
            <a:r>
              <a:rPr lang="en-US" sz="2800" dirty="0" smtClean="0">
                <a:latin typeface="Times New Roman" pitchFamily="18" charset="0"/>
                <a:cs typeface="Times New Roman" pitchFamily="18" charset="0"/>
              </a:rPr>
              <a:t> larger than the word.</a:t>
            </a:r>
          </a:p>
          <a:p>
            <a:endParaRPr lang="en-US" dirty="0"/>
          </a:p>
        </p:txBody>
      </p:sp>
      <p:sp>
        <p:nvSpPr>
          <p:cNvPr id="3" name="Title 2"/>
          <p:cNvSpPr>
            <a:spLocks noGrp="1"/>
          </p:cNvSpPr>
          <p:nvPr>
            <p:ph type="title"/>
          </p:nvPr>
        </p:nvSpPr>
        <p:spPr/>
        <p:txBody>
          <a:bodyPr/>
          <a:lstStyle/>
          <a:p>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r>
              <a:rPr lang="it-IT" dirty="0" smtClean="0"/>
              <a:t>Pragmatics  is the study of meaning in context dependent on the intentions of participants in a conversational </a:t>
            </a:r>
            <a:r>
              <a:rPr lang="it-IT" dirty="0" smtClean="0"/>
              <a:t>exchange</a:t>
            </a:r>
          </a:p>
          <a:p>
            <a:endParaRPr lang="it-IT" dirty="0" smtClean="0"/>
          </a:p>
          <a:p>
            <a:r>
              <a:rPr lang="it-IT" b="1" dirty="0" smtClean="0"/>
              <a:t>Importance of context:</a:t>
            </a:r>
          </a:p>
          <a:p>
            <a:r>
              <a:rPr lang="it-IT" dirty="0" smtClean="0"/>
              <a:t>We cannot understand pragmatic meanings without the context</a:t>
            </a:r>
            <a:endParaRPr lang="en-US" dirty="0"/>
          </a:p>
        </p:txBody>
      </p:sp>
      <p:sp>
        <p:nvSpPr>
          <p:cNvPr id="3" name="Title 2"/>
          <p:cNvSpPr>
            <a:spLocks noGrp="1"/>
          </p:cNvSpPr>
          <p:nvPr>
            <p:ph type="title"/>
          </p:nvPr>
        </p:nvSpPr>
        <p:spPr/>
        <p:txBody>
          <a:bodyPr/>
          <a:lstStyle/>
          <a:p>
            <a:r>
              <a:rPr lang="en-US" dirty="0" smtClean="0"/>
              <a:t>Pragmatics</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buNone/>
              <a:defRPr/>
            </a:pPr>
            <a:r>
              <a:rPr lang="it-IT" dirty="0" smtClean="0"/>
              <a:t>We have different ‘contexts’:</a:t>
            </a:r>
          </a:p>
          <a:p>
            <a:pPr>
              <a:buNone/>
              <a:defRPr/>
            </a:pPr>
            <a:endParaRPr lang="it-IT" dirty="0" smtClean="0"/>
          </a:p>
          <a:p>
            <a:pPr>
              <a:buNone/>
              <a:defRPr/>
            </a:pPr>
            <a:r>
              <a:rPr lang="it-IT" dirty="0" smtClean="0"/>
              <a:t>Linguistic Context</a:t>
            </a:r>
          </a:p>
          <a:p>
            <a:pPr>
              <a:buNone/>
              <a:defRPr/>
            </a:pPr>
            <a:r>
              <a:rPr lang="it-IT" dirty="0" smtClean="0"/>
              <a:t>Non-Linguistic or Situational Context</a:t>
            </a:r>
          </a:p>
          <a:p>
            <a:endParaRPr lang="en-US" dirty="0" smtClean="0"/>
          </a:p>
          <a:p>
            <a:r>
              <a:rPr lang="en-US" b="1" dirty="0" smtClean="0"/>
              <a:t>Theories of Pragmatics</a:t>
            </a:r>
          </a:p>
          <a:p>
            <a:pPr marL="342900" indent="-341313">
              <a:spcBef>
                <a:spcPts val="700"/>
              </a:spcBef>
              <a:buClr>
                <a:srgbClr val="FFCC00"/>
              </a:buClr>
              <a:buSzPct val="70000"/>
              <a:buFont typeface="Wingdings" pitchFamily="2" charset="2"/>
              <a:buChar char=""/>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en-GB" dirty="0" smtClean="0">
                <a:solidFill>
                  <a:schemeClr val="tx1">
                    <a:lumMod val="65000"/>
                    <a:lumOff val="35000"/>
                  </a:schemeClr>
                </a:solidFill>
              </a:rPr>
              <a:t>1. Speech acts theory</a:t>
            </a:r>
          </a:p>
          <a:p>
            <a:pPr marL="342900" indent="-341313">
              <a:spcBef>
                <a:spcPts val="700"/>
              </a:spcBef>
              <a:buClr>
                <a:srgbClr val="FFCC00"/>
              </a:buClr>
              <a:buSzPct val="70000"/>
              <a:buFont typeface="Wingdings" pitchFamily="2" charset="2"/>
              <a:buChar char=""/>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en-GB" dirty="0" smtClean="0">
                <a:solidFill>
                  <a:schemeClr val="tx1">
                    <a:lumMod val="65000"/>
                    <a:lumOff val="35000"/>
                  </a:schemeClr>
                </a:solidFill>
              </a:rPr>
              <a:t>2. Relevance theory</a:t>
            </a:r>
          </a:p>
          <a:p>
            <a:pPr marL="342900" indent="-341313">
              <a:spcBef>
                <a:spcPts val="700"/>
              </a:spcBef>
              <a:buClr>
                <a:srgbClr val="FFCC00"/>
              </a:buClr>
              <a:buSzPct val="70000"/>
              <a:buFont typeface="Wingdings" pitchFamily="2" charset="2"/>
              <a:buChar char=""/>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en-GB" dirty="0" smtClean="0">
                <a:solidFill>
                  <a:schemeClr val="tx1">
                    <a:lumMod val="65000"/>
                    <a:lumOff val="35000"/>
                  </a:schemeClr>
                </a:solidFill>
              </a:rPr>
              <a:t>3. Cooperation theory</a:t>
            </a:r>
          </a:p>
          <a:p>
            <a:pPr marL="342900" indent="-341313">
              <a:spcBef>
                <a:spcPts val="700"/>
              </a:spcBef>
              <a:buClr>
                <a:srgbClr val="FFCC00"/>
              </a:buClr>
              <a:buSzPct val="70000"/>
              <a:buFont typeface="Wingdings" pitchFamily="2" charset="2"/>
              <a:buChar char=""/>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en-GB" dirty="0" smtClean="0">
                <a:solidFill>
                  <a:schemeClr val="tx1">
                    <a:lumMod val="65000"/>
                    <a:lumOff val="35000"/>
                  </a:schemeClr>
                </a:solidFill>
              </a:rPr>
              <a:t>4. Argumentation theory</a:t>
            </a:r>
          </a:p>
          <a:p>
            <a:endParaRPr lang="en-US" dirty="0"/>
          </a:p>
        </p:txBody>
      </p:sp>
      <p:sp>
        <p:nvSpPr>
          <p:cNvPr id="3" name="Title 2"/>
          <p:cNvSpPr>
            <a:spLocks noGrp="1"/>
          </p:cNvSpPr>
          <p:nvPr>
            <p:ph type="title"/>
          </p:nvPr>
        </p:nvSpPr>
        <p:spPr/>
        <p:txBody>
          <a:bodyPr/>
          <a:lstStyle/>
          <a:p>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r>
              <a:rPr lang="en-US" dirty="0" smtClean="0"/>
              <a:t>Language: Definitions</a:t>
            </a:r>
          </a:p>
          <a:p>
            <a:r>
              <a:rPr lang="en-US" dirty="0" smtClean="0"/>
              <a:t>Language: Features</a:t>
            </a:r>
          </a:p>
          <a:p>
            <a:r>
              <a:rPr lang="en-US" dirty="0" smtClean="0"/>
              <a:t>Language: Theories about Origin (New addition)</a:t>
            </a:r>
          </a:p>
          <a:p>
            <a:r>
              <a:rPr lang="en-US" dirty="0" smtClean="0"/>
              <a:t>Language: Levels</a:t>
            </a:r>
          </a:p>
          <a:p>
            <a:endParaRPr lang="en-US" dirty="0" smtClean="0"/>
          </a:p>
        </p:txBody>
      </p:sp>
      <p:sp>
        <p:nvSpPr>
          <p:cNvPr id="3" name="Title 2"/>
          <p:cNvSpPr>
            <a:spLocks noGrp="1"/>
          </p:cNvSpPr>
          <p:nvPr>
            <p:ph type="title"/>
          </p:nvPr>
        </p:nvSpPr>
        <p:spPr/>
        <p:txBody>
          <a:bodyPr/>
          <a:lstStyle/>
          <a:p>
            <a:r>
              <a:rPr lang="en-US" dirty="0" smtClean="0"/>
              <a:t>Recap</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132</TotalTime>
  <Words>1494</Words>
  <Application>Microsoft Office PowerPoint</Application>
  <PresentationFormat>On-screen Show (4:3)</PresentationFormat>
  <Paragraphs>245</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Concourse</vt:lpstr>
      <vt:lpstr>Language &amp; Levels of Language (Recap)</vt:lpstr>
      <vt:lpstr>Today’s Lecture</vt:lpstr>
      <vt:lpstr>Language: Definitions</vt:lpstr>
      <vt:lpstr>Language: Definitions</vt:lpstr>
      <vt:lpstr>Language</vt:lpstr>
      <vt:lpstr>Features of Language</vt:lpstr>
      <vt:lpstr>Minor Features of Language</vt:lpstr>
      <vt:lpstr>Language Origin</vt:lpstr>
      <vt:lpstr>Language Origin: Theories</vt:lpstr>
      <vt:lpstr>Language Origin: Theories</vt:lpstr>
      <vt:lpstr>Language Origin: Theories</vt:lpstr>
      <vt:lpstr>Levels of Language: Bottom up Approach</vt:lpstr>
      <vt:lpstr>1. Phonetics</vt:lpstr>
      <vt:lpstr>Slide 14</vt:lpstr>
      <vt:lpstr>Slide 15</vt:lpstr>
      <vt:lpstr>Slide 16</vt:lpstr>
      <vt:lpstr>Slide 17</vt:lpstr>
      <vt:lpstr>Phonetics: english</vt:lpstr>
      <vt:lpstr>English: Vowel Sounds</vt:lpstr>
      <vt:lpstr>English: Consonant Sounds</vt:lpstr>
      <vt:lpstr>2. Phonology</vt:lpstr>
      <vt:lpstr>Slide 22</vt:lpstr>
      <vt:lpstr>Slide 23</vt:lpstr>
      <vt:lpstr>3. Morphology</vt:lpstr>
      <vt:lpstr>Slide 25</vt:lpstr>
      <vt:lpstr>Slide 26</vt:lpstr>
      <vt:lpstr>Slide 27</vt:lpstr>
      <vt:lpstr>4. Syntax</vt:lpstr>
      <vt:lpstr>Slide 29</vt:lpstr>
      <vt:lpstr>Slide 30</vt:lpstr>
      <vt:lpstr>Slide 31</vt:lpstr>
      <vt:lpstr>Slide 32</vt:lpstr>
      <vt:lpstr>5. Semantics</vt:lpstr>
      <vt:lpstr>Slide 34</vt:lpstr>
      <vt:lpstr>Pragmatics</vt:lpstr>
      <vt:lpstr>Slide 36</vt:lpstr>
      <vt:lpstr>Recap</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Levels of Language (Recap)</dc:title>
  <dc:creator>Numan</dc:creator>
  <cp:lastModifiedBy>Numan</cp:lastModifiedBy>
  <cp:revision>57</cp:revision>
  <dcterms:created xsi:type="dcterms:W3CDTF">2013-06-20T13:27:14Z</dcterms:created>
  <dcterms:modified xsi:type="dcterms:W3CDTF">2013-06-20T15:39:17Z</dcterms:modified>
</cp:coreProperties>
</file>