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9" r:id="rId12"/>
    <p:sldId id="267" r:id="rId13"/>
    <p:sldId id="268" r:id="rId14"/>
    <p:sldId id="270" r:id="rId15"/>
    <p:sldId id="284" r:id="rId16"/>
    <p:sldId id="285" r:id="rId17"/>
    <p:sldId id="271" r:id="rId18"/>
    <p:sldId id="272" r:id="rId19"/>
    <p:sldId id="273" r:id="rId20"/>
    <p:sldId id="274" r:id="rId21"/>
    <p:sldId id="275" r:id="rId22"/>
    <p:sldId id="276" r:id="rId23"/>
    <p:sldId id="277" r:id="rId24"/>
    <p:sldId id="278" r:id="rId25"/>
    <p:sldId id="279" r:id="rId26"/>
    <p:sldId id="290" r:id="rId27"/>
    <p:sldId id="281" r:id="rId28"/>
    <p:sldId id="282" r:id="rId29"/>
    <p:sldId id="286" r:id="rId30"/>
    <p:sldId id="287" r:id="rId31"/>
    <p:sldId id="288" r:id="rId32"/>
    <p:sldId id="283" r:id="rId33"/>
    <p:sldId id="289" r:id="rId34"/>
    <p:sldId id="280" r:id="rId35"/>
    <p:sldId id="25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8EE15FA-B7E0-4135-A45B-6DEEFCE3E31C}" type="datetimeFigureOut">
              <a:rPr lang="en-US" smtClean="0"/>
              <a:pPr/>
              <a:t>6/20/2013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3EF8293-B3CD-4BC5-88A2-19B73497A702}"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8EE15FA-B7E0-4135-A45B-6DEEFCE3E31C}"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3EF8293-B3CD-4BC5-88A2-19B73497A702}"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8EE15FA-B7E0-4135-A45B-6DEEFCE3E31C}" type="datetimeFigureOut">
              <a:rPr lang="en-US" smtClean="0"/>
              <a:pPr/>
              <a:t>6/20/2013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3EF8293-B3CD-4BC5-88A2-19B73497A702}"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8EE15FA-B7E0-4135-A45B-6DEEFCE3E31C}" type="datetimeFigureOut">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F8293-B3CD-4BC5-88A2-19B73497A702}"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8EE15FA-B7E0-4135-A45B-6DEEFCE3E31C}" type="datetimeFigureOut">
              <a:rPr lang="en-US" smtClean="0"/>
              <a:pPr/>
              <a:t>6/20/2013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3EF8293-B3CD-4BC5-88A2-19B73497A702}"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8EE15FA-B7E0-4135-A45B-6DEEFCE3E31C}" type="datetimeFigureOut">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3EF8293-B3CD-4BC5-88A2-19B73497A7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8EE15FA-B7E0-4135-A45B-6DEEFCE3E31C}" type="datetimeFigureOut">
              <a:rPr lang="en-US" smtClean="0"/>
              <a:pPr/>
              <a:t>6/20/2013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3EF8293-B3CD-4BC5-88A2-19B73497A7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3EF8293-B3CD-4BC5-88A2-19B73497A702}"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8EE15FA-B7E0-4135-A45B-6DEEFCE3E31C}" type="datetimeFigureOut">
              <a:rPr lang="en-US" smtClean="0"/>
              <a:pPr/>
              <a:t>6/20/2013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3EF8293-B3CD-4BC5-88A2-19B73497A702}"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8EE15FA-B7E0-4135-A45B-6DEEFCE3E31C}" type="datetimeFigureOut">
              <a:rPr lang="en-US" smtClean="0"/>
              <a:pPr/>
              <a:t>6/20/2013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EE15FA-B7E0-4135-A45B-6DEEFCE3E31C}"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F8293-B3CD-4BC5-88A2-19B73497A70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3EF8293-B3CD-4BC5-88A2-19B73497A702}"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EE15FA-B7E0-4135-A45B-6DEEFCE3E31C}"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8EE15FA-B7E0-4135-A45B-6DEEFCE3E31C}" type="datetimeFigureOut">
              <a:rPr lang="en-US" smtClean="0"/>
              <a:pPr/>
              <a:t>6/20/2013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3EF8293-B3CD-4BC5-88A2-19B73497A702}"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linguistics/CH.6/62/622-1.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Negotiation" TargetMode="External"/><Relationship Id="rId2" Type="http://schemas.openxmlformats.org/officeDocument/2006/relationships/hyperlink" Target="http://en.wikipedia.org/wiki/Debat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en.wikipedia.org/wiki/Premis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linguistics/CH.6/64/64-1.HT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helsinki.fi/~pietarin/publications/Relevance%20theory-Pietarinen.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smtClean="0"/>
          </a:p>
          <a:p>
            <a:endParaRPr lang="en-US" dirty="0" smtClean="0"/>
          </a:p>
          <a:p>
            <a:endParaRPr lang="en-US" dirty="0" smtClean="0"/>
          </a:p>
          <a:p>
            <a:endParaRPr lang="en-US" dirty="0" smtClean="0"/>
          </a:p>
          <a:p>
            <a:r>
              <a:rPr lang="en-US" dirty="0" smtClean="0"/>
              <a:t>Dr. </a:t>
            </a:r>
            <a:r>
              <a:rPr lang="en-US" dirty="0" err="1" smtClean="0"/>
              <a:t>Ansa</a:t>
            </a:r>
            <a:r>
              <a:rPr lang="en-US" dirty="0" smtClean="0"/>
              <a:t> </a:t>
            </a:r>
            <a:r>
              <a:rPr lang="en-US" dirty="0" err="1" smtClean="0"/>
              <a:t>Hameed</a:t>
            </a:r>
            <a:endParaRPr lang="en-US" dirty="0"/>
          </a:p>
        </p:txBody>
      </p:sp>
      <p:sp>
        <p:nvSpPr>
          <p:cNvPr id="2" name="Title 1"/>
          <p:cNvSpPr>
            <a:spLocks noGrp="1"/>
          </p:cNvSpPr>
          <p:nvPr>
            <p:ph type="ctrTitle"/>
          </p:nvPr>
        </p:nvSpPr>
        <p:spPr/>
        <p:txBody>
          <a:bodyPr>
            <a:normAutofit/>
          </a:bodyPr>
          <a:lstStyle/>
          <a:p>
            <a:r>
              <a:rPr lang="en-US" sz="4800" b="1" dirty="0" smtClean="0"/>
              <a:t>Pragmatics (2)</a:t>
            </a:r>
            <a:endParaRPr lang="en-US" sz="4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Pragmatics???</a:t>
            </a:r>
          </a:p>
          <a:p>
            <a:endParaRPr lang="en-US" dirty="0" smtClean="0"/>
          </a:p>
          <a:p>
            <a:r>
              <a:rPr lang="en-US" dirty="0" smtClean="0"/>
              <a:t>Importance of Context???</a:t>
            </a:r>
          </a:p>
          <a:p>
            <a:endParaRPr lang="en-US" dirty="0" smtClean="0"/>
          </a:p>
          <a:p>
            <a:r>
              <a:rPr lang="en-US" dirty="0" smtClean="0"/>
              <a:t>Theories</a:t>
            </a:r>
          </a:p>
          <a:p>
            <a:r>
              <a:rPr lang="en-US" dirty="0" smtClean="0"/>
              <a:t>Speech Act Theory</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Today’s Lecture</a:t>
            </a:r>
            <a:endParaRPr lang="en-US"/>
          </a:p>
        </p:txBody>
      </p:sp>
      <p:sp>
        <p:nvSpPr>
          <p:cNvPr id="3" name="Content Placeholder 2"/>
          <p:cNvSpPr>
            <a:spLocks noGrp="1"/>
          </p:cNvSpPr>
          <p:nvPr>
            <p:ph sz="quarter" idx="1"/>
          </p:nvPr>
        </p:nvSpPr>
        <p:spPr/>
        <p:txBody>
          <a:bodyPr/>
          <a:lstStyle/>
          <a:p>
            <a:endParaRPr lang="en-US" dirty="0" smtClean="0"/>
          </a:p>
          <a:p>
            <a:r>
              <a:rPr lang="en-US" dirty="0" smtClean="0"/>
              <a:t>Theories:</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2. Relevance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3. Cooperation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4. Argumentation theory</a:t>
            </a:r>
          </a:p>
          <a:p>
            <a:endParaRPr lang="en-US" dirty="0" smtClean="0"/>
          </a:p>
          <a:p>
            <a:r>
              <a:rPr lang="en-US" dirty="0" smtClean="0"/>
              <a:t>Pragmatics &amp; Discourse Analysis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Relevance Theory</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solidFill>
                <a:schemeClr val="tx1">
                  <a:lumMod val="65000"/>
                  <a:lumOff val="35000"/>
                </a:schemeClr>
              </a:solidFill>
            </a:endParaRPr>
          </a:p>
          <a:p>
            <a:pPr>
              <a:lnSpc>
                <a:spcPct val="90000"/>
              </a:lnSpc>
              <a:buFont typeface="Wingdings" pitchFamily="-1" charset="2"/>
              <a:buChar char="l"/>
            </a:pPr>
            <a:r>
              <a:rPr lang="en-GB" sz="2400" dirty="0" smtClean="0">
                <a:latin typeface="Times New Roman" pitchFamily="18" charset="0"/>
                <a:ea typeface="新細明體" pitchFamily="-1" charset="-120"/>
              </a:rPr>
              <a:t>Meaning is not merely a matter of decoding grammar. It is also a matter of knowing which of the many inferences that one can draw from an utterance are relevant.</a:t>
            </a:r>
          </a:p>
          <a:p>
            <a:pPr>
              <a:lnSpc>
                <a:spcPct val="90000"/>
              </a:lnSpc>
              <a:buFont typeface="Wingdings" pitchFamily="-1" charset="2"/>
              <a:buChar char="l"/>
            </a:pPr>
            <a:r>
              <a:rPr lang="en-GB" sz="2400" dirty="0" smtClean="0">
                <a:latin typeface="Times New Roman" pitchFamily="18" charset="0"/>
                <a:ea typeface="新細明體" pitchFamily="-1" charset="-120"/>
              </a:rPr>
              <a:t>Relevance is a matter deeply tied to context, point of view, and culture.</a:t>
            </a:r>
          </a:p>
          <a:p>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Relevance Theory</a:t>
            </a:r>
            <a:endParaRPr lang="en-US" dirty="0"/>
          </a:p>
        </p:txBody>
      </p:sp>
      <p:sp>
        <p:nvSpPr>
          <p:cNvPr id="3" name="Content Placeholder 2"/>
          <p:cNvSpPr>
            <a:spLocks noGrp="1"/>
          </p:cNvSpPr>
          <p:nvPr>
            <p:ph sz="quarter" idx="1"/>
          </p:nvPr>
        </p:nvSpPr>
        <p:spPr/>
        <p:txBody>
          <a:bodyPr>
            <a:normAutofit fontScale="85000" lnSpcReduction="20000"/>
          </a:bodyPr>
          <a:lstStyle/>
          <a:p>
            <a:endParaRPr lang="en-US" dirty="0" smtClean="0"/>
          </a:p>
          <a:p>
            <a:r>
              <a:rPr lang="en-GB" sz="2800" dirty="0" err="1" smtClean="0">
                <a:latin typeface="Wingdings" pitchFamily="-1" charset="2"/>
                <a:ea typeface="新細明體" pitchFamily="-1" charset="-120"/>
              </a:rPr>
              <a:t>l</a:t>
            </a:r>
            <a:r>
              <a:rPr lang="en-GB" sz="2800" dirty="0" err="1" smtClean="0">
                <a:latin typeface="Times New Roman" pitchFamily="18" charset="0"/>
                <a:ea typeface="新細明體" pitchFamily="-1" charset="-120"/>
              </a:rPr>
              <a:t>Example</a:t>
            </a:r>
            <a:r>
              <a:rPr lang="en-GB" sz="2800" dirty="0" smtClean="0">
                <a:latin typeface="Times New Roman" pitchFamily="18" charset="0"/>
                <a:ea typeface="新細明體" pitchFamily="-1" charset="-120"/>
              </a:rPr>
              <a:t>: Sentence 1. May have multiple meanings 2-4.  What does it mean? Try to fill in the blanks.</a:t>
            </a:r>
          </a:p>
          <a:p>
            <a:endParaRPr lang="en-US" dirty="0" smtClean="0"/>
          </a:p>
          <a:p>
            <a:r>
              <a:rPr lang="en-GB" dirty="0" smtClean="0"/>
              <a:t>1.     Lung cancer death rates are clearly associated with an increase in smoking</a:t>
            </a:r>
            <a:endParaRPr lang="en-US" dirty="0" smtClean="0"/>
          </a:p>
          <a:p>
            <a:r>
              <a:rPr lang="en-GB" dirty="0" smtClean="0"/>
              <a:t>a.    increased smoking = people smoke more</a:t>
            </a:r>
            <a:endParaRPr lang="en-US" dirty="0" smtClean="0"/>
          </a:p>
          <a:p>
            <a:r>
              <a:rPr lang="en-GB" dirty="0" smtClean="0"/>
              <a:t>b.    increased smoking = more people smoke</a:t>
            </a:r>
            <a:endParaRPr lang="en-US" dirty="0" smtClean="0"/>
          </a:p>
          <a:p>
            <a:r>
              <a:rPr lang="en-GB" dirty="0" smtClean="0"/>
              <a:t>c.    increased smoking = ____________________</a:t>
            </a:r>
            <a:endParaRPr lang="en-US" dirty="0" smtClean="0"/>
          </a:p>
          <a:p>
            <a:r>
              <a:rPr lang="en-GB" dirty="0" smtClean="0"/>
              <a:t>d.    the same people are smoking and dying</a:t>
            </a:r>
            <a:endParaRPr lang="en-US" dirty="0" smtClean="0"/>
          </a:p>
          <a:p>
            <a:r>
              <a:rPr lang="en-GB" dirty="0" smtClean="0"/>
              <a:t>e.    the people smoking and dying are not all ___________</a:t>
            </a:r>
            <a:endParaRPr lang="en-US" dirty="0" smtClean="0"/>
          </a:p>
          <a:p>
            <a:r>
              <a:rPr lang="en-GB" dirty="0" smtClean="0"/>
              <a:t>f.    the situation being talked about is real (</a:t>
            </a:r>
            <a:r>
              <a:rPr lang="en-GB" i="1" dirty="0" smtClean="0"/>
              <a:t>because</a:t>
            </a:r>
            <a:r>
              <a:rPr lang="en-GB" dirty="0" smtClean="0"/>
              <a:t>)</a:t>
            </a:r>
            <a:endParaRPr lang="en-US" dirty="0" smtClean="0"/>
          </a:p>
          <a:p>
            <a:r>
              <a:rPr lang="en-GB" dirty="0" smtClean="0"/>
              <a:t>g.    the situation being talked about is hypothetical (</a:t>
            </a:r>
            <a:r>
              <a:rPr lang="en-GB" i="1" dirty="0" smtClean="0"/>
              <a:t>      </a:t>
            </a:r>
            <a:r>
              <a:rPr lang="en-GB"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a:t>
            </a:r>
            <a:endParaRPr lang="en-US" dirty="0"/>
          </a:p>
        </p:txBody>
      </p:sp>
      <p:sp>
        <p:nvSpPr>
          <p:cNvPr id="3" name="Content Placeholder 2"/>
          <p:cNvSpPr>
            <a:spLocks noGrp="1"/>
          </p:cNvSpPr>
          <p:nvPr>
            <p:ph sz="quarter" idx="1"/>
          </p:nvPr>
        </p:nvSpPr>
        <p:spPr/>
        <p:txBody>
          <a:bodyPr/>
          <a:lstStyle/>
          <a:p>
            <a:endParaRPr lang="en-US" dirty="0" smtClean="0"/>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b="1" u="sng" dirty="0" smtClean="0">
                <a:solidFill>
                  <a:schemeClr val="tx1">
                    <a:lumMod val="65000"/>
                    <a:lumOff val="35000"/>
                  </a:schemeClr>
                </a:solidFill>
              </a:rPr>
              <a:t>COOPERATION THEORY</a:t>
            </a:r>
          </a:p>
          <a:p>
            <a:pPr marL="341313" indent="-341313">
              <a:spcBef>
                <a:spcPts val="900"/>
              </a:spcBef>
              <a:buClr>
                <a:srgbClr val="FFCC00"/>
              </a:buClr>
              <a:buSzPct val="7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800" b="1" u="sng" dirty="0" smtClean="0">
              <a:solidFill>
                <a:schemeClr val="tx1">
                  <a:lumMod val="65000"/>
                  <a:lumOff val="35000"/>
                </a:schemeClr>
              </a:solidFill>
            </a:endParaRPr>
          </a:p>
          <a:p>
            <a:pPr marL="341313" indent="-341313">
              <a:spcBef>
                <a:spcPts val="9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way</a:t>
            </a:r>
            <a:r>
              <a:rPr lang="es-ES" sz="2800" dirty="0" smtClean="0">
                <a:solidFill>
                  <a:schemeClr val="tx1">
                    <a:lumMod val="65000"/>
                    <a:lumOff val="35000"/>
                  </a:schemeClr>
                </a:solidFill>
              </a:rPr>
              <a:t> in </a:t>
            </a:r>
            <a:r>
              <a:rPr lang="es-ES" sz="2800" dirty="0" err="1" smtClean="0">
                <a:solidFill>
                  <a:schemeClr val="tx1">
                    <a:lumMod val="65000"/>
                    <a:lumOff val="35000"/>
                  </a:schemeClr>
                </a:solidFill>
              </a:rPr>
              <a:t>which</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people</a:t>
            </a:r>
            <a:r>
              <a:rPr lang="es-ES" sz="2800" dirty="0" smtClean="0">
                <a:solidFill>
                  <a:schemeClr val="tx1">
                    <a:lumMod val="65000"/>
                    <a:lumOff val="35000"/>
                  </a:schemeClr>
                </a:solidFill>
              </a:rPr>
              <a:t> try </a:t>
            </a:r>
            <a:r>
              <a:rPr lang="es-ES" sz="2800" dirty="0" err="1" smtClean="0">
                <a:solidFill>
                  <a:schemeClr val="tx1">
                    <a:lumMod val="65000"/>
                    <a:lumOff val="35000"/>
                  </a:schemeClr>
                </a:solidFill>
              </a:rPr>
              <a:t>to</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make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conversations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work</a:t>
            </a:r>
            <a:r>
              <a:rPr lang="es-ES" sz="2800" dirty="0" smtClean="0">
                <a:solidFill>
                  <a:schemeClr val="tx1">
                    <a:lumMod val="65000"/>
                    <a:lumOff val="35000"/>
                  </a:schemeClr>
                </a:solidFill>
              </a:rPr>
              <a: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 Maxims</a:t>
            </a:r>
            <a:endParaRPr lang="en-US" dirty="0"/>
          </a:p>
        </p:txBody>
      </p:sp>
      <p:sp>
        <p:nvSpPr>
          <p:cNvPr id="3" name="Content Placeholder 2"/>
          <p:cNvSpPr>
            <a:spLocks noGrp="1"/>
          </p:cNvSpPr>
          <p:nvPr>
            <p:ph sz="quarter" idx="1"/>
          </p:nvPr>
        </p:nvSpPr>
        <p:spPr/>
        <p:txBody>
          <a:bodyPr/>
          <a:lstStyle/>
          <a:p>
            <a:endParaRPr lang="en-US" dirty="0" smtClean="0">
              <a:solidFill>
                <a:schemeClr val="tx1">
                  <a:lumMod val="65000"/>
                  <a:lumOff val="35000"/>
                </a:schemeClr>
              </a:solidFill>
            </a:endParaRPr>
          </a:p>
          <a:p>
            <a:pPr marL="341313" indent="-341313">
              <a:lnSpc>
                <a:spcPct val="90000"/>
              </a:lnSpc>
              <a:spcBef>
                <a:spcPts val="10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err="1" smtClean="0">
                <a:solidFill>
                  <a:schemeClr val="tx1">
                    <a:lumMod val="65000"/>
                    <a:lumOff val="35000"/>
                  </a:schemeClr>
                </a:solidFill>
              </a:rPr>
              <a:t>There</a:t>
            </a:r>
            <a:r>
              <a:rPr lang="es-ES" sz="2800" dirty="0" smtClean="0">
                <a:solidFill>
                  <a:schemeClr val="tx1">
                    <a:lumMod val="65000"/>
                    <a:lumOff val="35000"/>
                  </a:schemeClr>
                </a:solidFill>
              </a:rPr>
              <a:t> are </a:t>
            </a:r>
            <a:r>
              <a:rPr lang="es-ES" sz="2800" dirty="0" err="1" smtClean="0">
                <a:solidFill>
                  <a:schemeClr val="tx1">
                    <a:lumMod val="65000"/>
                    <a:lumOff val="35000"/>
                  </a:schemeClr>
                </a:solidFill>
              </a:rPr>
              <a:t>four</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subprinciples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within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this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theory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called</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maxims</a:t>
            </a:r>
            <a:endParaRPr lang="es-ES" sz="2800" dirty="0" smtClean="0">
              <a:solidFill>
                <a:schemeClr val="tx1">
                  <a:lumMod val="65000"/>
                  <a:lumOff val="35000"/>
                </a:schemeClr>
              </a:solidFill>
            </a:endParaRPr>
          </a:p>
          <a:p>
            <a:pPr marL="341313" indent="-341313">
              <a:lnSpc>
                <a:spcPct val="90000"/>
              </a:lnSpc>
              <a:spcBef>
                <a:spcPts val="1000"/>
              </a:spcBef>
              <a:buClr>
                <a:srgbClr val="FFCC00"/>
              </a:buClr>
              <a:buSzPct val="7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800" dirty="0" smtClean="0">
              <a:solidFill>
                <a:schemeClr val="tx1">
                  <a:lumMod val="65000"/>
                  <a:lumOff val="35000"/>
                </a:schemeClr>
              </a:solidFill>
            </a:endParaRPr>
          </a:p>
          <a:p>
            <a:pPr marL="341313" indent="-341313">
              <a:lnSpc>
                <a:spcPct val="90000"/>
              </a:lnSpc>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400" u="sng" dirty="0" err="1" smtClean="0">
                <a:solidFill>
                  <a:schemeClr val="tx1">
                    <a:lumMod val="65000"/>
                    <a:lumOff val="35000"/>
                  </a:schemeClr>
                </a:solidFill>
              </a:rPr>
              <a:t>Quantity</a:t>
            </a:r>
            <a:r>
              <a:rPr lang="es-ES" sz="2400" u="sng" dirty="0" smtClean="0">
                <a:solidFill>
                  <a:schemeClr val="tx1">
                    <a:lumMod val="65000"/>
                    <a:lumOff val="35000"/>
                  </a:schemeClr>
                </a:solidFill>
              </a:rPr>
              <a:t>.</a:t>
            </a:r>
            <a:r>
              <a:rPr lang="es-ES" sz="2400" dirty="0" smtClean="0">
                <a:solidFill>
                  <a:schemeClr val="tx1">
                    <a:lumMod val="65000"/>
                    <a:lumOff val="35000"/>
                  </a:schemeClr>
                </a:solidFill>
              </a:rPr>
              <a:t> (</a:t>
            </a:r>
            <a:r>
              <a:rPr lang="es-ES" sz="2400" dirty="0" err="1" smtClean="0">
                <a:solidFill>
                  <a:schemeClr val="tx1">
                    <a:lumMod val="65000"/>
                    <a:lumOff val="35000"/>
                  </a:schemeClr>
                </a:solidFill>
              </a:rPr>
              <a:t>quantity</a:t>
            </a:r>
            <a:r>
              <a:rPr lang="es-ES" sz="2400" dirty="0" smtClean="0">
                <a:solidFill>
                  <a:schemeClr val="tx1">
                    <a:lumMod val="65000"/>
                    <a:lumOff val="35000"/>
                  </a:schemeClr>
                </a:solidFill>
              </a:rPr>
              <a:t> of </a:t>
            </a:r>
            <a:r>
              <a:rPr lang="es-ES" sz="2400" dirty="0" err="1" smtClean="0">
                <a:solidFill>
                  <a:schemeClr val="tx1">
                    <a:lumMod val="65000"/>
                    <a:lumOff val="35000"/>
                  </a:schemeClr>
                </a:solidFill>
              </a:rPr>
              <a:t>information</a:t>
            </a:r>
            <a:r>
              <a:rPr lang="es-ES" sz="2400" dirty="0" smtClean="0">
                <a:solidFill>
                  <a:schemeClr val="tx1">
                    <a:lumMod val="65000"/>
                    <a:lumOff val="35000"/>
                  </a:schemeClr>
                </a:solidFill>
              </a:rPr>
              <a:t>)</a:t>
            </a:r>
          </a:p>
          <a:p>
            <a:pPr marL="341313" indent="-341313">
              <a:lnSpc>
                <a:spcPct val="90000"/>
              </a:lnSpc>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400" dirty="0" err="1" smtClean="0">
                <a:solidFill>
                  <a:schemeClr val="tx1">
                    <a:lumMod val="65000"/>
                    <a:lumOff val="35000"/>
                  </a:schemeClr>
                </a:solidFill>
              </a:rPr>
              <a:t>Quality</a:t>
            </a:r>
            <a:r>
              <a:rPr lang="es-ES" sz="2400" dirty="0" smtClean="0">
                <a:solidFill>
                  <a:schemeClr val="tx1">
                    <a:lumMod val="65000"/>
                    <a:lumOff val="35000"/>
                  </a:schemeClr>
                </a:solidFill>
              </a:rPr>
              <a:t> (</a:t>
            </a:r>
            <a:r>
              <a:rPr lang="es-ES" sz="2400" dirty="0" err="1" smtClean="0">
                <a:solidFill>
                  <a:schemeClr val="tx1">
                    <a:lumMod val="65000"/>
                    <a:lumOff val="35000"/>
                  </a:schemeClr>
                </a:solidFill>
              </a:rPr>
              <a:t>be</a:t>
            </a:r>
            <a:r>
              <a:rPr lang="es-ES" sz="2400" dirty="0" smtClean="0">
                <a:solidFill>
                  <a:schemeClr val="tx1">
                    <a:lumMod val="65000"/>
                    <a:lumOff val="35000"/>
                  </a:schemeClr>
                </a:solidFill>
              </a:rPr>
              <a:t> </a:t>
            </a:r>
            <a:r>
              <a:rPr lang="es-ES" sz="2400" dirty="0" err="1" smtClean="0">
                <a:solidFill>
                  <a:schemeClr val="tx1">
                    <a:lumMod val="65000"/>
                    <a:lumOff val="35000"/>
                  </a:schemeClr>
                </a:solidFill>
              </a:rPr>
              <a:t>truthful</a:t>
            </a:r>
            <a:r>
              <a:rPr lang="es-ES" sz="2400" dirty="0" smtClean="0">
                <a:solidFill>
                  <a:schemeClr val="tx1">
                    <a:lumMod val="65000"/>
                    <a:lumOff val="35000"/>
                  </a:schemeClr>
                </a:solidFill>
              </a:rPr>
              <a:t>)</a:t>
            </a:r>
          </a:p>
          <a:p>
            <a:pPr marL="341313" indent="-341313">
              <a:lnSpc>
                <a:spcPct val="90000"/>
              </a:lnSpc>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400" dirty="0" err="1" smtClean="0">
                <a:solidFill>
                  <a:schemeClr val="tx1">
                    <a:lumMod val="65000"/>
                    <a:lumOff val="35000"/>
                  </a:schemeClr>
                </a:solidFill>
              </a:rPr>
              <a:t>Relevance</a:t>
            </a:r>
            <a:r>
              <a:rPr lang="es-ES" sz="2400" dirty="0" smtClean="0">
                <a:solidFill>
                  <a:schemeClr val="tx1">
                    <a:lumMod val="65000"/>
                    <a:lumOff val="35000"/>
                  </a:schemeClr>
                </a:solidFill>
              </a:rPr>
              <a:t>/</a:t>
            </a:r>
            <a:r>
              <a:rPr lang="es-ES" sz="2400" dirty="0" err="1" smtClean="0">
                <a:solidFill>
                  <a:schemeClr val="tx1">
                    <a:lumMod val="65000"/>
                    <a:lumOff val="35000"/>
                  </a:schemeClr>
                </a:solidFill>
              </a:rPr>
              <a:t>Relation</a:t>
            </a:r>
            <a:r>
              <a:rPr lang="es-ES" sz="2400" dirty="0" smtClean="0">
                <a:solidFill>
                  <a:schemeClr val="tx1">
                    <a:lumMod val="65000"/>
                    <a:lumOff val="35000"/>
                  </a:schemeClr>
                </a:solidFill>
              </a:rPr>
              <a:t> (</a:t>
            </a:r>
            <a:r>
              <a:rPr lang="es-ES" sz="2400" dirty="0" err="1" smtClean="0">
                <a:solidFill>
                  <a:schemeClr val="tx1">
                    <a:lumMod val="65000"/>
                    <a:lumOff val="35000"/>
                  </a:schemeClr>
                </a:solidFill>
              </a:rPr>
              <a:t>be</a:t>
            </a:r>
            <a:r>
              <a:rPr lang="es-ES" sz="2400" dirty="0" smtClean="0">
                <a:solidFill>
                  <a:schemeClr val="tx1">
                    <a:lumMod val="65000"/>
                    <a:lumOff val="35000"/>
                  </a:schemeClr>
                </a:solidFill>
              </a:rPr>
              <a:t> </a:t>
            </a:r>
            <a:r>
              <a:rPr lang="es-ES" sz="2400" dirty="0" err="1" smtClean="0">
                <a:solidFill>
                  <a:schemeClr val="tx1">
                    <a:lumMod val="65000"/>
                    <a:lumOff val="35000"/>
                  </a:schemeClr>
                </a:solidFill>
              </a:rPr>
              <a:t>relevance</a:t>
            </a:r>
            <a:r>
              <a:rPr lang="es-ES" sz="2400" dirty="0" smtClean="0">
                <a:solidFill>
                  <a:schemeClr val="tx1">
                    <a:lumMod val="65000"/>
                    <a:lumOff val="35000"/>
                  </a:schemeClr>
                </a:solidFill>
              </a:rPr>
              <a:t>)</a:t>
            </a:r>
          </a:p>
          <a:p>
            <a:pPr marL="341313" indent="-341313">
              <a:lnSpc>
                <a:spcPct val="90000"/>
              </a:lnSpc>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400" dirty="0" err="1" smtClean="0">
                <a:solidFill>
                  <a:schemeClr val="tx1">
                    <a:lumMod val="65000"/>
                    <a:lumOff val="35000"/>
                  </a:schemeClr>
                </a:solidFill>
              </a:rPr>
              <a:t>Manner</a:t>
            </a:r>
            <a:r>
              <a:rPr lang="es-ES" sz="2400" dirty="0" smtClean="0">
                <a:solidFill>
                  <a:schemeClr val="tx1">
                    <a:lumMod val="65000"/>
                    <a:lumOff val="35000"/>
                  </a:schemeClr>
                </a:solidFill>
              </a:rPr>
              <a:t> (</a:t>
            </a:r>
            <a:r>
              <a:rPr lang="es-ES" sz="2400" dirty="0" err="1" smtClean="0">
                <a:solidFill>
                  <a:schemeClr val="tx1">
                    <a:lumMod val="65000"/>
                    <a:lumOff val="35000"/>
                  </a:schemeClr>
                </a:solidFill>
              </a:rPr>
              <a:t>be</a:t>
            </a:r>
            <a:r>
              <a:rPr lang="es-ES" sz="2400" dirty="0" smtClean="0">
                <a:solidFill>
                  <a:schemeClr val="tx1">
                    <a:lumMod val="65000"/>
                    <a:lumOff val="35000"/>
                  </a:schemeClr>
                </a:solidFill>
              </a:rPr>
              <a:t> </a:t>
            </a:r>
            <a:r>
              <a:rPr lang="es-ES" sz="2400" dirty="0" err="1" smtClean="0">
                <a:solidFill>
                  <a:schemeClr val="tx1">
                    <a:lumMod val="65000"/>
                    <a:lumOff val="35000"/>
                  </a:schemeClr>
                </a:solidFill>
              </a:rPr>
              <a:t>clear</a:t>
            </a:r>
            <a:r>
              <a:rPr lang="es-ES" sz="2400" dirty="0" smtClean="0">
                <a:solidFill>
                  <a:schemeClr val="tx1">
                    <a:lumMod val="65000"/>
                    <a:lumOff val="35000"/>
                  </a:schemeClr>
                </a:solidFill>
              </a:rPr>
              <a: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 Maxims</a:t>
            </a:r>
            <a:endParaRPr lang="en-US" dirty="0"/>
          </a:p>
        </p:txBody>
      </p:sp>
      <p:sp>
        <p:nvSpPr>
          <p:cNvPr id="3" name="Content Placeholder 2"/>
          <p:cNvSpPr>
            <a:spLocks noGrp="1"/>
          </p:cNvSpPr>
          <p:nvPr>
            <p:ph sz="quarter" idx="1"/>
          </p:nvPr>
        </p:nvSpPr>
        <p:spPr/>
        <p:txBody>
          <a:bodyPr/>
          <a:lstStyle/>
          <a:p>
            <a:endParaRPr lang="en-US" dirty="0" smtClean="0"/>
          </a:p>
          <a:p>
            <a:pPr marL="469900" indent="-469900">
              <a:lnSpc>
                <a:spcPct val="90000"/>
              </a:lnSpc>
            </a:pPr>
            <a:r>
              <a:rPr lang="en-US" sz="2400" b="1" dirty="0" smtClean="0"/>
              <a:t>The Maxim of Quantity</a:t>
            </a:r>
          </a:p>
          <a:p>
            <a:pPr marL="908050" lvl="1" indent="-436563">
              <a:lnSpc>
                <a:spcPct val="90000"/>
              </a:lnSpc>
            </a:pPr>
            <a:r>
              <a:rPr lang="en-US" sz="2000" dirty="0" smtClean="0"/>
              <a:t>Be only as informative as required for current conversational purposes.</a:t>
            </a:r>
          </a:p>
          <a:p>
            <a:pPr marL="469900" indent="-469900">
              <a:lnSpc>
                <a:spcPct val="90000"/>
              </a:lnSpc>
            </a:pPr>
            <a:r>
              <a:rPr lang="en-US" sz="2400" b="1" dirty="0" smtClean="0"/>
              <a:t>The Maxim of Quality</a:t>
            </a:r>
          </a:p>
          <a:p>
            <a:pPr marL="908050" lvl="1" indent="-436563">
              <a:lnSpc>
                <a:spcPct val="90000"/>
              </a:lnSpc>
            </a:pPr>
            <a:r>
              <a:rPr lang="en-US" sz="2000" dirty="0" smtClean="0"/>
              <a:t>Say only what you believe to be true and adequately supported.</a:t>
            </a:r>
          </a:p>
          <a:p>
            <a:pPr marL="469900" indent="-469900">
              <a:lnSpc>
                <a:spcPct val="90000"/>
              </a:lnSpc>
            </a:pPr>
            <a:r>
              <a:rPr lang="en-US" sz="2400" b="1" dirty="0" smtClean="0"/>
              <a:t>The Maxim of Relation</a:t>
            </a:r>
          </a:p>
          <a:p>
            <a:pPr marL="908050" lvl="1" indent="-436563">
              <a:lnSpc>
                <a:spcPct val="90000"/>
              </a:lnSpc>
            </a:pPr>
            <a:r>
              <a:rPr lang="en-US" sz="2000" dirty="0" smtClean="0"/>
              <a:t>Be relevant.</a:t>
            </a:r>
          </a:p>
          <a:p>
            <a:pPr marL="469900" indent="-469900">
              <a:lnSpc>
                <a:spcPct val="90000"/>
              </a:lnSpc>
            </a:pPr>
            <a:r>
              <a:rPr lang="en-US" sz="2400" b="1" dirty="0" smtClean="0"/>
              <a:t>The Maxim of Manner</a:t>
            </a:r>
          </a:p>
          <a:p>
            <a:pPr marL="908050" lvl="1" indent="-436563">
              <a:lnSpc>
                <a:spcPct val="90000"/>
              </a:lnSpc>
            </a:pPr>
            <a:r>
              <a:rPr lang="en-US" sz="2000" dirty="0" smtClean="0"/>
              <a:t>Be clear: be brief and orderly and avoid obscurity and ambiguity.</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 Maxims</a:t>
            </a:r>
            <a:endParaRPr lang="en-US" dirty="0"/>
          </a:p>
        </p:txBody>
      </p:sp>
      <p:sp>
        <p:nvSpPr>
          <p:cNvPr id="3" name="Content Placeholder 2"/>
          <p:cNvSpPr>
            <a:spLocks noGrp="1"/>
          </p:cNvSpPr>
          <p:nvPr>
            <p:ph sz="quarter" idx="1"/>
          </p:nvPr>
        </p:nvSpPr>
        <p:spPr/>
        <p:txBody>
          <a:bodyPr/>
          <a:lstStyle/>
          <a:p>
            <a:endParaRPr lang="en-US" dirty="0" smtClean="0"/>
          </a:p>
          <a:p>
            <a:r>
              <a:rPr lang="en-US" b="1" dirty="0" smtClean="0"/>
              <a:t>1. Maxim of quantity</a:t>
            </a:r>
          </a:p>
          <a:p>
            <a:endParaRPr lang="en-US" dirty="0" smtClean="0"/>
          </a:p>
          <a:p>
            <a:r>
              <a:rPr lang="en-US" dirty="0" smtClean="0"/>
              <a:t>Make your contribution as informative as required for the current purposes of the exchange. </a:t>
            </a:r>
          </a:p>
          <a:p>
            <a:r>
              <a:rPr lang="en-US" dirty="0" smtClean="0"/>
              <a:t>Do not make your contribution more informative than is required.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 Maxims</a:t>
            </a:r>
            <a:endParaRPr lang="en-US" dirty="0"/>
          </a:p>
        </p:txBody>
      </p:sp>
      <p:sp>
        <p:nvSpPr>
          <p:cNvPr id="3" name="Content Placeholder 2"/>
          <p:cNvSpPr>
            <a:spLocks noGrp="1"/>
          </p:cNvSpPr>
          <p:nvPr>
            <p:ph sz="quarter" idx="1"/>
          </p:nvPr>
        </p:nvSpPr>
        <p:spPr/>
        <p:txBody>
          <a:bodyPr/>
          <a:lstStyle/>
          <a:p>
            <a:endParaRPr lang="en-US" dirty="0" smtClean="0"/>
          </a:p>
          <a:p>
            <a:r>
              <a:rPr lang="en-US" b="1" dirty="0" smtClean="0"/>
              <a:t>2. Maxim of quality</a:t>
            </a:r>
          </a:p>
          <a:p>
            <a:endParaRPr lang="en-US" dirty="0" smtClean="0"/>
          </a:p>
          <a:p>
            <a:r>
              <a:rPr lang="en-US" dirty="0" smtClean="0"/>
              <a:t>Try to make your contribution one that is true.</a:t>
            </a:r>
          </a:p>
          <a:p>
            <a:r>
              <a:rPr lang="en-US" dirty="0" smtClean="0"/>
              <a:t>Do not say what you believe to be false.</a:t>
            </a:r>
          </a:p>
          <a:p>
            <a:r>
              <a:rPr lang="en-US" dirty="0" smtClean="0"/>
              <a:t>Do not say that for which you lack adequate evidence.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 Maxims</a:t>
            </a:r>
            <a:endParaRPr lang="en-US" dirty="0"/>
          </a:p>
        </p:txBody>
      </p:sp>
      <p:sp>
        <p:nvSpPr>
          <p:cNvPr id="3" name="Content Placeholder 2"/>
          <p:cNvSpPr>
            <a:spLocks noGrp="1"/>
          </p:cNvSpPr>
          <p:nvPr>
            <p:ph sz="quarter" idx="1"/>
          </p:nvPr>
        </p:nvSpPr>
        <p:spPr/>
        <p:txBody>
          <a:bodyPr/>
          <a:lstStyle/>
          <a:p>
            <a:endParaRPr lang="en-US" dirty="0" smtClean="0"/>
          </a:p>
          <a:p>
            <a:r>
              <a:rPr lang="en-US" b="1" dirty="0" smtClean="0"/>
              <a:t>3. Maxim of Relevance</a:t>
            </a:r>
          </a:p>
          <a:p>
            <a:pPr lvl="1"/>
            <a:r>
              <a:rPr lang="en-US" sz="2400" dirty="0" smtClean="0"/>
              <a:t>Be relevant</a:t>
            </a:r>
          </a:p>
          <a:p>
            <a:pPr lvl="1"/>
            <a:endParaRPr lang="en-US" dirty="0" smtClean="0"/>
          </a:p>
          <a:p>
            <a:pPr lvl="1"/>
            <a:r>
              <a:rPr lang="en-US" sz="2000" dirty="0" smtClean="0">
                <a:solidFill>
                  <a:srgbClr val="0070C0"/>
                </a:solidFill>
              </a:rPr>
              <a:t>Example:</a:t>
            </a:r>
          </a:p>
          <a:p>
            <a:pPr>
              <a:lnSpc>
                <a:spcPct val="90000"/>
              </a:lnSpc>
            </a:pPr>
            <a:r>
              <a:rPr lang="en-US" sz="2000" b="1" dirty="0" smtClean="0">
                <a:solidFill>
                  <a:srgbClr val="0070C0"/>
                </a:solidFill>
                <a:latin typeface="Times New Roman" pitchFamily="18" charset="0"/>
                <a:ea typeface="新細明體" pitchFamily="-1" charset="-120"/>
              </a:rPr>
              <a:t>A</a:t>
            </a:r>
            <a:r>
              <a:rPr lang="en-US" sz="2000" dirty="0" smtClean="0">
                <a:solidFill>
                  <a:srgbClr val="0070C0"/>
                </a:solidFill>
                <a:latin typeface="Times New Roman" pitchFamily="18" charset="0"/>
                <a:ea typeface="新細明體" pitchFamily="-1" charset="-120"/>
              </a:rPr>
              <a:t>   Well, how do I look?</a:t>
            </a:r>
          </a:p>
          <a:p>
            <a:pPr>
              <a:lnSpc>
                <a:spcPct val="90000"/>
              </a:lnSpc>
            </a:pPr>
            <a:r>
              <a:rPr lang="en-US" sz="2000" b="1" dirty="0" smtClean="0">
                <a:solidFill>
                  <a:srgbClr val="0070C0"/>
                </a:solidFill>
                <a:latin typeface="Times New Roman" pitchFamily="18" charset="0"/>
                <a:ea typeface="新細明體" pitchFamily="-1" charset="-120"/>
              </a:rPr>
              <a:t>B</a:t>
            </a:r>
            <a:r>
              <a:rPr lang="en-US" sz="2000" dirty="0" smtClean="0">
                <a:solidFill>
                  <a:srgbClr val="0070C0"/>
                </a:solidFill>
                <a:latin typeface="Times New Roman" pitchFamily="18" charset="0"/>
                <a:ea typeface="新細明體" pitchFamily="-1" charset="-120"/>
              </a:rPr>
              <a:t>   Your </a:t>
            </a:r>
            <a:r>
              <a:rPr lang="en-US" sz="2000" i="1" dirty="0" smtClean="0">
                <a:solidFill>
                  <a:srgbClr val="0070C0"/>
                </a:solidFill>
                <a:latin typeface="Times New Roman" pitchFamily="18" charset="0"/>
                <a:ea typeface="新細明體" pitchFamily="-1" charset="-120"/>
              </a:rPr>
              <a:t>shoes</a:t>
            </a:r>
            <a:r>
              <a:rPr lang="en-US" sz="2000" dirty="0" smtClean="0">
                <a:solidFill>
                  <a:srgbClr val="0070C0"/>
                </a:solidFill>
                <a:latin typeface="Times New Roman" pitchFamily="18" charset="0"/>
                <a:ea typeface="新細明體" pitchFamily="-1" charset="-120"/>
              </a:rPr>
              <a:t> are nice.</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 Maxims</a:t>
            </a:r>
            <a:endParaRPr lang="en-US" dirty="0"/>
          </a:p>
        </p:txBody>
      </p:sp>
      <p:sp>
        <p:nvSpPr>
          <p:cNvPr id="3" name="Content Placeholder 2"/>
          <p:cNvSpPr>
            <a:spLocks noGrp="1"/>
          </p:cNvSpPr>
          <p:nvPr>
            <p:ph sz="quarter" idx="1"/>
          </p:nvPr>
        </p:nvSpPr>
        <p:spPr/>
        <p:txBody>
          <a:bodyPr>
            <a:normAutofit fontScale="77500" lnSpcReduction="20000"/>
          </a:bodyPr>
          <a:lstStyle/>
          <a:p>
            <a:endParaRPr lang="en-US" dirty="0" smtClean="0"/>
          </a:p>
          <a:p>
            <a:pPr lvl="1"/>
            <a:endParaRPr lang="en-US" dirty="0" smtClean="0"/>
          </a:p>
          <a:p>
            <a:r>
              <a:rPr lang="en-US" sz="2800" b="1" dirty="0" smtClean="0"/>
              <a:t>4. Maxim of Manner</a:t>
            </a:r>
          </a:p>
          <a:p>
            <a:pPr lvl="1"/>
            <a:r>
              <a:rPr lang="en-US" sz="2800" dirty="0" smtClean="0"/>
              <a:t>Avoid obscurity of expression</a:t>
            </a:r>
          </a:p>
          <a:p>
            <a:pPr lvl="1"/>
            <a:r>
              <a:rPr lang="en-US" sz="2800" dirty="0" smtClean="0"/>
              <a:t>Avoid ambiguity</a:t>
            </a:r>
          </a:p>
          <a:p>
            <a:pPr lvl="1"/>
            <a:r>
              <a:rPr lang="en-US" sz="2800" dirty="0" smtClean="0"/>
              <a:t>Be brief</a:t>
            </a:r>
          </a:p>
          <a:p>
            <a:pPr lvl="1"/>
            <a:r>
              <a:rPr lang="en-US" sz="2800" dirty="0" smtClean="0"/>
              <a:t>Be orderly</a:t>
            </a:r>
          </a:p>
          <a:p>
            <a:pPr lvl="1"/>
            <a:endParaRPr lang="en-US" sz="2800" dirty="0" smtClean="0"/>
          </a:p>
          <a:p>
            <a:r>
              <a:rPr lang="en-US" sz="2400" dirty="0" smtClean="0">
                <a:solidFill>
                  <a:srgbClr val="0070C0"/>
                </a:solidFill>
              </a:rPr>
              <a:t>Example: </a:t>
            </a:r>
          </a:p>
          <a:p>
            <a:r>
              <a:rPr lang="en-US" sz="2400" dirty="0" smtClean="0">
                <a:solidFill>
                  <a:srgbClr val="0070C0"/>
                </a:solidFill>
              </a:rPr>
              <a:t> </a:t>
            </a:r>
            <a:r>
              <a:rPr lang="en-US" sz="2400" b="1" dirty="0" smtClean="0">
                <a:solidFill>
                  <a:srgbClr val="0070C0"/>
                </a:solidFill>
                <a:latin typeface="Times New Roman" pitchFamily="18" charset="0"/>
                <a:ea typeface="新細明體" pitchFamily="-1" charset="-120"/>
              </a:rPr>
              <a:t>A</a:t>
            </a:r>
            <a:r>
              <a:rPr lang="en-US" sz="2400" dirty="0" smtClean="0">
                <a:solidFill>
                  <a:srgbClr val="0070C0"/>
                </a:solidFill>
                <a:latin typeface="Times New Roman" pitchFamily="18" charset="0"/>
                <a:ea typeface="新細明體" pitchFamily="-1" charset="-120"/>
              </a:rPr>
              <a:t>   Does your dog bite?</a:t>
            </a:r>
          </a:p>
          <a:p>
            <a:r>
              <a:rPr lang="en-US" sz="2400" b="1" dirty="0" smtClean="0">
                <a:solidFill>
                  <a:srgbClr val="0070C0"/>
                </a:solidFill>
                <a:latin typeface="Times New Roman" pitchFamily="18" charset="0"/>
                <a:ea typeface="新細明體" pitchFamily="-1" charset="-120"/>
              </a:rPr>
              <a:t>B </a:t>
            </a:r>
            <a:r>
              <a:rPr lang="en-US" sz="2400" dirty="0" smtClean="0">
                <a:solidFill>
                  <a:srgbClr val="0070C0"/>
                </a:solidFill>
                <a:latin typeface="Times New Roman" pitchFamily="18" charset="0"/>
                <a:ea typeface="新細明體" pitchFamily="-1" charset="-120"/>
              </a:rPr>
              <a:t>  No.</a:t>
            </a:r>
          </a:p>
          <a:p>
            <a:r>
              <a:rPr lang="en-US" sz="2400" b="1" dirty="0" smtClean="0">
                <a:solidFill>
                  <a:srgbClr val="0070C0"/>
                </a:solidFill>
                <a:latin typeface="Times New Roman" pitchFamily="18" charset="0"/>
                <a:ea typeface="新細明體" pitchFamily="-1" charset="-120"/>
              </a:rPr>
              <a:t>A</a:t>
            </a:r>
            <a:r>
              <a:rPr lang="en-US" sz="2400" dirty="0" smtClean="0">
                <a:solidFill>
                  <a:srgbClr val="0070C0"/>
                </a:solidFill>
                <a:latin typeface="Times New Roman" pitchFamily="18" charset="0"/>
                <a:ea typeface="新細明體" pitchFamily="-1" charset="-120"/>
              </a:rPr>
              <a:t>  </a:t>
            </a:r>
            <a:r>
              <a:rPr lang="en-US" sz="2400" i="1" dirty="0" smtClean="0">
                <a:solidFill>
                  <a:srgbClr val="0070C0"/>
                </a:solidFill>
                <a:latin typeface="Times New Roman" pitchFamily="18" charset="0"/>
                <a:ea typeface="新細明體" pitchFamily="-1" charset="-120"/>
              </a:rPr>
              <a:t> [Bends down to stroke it and gets bitten]</a:t>
            </a:r>
            <a:r>
              <a:rPr lang="en-US" sz="2400" dirty="0" smtClean="0">
                <a:solidFill>
                  <a:srgbClr val="0070C0"/>
                </a:solidFill>
                <a:latin typeface="Times New Roman" pitchFamily="18" charset="0"/>
                <a:ea typeface="新細明體" pitchFamily="-1" charset="-120"/>
              </a:rPr>
              <a:t> </a:t>
            </a:r>
            <a:r>
              <a:rPr lang="en-US" sz="2400" dirty="0" err="1" smtClean="0">
                <a:solidFill>
                  <a:srgbClr val="0070C0"/>
                </a:solidFill>
                <a:latin typeface="Times New Roman" pitchFamily="18" charset="0"/>
                <a:ea typeface="新細明體" pitchFamily="-1" charset="-120"/>
              </a:rPr>
              <a:t>Ow</a:t>
            </a:r>
            <a:r>
              <a:rPr lang="en-US" sz="2400" dirty="0" smtClean="0">
                <a:solidFill>
                  <a:srgbClr val="0070C0"/>
                </a:solidFill>
                <a:latin typeface="Times New Roman" pitchFamily="18" charset="0"/>
                <a:ea typeface="新細明體" pitchFamily="-1" charset="-120"/>
              </a:rPr>
              <a:t>! You said your dog doesn’t bite.</a:t>
            </a:r>
          </a:p>
          <a:p>
            <a:r>
              <a:rPr lang="en-US" sz="2400" b="1" dirty="0" smtClean="0">
                <a:solidFill>
                  <a:srgbClr val="0070C0"/>
                </a:solidFill>
                <a:latin typeface="Times New Roman" pitchFamily="18" charset="0"/>
                <a:ea typeface="新細明體" pitchFamily="-1" charset="-120"/>
              </a:rPr>
              <a:t>B</a:t>
            </a:r>
            <a:r>
              <a:rPr lang="en-US" sz="2400" dirty="0" smtClean="0">
                <a:solidFill>
                  <a:srgbClr val="0070C0"/>
                </a:solidFill>
                <a:latin typeface="Times New Roman" pitchFamily="18" charset="0"/>
                <a:ea typeface="新細明體" pitchFamily="-1" charset="-120"/>
              </a:rPr>
              <a:t>   That isn’t my dog.</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 Maxims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 </a:t>
            </a:r>
            <a:r>
              <a:rPr lang="en-US" b="1" dirty="0" smtClean="0">
                <a:latin typeface="Times New Roman" pitchFamily="18" charset="0"/>
                <a:ea typeface="新細明體" pitchFamily="-1" charset="-120"/>
              </a:rPr>
              <a:t>Infringing a maxim:</a:t>
            </a:r>
          </a:p>
          <a:p>
            <a:pPr lvl="3"/>
            <a:r>
              <a:rPr lang="en-US" dirty="0" smtClean="0">
                <a:latin typeface="Times New Roman" pitchFamily="18" charset="0"/>
                <a:ea typeface="新細明體" pitchFamily="-1" charset="-120"/>
              </a:rPr>
              <a:t>Fail to observe a maxim because of their imperfect linguistic performance (a child or a foreign learner): nervousness; drunkenness; excitement; cognitive impairment; incapability of speaking clearly.</a:t>
            </a:r>
          </a:p>
          <a:p>
            <a:pPr lvl="3"/>
            <a:r>
              <a:rPr lang="en-US" dirty="0" smtClean="0">
                <a:latin typeface="Times New Roman" pitchFamily="18" charset="0"/>
                <a:ea typeface="新細明體" pitchFamily="-1" charset="-120"/>
              </a:rPr>
              <a:t>Example:</a:t>
            </a:r>
          </a:p>
          <a:p>
            <a:pPr lvl="3"/>
            <a:r>
              <a:rPr lang="en-US" dirty="0" smtClean="0">
                <a:latin typeface="Times New Roman" pitchFamily="18" charset="0"/>
                <a:ea typeface="新細明體" pitchFamily="-1" charset="-120"/>
              </a:rPr>
              <a:t>Bush said Gates would not routinely attend Cabinet meetings but would take part in sessions where intelligence was necessary for making decision.</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not observing Maxims…..</a:t>
            </a:r>
            <a:r>
              <a:rPr lang="en-US" dirty="0" err="1" smtClean="0"/>
              <a:t>Implicatures</a:t>
            </a:r>
            <a:endParaRPr lang="en-US" dirty="0"/>
          </a:p>
        </p:txBody>
      </p:sp>
      <p:sp>
        <p:nvSpPr>
          <p:cNvPr id="3" name="Content Placeholder 2"/>
          <p:cNvSpPr>
            <a:spLocks noGrp="1"/>
          </p:cNvSpPr>
          <p:nvPr>
            <p:ph sz="quarter" idx="1"/>
          </p:nvPr>
        </p:nvSpPr>
        <p:spPr/>
        <p:txBody>
          <a:bodyPr>
            <a:normAutofit fontScale="92500"/>
          </a:bodyPr>
          <a:lstStyle/>
          <a:p>
            <a:endParaRPr lang="en-US" dirty="0" smtClean="0"/>
          </a:p>
          <a:p>
            <a:pPr>
              <a:lnSpc>
                <a:spcPct val="90000"/>
              </a:lnSpc>
              <a:buNone/>
            </a:pPr>
            <a:r>
              <a:rPr lang="en-US" sz="3200" dirty="0" smtClean="0">
                <a:latin typeface="Wingdings" pitchFamily="-1" charset="2"/>
                <a:ea typeface="新細明體" pitchFamily="-1" charset="-120"/>
              </a:rPr>
              <a:t>	</a:t>
            </a:r>
            <a:r>
              <a:rPr lang="en-US" sz="2800" dirty="0" smtClean="0">
                <a:latin typeface="Times New Roman" pitchFamily="18" charset="0"/>
                <a:ea typeface="新細明體" pitchFamily="-1" charset="-120"/>
              </a:rPr>
              <a:t>By observing the cooperative principle, interlocutors are able to work out what is meant from what is said.</a:t>
            </a:r>
          </a:p>
          <a:p>
            <a:pPr>
              <a:lnSpc>
                <a:spcPct val="90000"/>
              </a:lnSpc>
              <a:buNone/>
            </a:pPr>
            <a:r>
              <a:rPr lang="en-US" sz="2800" dirty="0" smtClean="0">
                <a:latin typeface="Wingdings" pitchFamily="-1" charset="2"/>
                <a:ea typeface="新細明體" pitchFamily="-1" charset="-120"/>
              </a:rPr>
              <a:t>l	</a:t>
            </a:r>
            <a:r>
              <a:rPr lang="en-US" sz="2800" dirty="0" smtClean="0">
                <a:latin typeface="Times New Roman" pitchFamily="18" charset="0"/>
                <a:ea typeface="新細明體" pitchFamily="-1" charset="-120"/>
              </a:rPr>
              <a:t>Utterances do not always carry their literal meaning.</a:t>
            </a:r>
          </a:p>
          <a:p>
            <a:pPr>
              <a:lnSpc>
                <a:spcPct val="90000"/>
              </a:lnSpc>
              <a:buNone/>
            </a:pPr>
            <a:r>
              <a:rPr lang="en-US" sz="2800" dirty="0" smtClean="0">
                <a:latin typeface="Wingdings" pitchFamily="-1" charset="2"/>
                <a:ea typeface="新細明體" pitchFamily="-1" charset="-120"/>
              </a:rPr>
              <a:t>l	</a:t>
            </a:r>
            <a:r>
              <a:rPr lang="en-US" sz="2800" dirty="0" smtClean="0">
                <a:latin typeface="Times New Roman" pitchFamily="18" charset="0"/>
                <a:ea typeface="新細明體" pitchFamily="-1" charset="-120"/>
              </a:rPr>
              <a:t>Non-literal meaning must be inferred from context and the cooperative principle.</a:t>
            </a:r>
          </a:p>
          <a:p>
            <a:pPr>
              <a:lnSpc>
                <a:spcPct val="90000"/>
              </a:lnSpc>
              <a:buNone/>
            </a:pPr>
            <a:r>
              <a:rPr lang="en-US" sz="2800" dirty="0" smtClean="0">
                <a:latin typeface="Wingdings" pitchFamily="-1" charset="2"/>
                <a:ea typeface="新細明體" pitchFamily="-1" charset="-120"/>
              </a:rPr>
              <a:t>l	</a:t>
            </a:r>
            <a:r>
              <a:rPr lang="en-US" sz="2800" dirty="0" smtClean="0">
                <a:latin typeface="Times New Roman" pitchFamily="18" charset="0"/>
                <a:ea typeface="新細明體" pitchFamily="-1" charset="-120"/>
              </a:rPr>
              <a:t>Non-literal interpretations are referred to as </a:t>
            </a:r>
            <a:r>
              <a:rPr lang="en-US" sz="2800" u="sng" dirty="0" err="1" smtClean="0">
                <a:latin typeface="Times New Roman" pitchFamily="18" charset="0"/>
                <a:ea typeface="新細明體" pitchFamily="-1" charset="-120"/>
              </a:rPr>
              <a:t>implicatures</a:t>
            </a:r>
            <a:r>
              <a:rPr lang="en-US" sz="2800" dirty="0" smtClean="0">
                <a:latin typeface="Times New Roman" pitchFamily="18" charset="0"/>
                <a:ea typeface="新細明體" pitchFamily="-1" charset="-120"/>
              </a:rPr>
              <a:t>.</a:t>
            </a:r>
          </a:p>
          <a:p>
            <a:pPr>
              <a:lnSpc>
                <a:spcPct val="90000"/>
              </a:lnSpc>
              <a:buNone/>
            </a:pPr>
            <a:r>
              <a:rPr lang="en-US" sz="2800" dirty="0" smtClean="0">
                <a:latin typeface="Wingdings" pitchFamily="-1" charset="2"/>
                <a:ea typeface="新細明體" pitchFamily="-1" charset="-120"/>
              </a:rPr>
              <a:t>l	</a:t>
            </a:r>
            <a:r>
              <a:rPr lang="en-US" sz="2800" b="1" dirty="0" err="1" smtClean="0">
                <a:latin typeface="Times New Roman" pitchFamily="18" charset="0"/>
                <a:ea typeface="新細明體" pitchFamily="-1" charset="-120"/>
              </a:rPr>
              <a:t>Implicature</a:t>
            </a:r>
            <a:r>
              <a:rPr lang="en-US" sz="2800" b="1" dirty="0" smtClean="0">
                <a:latin typeface="Times New Roman" pitchFamily="18" charset="0"/>
                <a:ea typeface="新細明體" pitchFamily="-1" charset="-120"/>
              </a:rPr>
              <a:t> is a special type of inference in which the hearer makes the assumption that the speaker is NOT breaking one of the conversational maxims of quantity, quality, relation, and manner.</a:t>
            </a:r>
            <a:endParaRPr lang="en-US" sz="2800" b="1" dirty="0" smtClean="0">
              <a:solidFill>
                <a:srgbClr val="FF0000"/>
              </a:solidFill>
              <a:latin typeface="Times New Roman" pitchFamily="18" charset="0"/>
              <a:ea typeface="新細明體" pitchFamily="-1" charset="-120"/>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not observing Maxims: Face Theory</a:t>
            </a:r>
            <a:endParaRPr lang="en-US" dirty="0"/>
          </a:p>
        </p:txBody>
      </p:sp>
      <p:sp>
        <p:nvSpPr>
          <p:cNvPr id="3" name="Content Placeholder 2"/>
          <p:cNvSpPr>
            <a:spLocks noGrp="1"/>
          </p:cNvSpPr>
          <p:nvPr>
            <p:ph sz="quarter" idx="1"/>
          </p:nvPr>
        </p:nvSpPr>
        <p:spPr/>
        <p:txBody>
          <a:bodyPr/>
          <a:lstStyle/>
          <a:p>
            <a:endParaRPr lang="en-US" altLang="zh-CN" dirty="0" smtClean="0">
              <a:cs typeface="Times New Roman" pitchFamily="18" charset="0"/>
            </a:endParaRPr>
          </a:p>
          <a:p>
            <a:r>
              <a:rPr lang="en-US" altLang="zh-CN" dirty="0" smtClean="0">
                <a:cs typeface="Times New Roman" pitchFamily="18" charset="0"/>
              </a:rPr>
              <a:t>In order to explain why in many cases people express themselves implicitly and indirectly by flouting the four maxims of the cooperative principle, Brown and Levinson (1978) advanced the </a:t>
            </a:r>
            <a:r>
              <a:rPr lang="en-US" altLang="zh-CN" dirty="0" smtClean="0">
                <a:cs typeface="Times New Roman" pitchFamily="18" charset="0"/>
                <a:hlinkClick r:id="rId2" action="ppaction://hlinkfile"/>
              </a:rPr>
              <a:t>Face Theory</a:t>
            </a:r>
            <a:r>
              <a:rPr lang="en-US" altLang="zh-CN" dirty="0" smtClean="0">
                <a:cs typeface="Times New Roman" pitchFamily="18" charset="0"/>
              </a:rPr>
              <a:t>. Leech (1983:132) developed the face theory further and formulated the politeness principle. </a:t>
            </a:r>
            <a:endParaRPr lang="zh-CN" altLang="en-US"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not observing Maxims: Face Theory</a:t>
            </a:r>
            <a:endParaRPr lang="en-US" dirty="0"/>
          </a:p>
        </p:txBody>
      </p:sp>
      <p:sp>
        <p:nvSpPr>
          <p:cNvPr id="3" name="Content Placeholder 2"/>
          <p:cNvSpPr>
            <a:spLocks noGrp="1"/>
          </p:cNvSpPr>
          <p:nvPr>
            <p:ph sz="quarter" idx="1"/>
          </p:nvPr>
        </p:nvSpPr>
        <p:spPr/>
        <p:txBody>
          <a:bodyPr/>
          <a:lstStyle/>
          <a:p>
            <a:endParaRPr lang="en-US" dirty="0" smtClean="0"/>
          </a:p>
          <a:p>
            <a:r>
              <a:rPr lang="en-US" altLang="zh-CN" dirty="0" smtClean="0">
                <a:cs typeface="Times New Roman" pitchFamily="18" charset="0"/>
              </a:rPr>
              <a:t>According to this theory, everybody has face wants, i.e. the expectation concerning their public self-image. In order to maintain harmonious interpersonal relationships and ensure successful social interaction, we should be aware of the two aspects of another person's face, i.e. the positive face and the negative face . </a:t>
            </a:r>
            <a:endParaRPr lang="zh-CN" altLang="en-US"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Cooperation Theory</a:t>
            </a:r>
            <a:endParaRPr lang="en-US" dirty="0"/>
          </a:p>
        </p:txBody>
      </p:sp>
      <p:sp>
        <p:nvSpPr>
          <p:cNvPr id="3" name="Content Placeholder 2"/>
          <p:cNvSpPr>
            <a:spLocks noGrp="1"/>
          </p:cNvSpPr>
          <p:nvPr>
            <p:ph sz="quarter" idx="1"/>
          </p:nvPr>
        </p:nvSpPr>
        <p:spPr/>
        <p:txBody>
          <a:bodyPr/>
          <a:lstStyle/>
          <a:p>
            <a:r>
              <a:rPr lang="en-US" b="1" dirty="0" smtClean="0"/>
              <a:t>Limitations of the Cooperative Principles:</a:t>
            </a:r>
          </a:p>
          <a:p>
            <a:endParaRPr lang="en-US" dirty="0" smtClean="0"/>
          </a:p>
          <a:p>
            <a:r>
              <a:rPr lang="en-US" sz="2400" dirty="0" smtClean="0">
                <a:latin typeface="Times New Roman" pitchFamily="18" charset="0"/>
                <a:ea typeface="新細明體" pitchFamily="-1" charset="-120"/>
              </a:rPr>
              <a:t>Different cultures, countries, and communities have their own ways of observing and expressing maxims for particular situations.</a:t>
            </a:r>
          </a:p>
          <a:p>
            <a:r>
              <a:rPr lang="en-US" sz="2400" dirty="0" smtClean="0">
                <a:latin typeface="Times New Roman" pitchFamily="18" charset="0"/>
                <a:ea typeface="新細明體" pitchFamily="-1" charset="-120"/>
              </a:rPr>
              <a:t>There is often an overlap between the four maxims. It can be difficult to say which one is operating and it would be more precise to say that there are two or more operating at once.</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Argumentation Theory</a:t>
            </a:r>
            <a:endParaRPr lang="en-US" dirty="0"/>
          </a:p>
        </p:txBody>
      </p:sp>
      <p:sp>
        <p:nvSpPr>
          <p:cNvPr id="3" name="Content Placeholder 2"/>
          <p:cNvSpPr>
            <a:spLocks noGrp="1"/>
          </p:cNvSpPr>
          <p:nvPr>
            <p:ph sz="quarter" idx="1"/>
          </p:nvPr>
        </p:nvSpPr>
        <p:spPr/>
        <p:txBody>
          <a:bodyPr/>
          <a:lstStyle/>
          <a:p>
            <a:endParaRPr lang="en-US" dirty="0" smtClean="0"/>
          </a:p>
          <a:p>
            <a:pPr marL="341313" indent="-341313">
              <a:spcBef>
                <a:spcPts val="9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b="1" u="sng" dirty="0" smtClean="0">
                <a:solidFill>
                  <a:schemeClr val="tx1">
                    <a:lumMod val="65000"/>
                    <a:lumOff val="35000"/>
                  </a:schemeClr>
                </a:solidFill>
              </a:rPr>
              <a:t>ARGUMENTATION THEORY</a:t>
            </a:r>
          </a:p>
          <a:p>
            <a:pPr marL="341313" indent="-341313">
              <a:spcBef>
                <a:spcPts val="900"/>
              </a:spcBef>
              <a:buClr>
                <a:srgbClr val="FFCC00"/>
              </a:buClr>
              <a:buSzPct val="70000"/>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800" b="1" u="sng" dirty="0" smtClean="0">
              <a:solidFill>
                <a:schemeClr val="tx1">
                  <a:lumMod val="65000"/>
                  <a:lumOff val="35000"/>
                </a:schemeClr>
              </a:solidFill>
            </a:endParaRPr>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err="1" smtClean="0">
                <a:solidFill>
                  <a:schemeClr val="tx1">
                    <a:lumMod val="65000"/>
                    <a:lumOff val="35000"/>
                  </a:schemeClr>
                </a:solidFill>
              </a:rPr>
              <a:t>Interdisciplinary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study</a:t>
            </a:r>
            <a:r>
              <a:rPr lang="es-ES" sz="2800" dirty="0" smtClean="0">
                <a:solidFill>
                  <a:schemeClr val="tx1">
                    <a:lumMod val="65000"/>
                    <a:lumOff val="35000"/>
                  </a:schemeClr>
                </a:solidFill>
              </a:rPr>
              <a:t> of </a:t>
            </a:r>
            <a:r>
              <a:rPr lang="es-ES" sz="2800" dirty="0" err="1" smtClean="0">
                <a:solidFill>
                  <a:schemeClr val="tx1">
                    <a:lumMod val="65000"/>
                    <a:lumOff val="35000"/>
                  </a:schemeClr>
                </a:solidFill>
              </a:rPr>
              <a:t>how</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humans</a:t>
            </a:r>
            <a:r>
              <a:rPr lang="es-ES" sz="2800" dirty="0" smtClean="0">
                <a:solidFill>
                  <a:schemeClr val="tx1">
                    <a:lumMod val="65000"/>
                    <a:lumOff val="35000"/>
                  </a:schemeClr>
                </a:solidFill>
              </a:rPr>
              <a:t> do </a:t>
            </a:r>
            <a:r>
              <a:rPr lang="es-ES" sz="2800" dirty="0" err="1" smtClean="0">
                <a:solidFill>
                  <a:schemeClr val="tx1">
                    <a:lumMod val="65000"/>
                    <a:lumOff val="35000"/>
                  </a:schemeClr>
                </a:solidFill>
              </a:rPr>
              <a:t>reach</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conclusions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through</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logical</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reasoning</a:t>
            </a:r>
            <a:endParaRPr lang="es-ES" sz="2800" dirty="0" smtClean="0">
              <a:solidFill>
                <a:schemeClr val="tx1">
                  <a:lumMod val="65000"/>
                  <a:lumOff val="35000"/>
                </a:schemeClr>
              </a:solidFill>
            </a:endParaRPr>
          </a:p>
          <a:p>
            <a:pPr marL="341313" indent="-341313">
              <a:spcBef>
                <a:spcPts val="900"/>
              </a:spcBef>
              <a:buClrTx/>
              <a:buSzPct val="70000"/>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US" sz="2800" dirty="0" smtClean="0">
                <a:solidFill>
                  <a:schemeClr val="tx1">
                    <a:lumMod val="65000"/>
                    <a:lumOff val="35000"/>
                  </a:schemeClr>
                </a:solidFill>
              </a:rPr>
              <a:t>Argumentation includes </a:t>
            </a:r>
            <a:r>
              <a:rPr lang="en-US" sz="2800" dirty="0" smtClean="0">
                <a:solidFill>
                  <a:schemeClr val="tx1">
                    <a:lumMod val="65000"/>
                    <a:lumOff val="35000"/>
                  </a:schemeClr>
                </a:solidFill>
                <a:hlinkClick r:id="rId2" tooltip="Debate"/>
              </a:rPr>
              <a:t>debate</a:t>
            </a:r>
            <a:r>
              <a:rPr lang="en-US" sz="2800" dirty="0" smtClean="0">
                <a:solidFill>
                  <a:schemeClr val="tx1">
                    <a:lumMod val="65000"/>
                    <a:lumOff val="35000"/>
                  </a:schemeClr>
                </a:solidFill>
              </a:rPr>
              <a:t> and </a:t>
            </a:r>
            <a:r>
              <a:rPr lang="en-US" sz="2800" dirty="0" smtClean="0">
                <a:solidFill>
                  <a:schemeClr val="tx1">
                    <a:lumMod val="65000"/>
                    <a:lumOff val="35000"/>
                  </a:schemeClr>
                </a:solidFill>
                <a:hlinkClick r:id="rId3" tooltip="Negotiation"/>
              </a:rPr>
              <a:t>negotiation</a:t>
            </a:r>
            <a:r>
              <a:rPr lang="en-US" sz="2800" dirty="0" smtClean="0">
                <a:solidFill>
                  <a:schemeClr val="tx1">
                    <a:lumMod val="65000"/>
                    <a:lumOff val="35000"/>
                  </a:schemeClr>
                </a:solidFill>
              </a:rPr>
              <a:t> which are concerned with reaching mutually acceptable conclusions.</a:t>
            </a:r>
            <a:endParaRPr lang="es-ES" sz="2800" dirty="0" smtClean="0">
              <a:solidFill>
                <a:schemeClr val="tx1">
                  <a:lumMod val="65000"/>
                  <a:lumOff val="35000"/>
                </a:schemeClr>
              </a:solidFill>
            </a:endParaRP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Argumentation Theory</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Typically an argument has an </a:t>
            </a:r>
            <a:r>
              <a:rPr lang="en-US" b="1" dirty="0" smtClean="0"/>
              <a:t>internal structure</a:t>
            </a:r>
            <a:r>
              <a:rPr lang="en-US" dirty="0" smtClean="0"/>
              <a:t>, comprising the following</a:t>
            </a:r>
          </a:p>
          <a:p>
            <a:r>
              <a:rPr lang="en-US" dirty="0" smtClean="0"/>
              <a:t>a set of assumptions or </a:t>
            </a:r>
            <a:r>
              <a:rPr lang="en-US" dirty="0" smtClean="0">
                <a:hlinkClick r:id="rId2" tooltip="Premise"/>
              </a:rPr>
              <a:t>premises</a:t>
            </a:r>
            <a:endParaRPr lang="en-US" dirty="0" smtClean="0"/>
          </a:p>
          <a:p>
            <a:r>
              <a:rPr lang="en-US" dirty="0" smtClean="0"/>
              <a:t>a method of reasoning or deduction and</a:t>
            </a:r>
          </a:p>
          <a:p>
            <a:r>
              <a:rPr lang="en-US" dirty="0" smtClean="0"/>
              <a:t>a conclusion or point.</a:t>
            </a:r>
          </a:p>
          <a:p>
            <a:r>
              <a:rPr lang="en-US" dirty="0" smtClean="0"/>
              <a:t>An argument must have at least two premises and one conclusion</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smtClean="0"/>
          </a:p>
          <a:p>
            <a:endParaRPr lang="en-US" dirty="0" smtClean="0"/>
          </a:p>
          <a:p>
            <a:endParaRPr lang="en-US" dirty="0" smtClean="0"/>
          </a:p>
          <a:p>
            <a:r>
              <a:rPr lang="en-US" sz="6000" dirty="0" smtClean="0"/>
              <a:t>Pragmatic Analysis</a:t>
            </a:r>
            <a:endParaRPr lang="en-US" sz="6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 Analysis</a:t>
            </a:r>
            <a:endParaRPr lang="en-US" dirty="0"/>
          </a:p>
        </p:txBody>
      </p:sp>
      <p:sp>
        <p:nvSpPr>
          <p:cNvPr id="3" name="Content Placeholder 2"/>
          <p:cNvSpPr>
            <a:spLocks noGrp="1"/>
          </p:cNvSpPr>
          <p:nvPr>
            <p:ph sz="quarter" idx="1"/>
          </p:nvPr>
        </p:nvSpPr>
        <p:spPr/>
        <p:txBody>
          <a:bodyPr/>
          <a:lstStyle/>
          <a:p>
            <a:endParaRPr lang="en-US" dirty="0" smtClean="0"/>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b="1" u="sng" dirty="0" smtClean="0">
                <a:solidFill>
                  <a:schemeClr val="tx1">
                    <a:lumMod val="65000"/>
                    <a:lumOff val="35000"/>
                  </a:schemeClr>
                </a:solidFill>
              </a:rPr>
              <a:t>PRAGMATIC ANALISYS</a:t>
            </a:r>
            <a:r>
              <a:rPr lang="en-GB" sz="2800" b="1" dirty="0" smtClean="0">
                <a:solidFill>
                  <a:schemeClr val="tx1">
                    <a:lumMod val="65000"/>
                    <a:lumOff val="35000"/>
                  </a:schemeClr>
                </a:solidFill>
              </a:rPr>
              <a:t>	</a:t>
            </a:r>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lumMod val="65000"/>
                    <a:lumOff val="35000"/>
                  </a:schemeClr>
                </a:solidFill>
              </a:rPr>
              <a:t>	1. Related to the situation</a:t>
            </a:r>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lumMod val="65000"/>
                    <a:lumOff val="35000"/>
                  </a:schemeClr>
                </a:solidFill>
              </a:rPr>
              <a:t>	2. Related to the context</a:t>
            </a:r>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lumMod val="65000"/>
                    <a:lumOff val="35000"/>
                  </a:schemeClr>
                </a:solidFill>
              </a:rPr>
              <a:t>	3. Related to the people</a:t>
            </a:r>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chemeClr val="tx1">
                    <a:lumMod val="65000"/>
                    <a:lumOff val="35000"/>
                  </a:schemeClr>
                </a:solidFill>
              </a:rPr>
              <a:t>	4. Related to the information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 Analysis</a:t>
            </a:r>
            <a:endParaRPr lang="en-US" dirty="0"/>
          </a:p>
        </p:txBody>
      </p:sp>
      <p:sp>
        <p:nvSpPr>
          <p:cNvPr id="3" name="Content Placeholder 2"/>
          <p:cNvSpPr>
            <a:spLocks noGrp="1"/>
          </p:cNvSpPr>
          <p:nvPr>
            <p:ph sz="quarter" idx="1"/>
          </p:nvPr>
        </p:nvSpPr>
        <p:spPr/>
        <p:txBody>
          <a:bodyPr/>
          <a:lstStyle/>
          <a:p>
            <a:endParaRPr lang="en-US" dirty="0" smtClean="0"/>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1 RELATED TO THE SITUATION</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800"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adapt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our</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conversation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to</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different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situations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depending</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on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place and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time </a:t>
            </a:r>
            <a:r>
              <a:rPr lang="es-ES" sz="2800" dirty="0" err="1" smtClean="0">
                <a:solidFill>
                  <a:schemeClr val="tx1">
                    <a:lumMod val="65000"/>
                    <a:lumOff val="35000"/>
                  </a:schemeClr>
                </a:solidFill>
              </a:rPr>
              <a:t>where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speech</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occurs</a:t>
            </a:r>
            <a:r>
              <a:rPr lang="es-ES" sz="2800" dirty="0" smtClean="0">
                <a:solidFill>
                  <a:schemeClr val="tx1">
                    <a:lumMod val="65000"/>
                    <a:lumOff val="35000"/>
                  </a:schemeClr>
                </a:solidFill>
              </a:rPr>
              <a:t>.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 Analysis</a:t>
            </a:r>
            <a:endParaRPr lang="en-US" dirty="0"/>
          </a:p>
        </p:txBody>
      </p:sp>
      <p:sp>
        <p:nvSpPr>
          <p:cNvPr id="3" name="Content Placeholder 2"/>
          <p:cNvSpPr>
            <a:spLocks noGrp="1"/>
          </p:cNvSpPr>
          <p:nvPr>
            <p:ph sz="quarter" idx="1"/>
          </p:nvPr>
        </p:nvSpPr>
        <p:spPr/>
        <p:txBody>
          <a:bodyPr/>
          <a:lstStyle/>
          <a:p>
            <a:endParaRPr lang="en-US" dirty="0" smtClean="0"/>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2 RELATED TO THE PEOPLE</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Depending</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on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who</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you</a:t>
            </a:r>
            <a:r>
              <a:rPr lang="es-ES" sz="2800" dirty="0" smtClean="0">
                <a:solidFill>
                  <a:schemeClr val="tx1">
                    <a:lumMod val="65000"/>
                    <a:lumOff val="35000"/>
                  </a:schemeClr>
                </a:solidFill>
              </a:rPr>
              <a:t> are </a:t>
            </a:r>
            <a:r>
              <a:rPr lang="es-ES" sz="2800" dirty="0" err="1" smtClean="0">
                <a:solidFill>
                  <a:schemeClr val="tx1">
                    <a:lumMod val="65000"/>
                    <a:lumOff val="35000"/>
                  </a:schemeClr>
                </a:solidFill>
              </a:rPr>
              <a:t>with</a:t>
            </a:r>
            <a:r>
              <a:rPr lang="es-ES" sz="2800" dirty="0" smtClean="0">
                <a:solidFill>
                  <a:schemeClr val="tx1">
                    <a:lumMod val="65000"/>
                    <a:lumOff val="35000"/>
                  </a:schemeClr>
                </a:solidFill>
              </a:rPr>
              <a:t> and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relation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between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those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people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conversation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will</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have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different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meaning</a:t>
            </a:r>
            <a:r>
              <a:rPr lang="es-ES" sz="2800" dirty="0" smtClean="0">
                <a:solidFill>
                  <a:schemeClr val="tx1">
                    <a:lumMod val="65000"/>
                    <a:lumOff val="35000"/>
                  </a:schemeClr>
                </a:solidFill>
              </a:rPr>
              <a:t>.</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800"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Example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Ironic</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utterances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with</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friends</a:t>
            </a:r>
            <a:r>
              <a:rPr lang="es-ES" sz="2800" dirty="0" smtClean="0">
                <a:solidFill>
                  <a:schemeClr val="tx1">
                    <a:lumMod val="65000"/>
                    <a:lumOff val="35000"/>
                  </a:schemeClr>
                </a:solidFill>
              </a:rPr>
              <a:t> and </a:t>
            </a:r>
            <a:r>
              <a:rPr lang="es-ES" sz="2800" dirty="0" err="1" smtClean="0">
                <a:solidFill>
                  <a:schemeClr val="tx1">
                    <a:lumMod val="65000"/>
                    <a:lumOff val="35000"/>
                  </a:schemeClr>
                </a:solidFill>
              </a:rPr>
              <a:t>with</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unknown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people</a:t>
            </a:r>
            <a:r>
              <a:rPr lang="es-ES" sz="2800" dirty="0" smtClean="0">
                <a:solidFill>
                  <a:srgbClr val="FFFFFF"/>
                </a:solidFill>
                <a:effectLst>
                  <a:outerShdw blurRad="38100" dist="38100" dir="2700000" algn="tl">
                    <a:srgbClr val="000000"/>
                  </a:outerShdw>
                </a:effectLst>
              </a:rPr>
              <a:t>. </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 Analysis</a:t>
            </a:r>
            <a:endParaRPr lang="en-US" dirty="0"/>
          </a:p>
        </p:txBody>
      </p:sp>
      <p:sp>
        <p:nvSpPr>
          <p:cNvPr id="3" name="Content Placeholder 2"/>
          <p:cNvSpPr>
            <a:spLocks noGrp="1"/>
          </p:cNvSpPr>
          <p:nvPr>
            <p:ph sz="quarter" idx="1"/>
          </p:nvPr>
        </p:nvSpPr>
        <p:spPr/>
        <p:txBody>
          <a:bodyPr/>
          <a:lstStyle/>
          <a:p>
            <a:endParaRPr lang="en-US" dirty="0" smtClean="0"/>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3 RELATED TO THE CONTEXT</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Within</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people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there</a:t>
            </a:r>
            <a:r>
              <a:rPr lang="es-ES" sz="2800" dirty="0" smtClean="0">
                <a:solidFill>
                  <a:schemeClr val="tx1">
                    <a:lumMod val="65000"/>
                    <a:lumOff val="35000"/>
                  </a:schemeClr>
                </a:solidFill>
              </a:rPr>
              <a:t> are </a:t>
            </a:r>
            <a:r>
              <a:rPr lang="es-ES" sz="2800" dirty="0" err="1" smtClean="0">
                <a:solidFill>
                  <a:schemeClr val="tx1">
                    <a:lumMod val="65000"/>
                    <a:lumOff val="35000"/>
                  </a:schemeClr>
                </a:solidFill>
              </a:rPr>
              <a:t>clues</a:t>
            </a:r>
            <a:r>
              <a:rPr lang="es-ES" sz="2800" dirty="0" smtClean="0">
                <a:solidFill>
                  <a:schemeClr val="tx1">
                    <a:lumMod val="65000"/>
                    <a:lumOff val="35000"/>
                  </a:schemeClr>
                </a:solidFill>
              </a:rPr>
              <a:t> in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context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that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allow</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us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to</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notice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that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irony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to</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say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opposite</a:t>
            </a:r>
            <a:r>
              <a:rPr lang="es-ES" sz="2800" dirty="0" smtClean="0">
                <a:solidFill>
                  <a:schemeClr val="tx1">
                    <a:lumMod val="65000"/>
                    <a:lumOff val="35000"/>
                  </a:schemeClr>
                </a:solidFill>
              </a:rPr>
              <a:t> of </a:t>
            </a:r>
            <a:r>
              <a:rPr lang="es-ES" sz="2800" dirty="0" err="1" smtClean="0">
                <a:solidFill>
                  <a:schemeClr val="tx1">
                    <a:lumMod val="65000"/>
                    <a:lumOff val="35000"/>
                  </a:schemeClr>
                </a:solidFill>
              </a:rPr>
              <a:t>what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it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actually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means</a:t>
            </a:r>
            <a:r>
              <a:rPr lang="es-ES" sz="2800" dirty="0" smtClean="0">
                <a:solidFill>
                  <a:schemeClr val="tx1">
                    <a:lumMod val="65000"/>
                    <a:lumOff val="35000"/>
                  </a:schemeClr>
                </a:solidFill>
              </a:rPr>
              <a:t>) </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800"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Example</a:t>
            </a:r>
            <a:r>
              <a:rPr lang="es-ES" sz="2800" dirty="0" smtClean="0">
                <a:solidFill>
                  <a:schemeClr val="tx1">
                    <a:lumMod val="65000"/>
                    <a:lumOff val="35000"/>
                  </a:schemeClr>
                </a:solidFill>
              </a:rPr>
              <a:t>: Facial </a:t>
            </a:r>
            <a:r>
              <a:rPr lang="es-ES" sz="2800" dirty="0" err="1" smtClean="0">
                <a:solidFill>
                  <a:schemeClr val="tx1">
                    <a:lumMod val="65000"/>
                    <a:lumOff val="35000"/>
                  </a:schemeClr>
                </a:solidFill>
              </a:rPr>
              <a:t>expressions</a:t>
            </a:r>
            <a:r>
              <a:rPr lang="es-ES" sz="2800" dirty="0" smtClean="0">
                <a:solidFill>
                  <a:schemeClr val="tx1">
                    <a:lumMod val="65000"/>
                    <a:lumOff val="35000"/>
                  </a:schemeClr>
                </a:solidFill>
              </a:rPr>
              <a:t>.</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 Analysis</a:t>
            </a:r>
            <a:endParaRPr lang="en-US" dirty="0"/>
          </a:p>
        </p:txBody>
      </p:sp>
      <p:sp>
        <p:nvSpPr>
          <p:cNvPr id="3" name="Content Placeholder 2"/>
          <p:cNvSpPr>
            <a:spLocks noGrp="1"/>
          </p:cNvSpPr>
          <p:nvPr>
            <p:ph sz="quarter" idx="1"/>
          </p:nvPr>
        </p:nvSpPr>
        <p:spPr/>
        <p:txBody>
          <a:bodyPr/>
          <a:lstStyle/>
          <a:p>
            <a:endParaRPr lang="en-US" dirty="0" smtClean="0"/>
          </a:p>
          <a:p>
            <a:pPr marL="341313" indent="-341313">
              <a:spcBef>
                <a:spcPts val="800"/>
              </a:spcBef>
              <a:buClr>
                <a:srgbClr val="FFCC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4 RELATED TO THE INFORMATION</a:t>
            </a: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s-ES" sz="2800" dirty="0" smtClean="0">
              <a:solidFill>
                <a:schemeClr val="tx1">
                  <a:lumMod val="65000"/>
                  <a:lumOff val="35000"/>
                </a:schemeClr>
              </a:solidFill>
            </a:endParaRPr>
          </a:p>
          <a:p>
            <a:pPr marL="341313" indent="-341313">
              <a:spcBef>
                <a:spcPts val="800"/>
              </a:spcBef>
              <a:buClrTx/>
              <a:buSzPct val="70000"/>
              <a:buFontTx/>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Presuppositions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about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world-knowledge</a:t>
            </a:r>
            <a:r>
              <a:rPr lang="es-ES" sz="2800" dirty="0" smtClean="0">
                <a:solidFill>
                  <a:schemeClr val="tx1">
                    <a:lumMod val="65000"/>
                    <a:lumOff val="35000"/>
                  </a:schemeClr>
                </a:solidFill>
              </a:rPr>
              <a:t> of </a:t>
            </a:r>
            <a:r>
              <a:rPr lang="es-ES" sz="2800" dirty="0" err="1" smtClean="0">
                <a:solidFill>
                  <a:schemeClr val="tx1">
                    <a:lumMod val="65000"/>
                    <a:lumOff val="35000"/>
                  </a:schemeClr>
                </a:solidFill>
              </a:rPr>
              <a:t>hearers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i.e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meanings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that</a:t>
            </a:r>
            <a:r>
              <a:rPr lang="es-ES" sz="2800" dirty="0" smtClean="0">
                <a:solidFill>
                  <a:schemeClr val="tx1">
                    <a:lumMod val="65000"/>
                    <a:lumOff val="35000"/>
                  </a:schemeClr>
                </a:solidFill>
              </a:rPr>
              <a:t> can </a:t>
            </a:r>
            <a:r>
              <a:rPr lang="es-ES" sz="2800" dirty="0" err="1" smtClean="0">
                <a:solidFill>
                  <a:schemeClr val="tx1">
                    <a:lumMod val="65000"/>
                    <a:lumOff val="35000"/>
                  </a:schemeClr>
                </a:solidFill>
              </a:rPr>
              <a:t>be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deducted</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by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listeners</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because</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they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already</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know</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about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that</a:t>
            </a:r>
            <a:r>
              <a:rPr lang="es-ES" sz="2800" dirty="0" smtClean="0">
                <a:solidFill>
                  <a:schemeClr val="tx1">
                    <a:lumMod val="65000"/>
                    <a:lumOff val="35000"/>
                  </a:schemeClr>
                </a:solidFill>
              </a:rPr>
              <a:t> </a:t>
            </a:r>
            <a:r>
              <a:rPr lang="es-ES" sz="2800" dirty="0" err="1" smtClean="0">
                <a:solidFill>
                  <a:schemeClr val="tx1">
                    <a:lumMod val="65000"/>
                    <a:lumOff val="35000"/>
                  </a:schemeClr>
                </a:solidFill>
              </a:rPr>
              <a:t>information</a:t>
            </a:r>
            <a:r>
              <a:rPr lang="es-ES" sz="2800" dirty="0" smtClean="0">
                <a:solidFill>
                  <a:schemeClr val="tx1">
                    <a:lumMod val="65000"/>
                    <a:lumOff val="35000"/>
                  </a:schemeClr>
                </a:solidFill>
              </a:rPr>
              <a:t>.</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sz="4800" b="1" dirty="0" smtClean="0"/>
              <a:t>Pragmatics &amp; </a:t>
            </a:r>
          </a:p>
          <a:p>
            <a:pPr>
              <a:buNone/>
            </a:pPr>
            <a:r>
              <a:rPr lang="en-US" sz="4800" b="1" dirty="0" smtClean="0"/>
              <a:t>	Discourse</a:t>
            </a:r>
          </a:p>
          <a:p>
            <a:pPr>
              <a:buNone/>
            </a:pPr>
            <a:r>
              <a:rPr lang="en-US" sz="4800" b="1" dirty="0" smtClean="0"/>
              <a:t>	</a:t>
            </a:r>
            <a:r>
              <a:rPr lang="en-US" sz="4300" b="1" dirty="0" smtClean="0"/>
              <a:t>Analysis</a:t>
            </a:r>
          </a:p>
          <a:p>
            <a:endParaRPr lang="en-US" dirty="0"/>
          </a:p>
        </p:txBody>
      </p:sp>
      <p:pic>
        <p:nvPicPr>
          <p:cNvPr id="4" name="Picture 3" descr="cartoon-glasbergen.gif"/>
          <p:cNvPicPr>
            <a:picLocks noChangeAspect="1"/>
          </p:cNvPicPr>
          <p:nvPr/>
        </p:nvPicPr>
        <p:blipFill>
          <a:blip r:embed="rId2" cstate="print"/>
          <a:stretch>
            <a:fillRect/>
          </a:stretch>
        </p:blipFill>
        <p:spPr>
          <a:xfrm>
            <a:off x="5105400" y="1219200"/>
            <a:ext cx="3829050" cy="51435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&amp; Discourse Analysis</a:t>
            </a:r>
            <a:endParaRPr lang="en-US" dirty="0"/>
          </a:p>
        </p:txBody>
      </p:sp>
      <p:sp>
        <p:nvSpPr>
          <p:cNvPr id="3" name="Content Placeholder 2"/>
          <p:cNvSpPr>
            <a:spLocks noGrp="1"/>
          </p:cNvSpPr>
          <p:nvPr>
            <p:ph sz="quarter" idx="1"/>
          </p:nvPr>
        </p:nvSpPr>
        <p:spPr/>
        <p:txBody>
          <a:bodyPr>
            <a:normAutofit fontScale="92500" lnSpcReduction="10000"/>
          </a:bodyPr>
          <a:lstStyle/>
          <a:p>
            <a:endParaRPr lang="en-US" dirty="0" smtClean="0"/>
          </a:p>
          <a:p>
            <a:r>
              <a:rPr lang="en-US" altLang="zh-CN" dirty="0" smtClean="0">
                <a:cs typeface="Times New Roman" pitchFamily="18" charset="0"/>
              </a:rPr>
              <a:t>Pragmatics is the study of language usage from a functional perspective and is concerned with the principles that account for how meaning is communicated by the speaker (writer) and interpreted by the listener (reader) in a certain context. </a:t>
            </a:r>
            <a:endParaRPr lang="zh-CN" altLang="en-US" dirty="0" smtClean="0">
              <a:cs typeface="Times New Roman" pitchFamily="18" charset="0"/>
            </a:endParaRPr>
          </a:p>
          <a:p>
            <a:pPr algn="just"/>
            <a:r>
              <a:rPr lang="en-US" altLang="zh-CN" dirty="0" smtClean="0">
                <a:cs typeface="Times New Roman" pitchFamily="18" charset="0"/>
              </a:rPr>
              <a:t>Like pragmatics, text analysis is also concerned with language used in particular contexts. It is the linguistic analysis of naturally occurring connected spoken or written texts. </a:t>
            </a:r>
          </a:p>
          <a:p>
            <a:pPr algn="just"/>
            <a:r>
              <a:rPr lang="en-US" altLang="zh-CN" dirty="0" smtClean="0">
                <a:cs typeface="Times New Roman" pitchFamily="18" charset="0"/>
              </a:rPr>
              <a:t>In other words, it is the study of linguistic units larger than sentences or clauses. </a:t>
            </a:r>
            <a:endParaRPr lang="zh-CN" altLang="en-US"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&amp; Discourse Analysis</a:t>
            </a:r>
            <a:endParaRPr lang="en-US" dirty="0"/>
          </a:p>
        </p:txBody>
      </p:sp>
      <p:sp>
        <p:nvSpPr>
          <p:cNvPr id="3" name="Content Placeholder 2"/>
          <p:cNvSpPr>
            <a:spLocks noGrp="1"/>
          </p:cNvSpPr>
          <p:nvPr>
            <p:ph sz="quarter" idx="1"/>
          </p:nvPr>
        </p:nvSpPr>
        <p:spPr/>
        <p:txBody>
          <a:bodyPr/>
          <a:lstStyle/>
          <a:p>
            <a:r>
              <a:rPr lang="en-US" dirty="0" smtClean="0"/>
              <a:t>Discourse Analysis can focus all theories related to Pragmatics to </a:t>
            </a:r>
            <a:r>
              <a:rPr lang="en-US" dirty="0" err="1" smtClean="0"/>
              <a:t>analyse</a:t>
            </a:r>
            <a:r>
              <a:rPr lang="en-US" dirty="0" smtClean="0"/>
              <a:t> discourses and at the same time it focuses certain features of text as well like:</a:t>
            </a:r>
          </a:p>
          <a:p>
            <a:r>
              <a:rPr lang="en-US" dirty="0" smtClean="0"/>
              <a:t>Cohesion</a:t>
            </a:r>
          </a:p>
          <a:p>
            <a:r>
              <a:rPr lang="en-US" dirty="0" smtClean="0"/>
              <a:t>Reference</a:t>
            </a:r>
          </a:p>
          <a:p>
            <a:r>
              <a:rPr lang="en-US" dirty="0" smtClean="0"/>
              <a:t>Substitution &amp; Ellipsis</a:t>
            </a:r>
          </a:p>
          <a:p>
            <a:r>
              <a:rPr lang="en-US" dirty="0" smtClean="0"/>
              <a:t>Conjunction</a:t>
            </a:r>
          </a:p>
          <a:p>
            <a:r>
              <a:rPr lang="en-US" dirty="0" smtClean="0"/>
              <a:t>Theme &amp; </a:t>
            </a:r>
            <a:r>
              <a:rPr lang="en-US" dirty="0" err="1" smtClean="0"/>
              <a:t>Rheme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&amp; Discourse Analysis</a:t>
            </a:r>
            <a:endParaRPr lang="en-US" dirty="0"/>
          </a:p>
        </p:txBody>
      </p:sp>
      <p:sp>
        <p:nvSpPr>
          <p:cNvPr id="3" name="Content Placeholder 2"/>
          <p:cNvSpPr>
            <a:spLocks noGrp="1"/>
          </p:cNvSpPr>
          <p:nvPr>
            <p:ph sz="quarter" idx="1"/>
          </p:nvPr>
        </p:nvSpPr>
        <p:spPr/>
        <p:txBody>
          <a:bodyPr/>
          <a:lstStyle/>
          <a:p>
            <a:r>
              <a:rPr lang="en-US" b="1" dirty="0" smtClean="0"/>
              <a:t>Cohesion:</a:t>
            </a:r>
          </a:p>
          <a:p>
            <a:r>
              <a:rPr lang="en-US" altLang="zh-CN" dirty="0" smtClean="0">
                <a:cs typeface="Times New Roman" pitchFamily="18" charset="0"/>
              </a:rPr>
              <a:t>A text is not a collection of lexical items and/or sentences in random. Instead, it must be semantically unified. In other words, it must have texture, i.e. the property that distinguishes a text from a non-text. The unity of a text can be achieved by a number of semantic and </a:t>
            </a:r>
            <a:r>
              <a:rPr lang="en-US" altLang="zh-CN" dirty="0" err="1" smtClean="0">
                <a:cs typeface="Times New Roman" pitchFamily="18" charset="0"/>
              </a:rPr>
              <a:t>lexicogrammatical</a:t>
            </a:r>
            <a:r>
              <a:rPr lang="en-US" altLang="zh-CN" dirty="0" smtClean="0">
                <a:cs typeface="Times New Roman" pitchFamily="18" charset="0"/>
              </a:rPr>
              <a:t> means, among which the most important is </a:t>
            </a:r>
            <a:r>
              <a:rPr lang="en-US" altLang="zh-CN" dirty="0" smtClean="0">
                <a:cs typeface="Times New Roman" pitchFamily="18" charset="0"/>
                <a:hlinkClick r:id="rId2" action="ppaction://hlinkfile"/>
              </a:rPr>
              <a:t>cohesion</a:t>
            </a:r>
            <a:r>
              <a:rPr lang="en-US" altLang="zh-CN" dirty="0" smtClean="0">
                <a:cs typeface="Times New Roman" pitchFamily="18" charset="0"/>
              </a:rPr>
              <a:t> .</a:t>
            </a:r>
            <a:endParaRPr lang="zh-CN" altLang="en-US"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&amp; Discourse Analysis</a:t>
            </a:r>
            <a:endParaRPr lang="en-US" dirty="0"/>
          </a:p>
        </p:txBody>
      </p:sp>
      <p:sp>
        <p:nvSpPr>
          <p:cNvPr id="3" name="Content Placeholder 2"/>
          <p:cNvSpPr>
            <a:spLocks noGrp="1"/>
          </p:cNvSpPr>
          <p:nvPr>
            <p:ph sz="quarter" idx="1"/>
          </p:nvPr>
        </p:nvSpPr>
        <p:spPr/>
        <p:txBody>
          <a:bodyPr/>
          <a:lstStyle/>
          <a:p>
            <a:r>
              <a:rPr lang="en-US" b="1" dirty="0" smtClean="0"/>
              <a:t>Reference</a:t>
            </a:r>
          </a:p>
          <a:p>
            <a:pPr algn="just">
              <a:lnSpc>
                <a:spcPct val="80000"/>
              </a:lnSpc>
            </a:pPr>
            <a:r>
              <a:rPr lang="en-US" altLang="zh-CN" dirty="0" smtClean="0">
                <a:cs typeface="Times New Roman" pitchFamily="18" charset="0"/>
              </a:rPr>
              <a:t>Reference refers to the semantic relation in which a word or words are used to enable the addressee to identify someone or something. The word or words used for reference are called the reference item. The person(s) or thing(s) identified by the reference item are called the referent. Reference is a specific nature of information that is signaled for retrieval. The information to be retrieved is the referential meaning. </a:t>
            </a:r>
          </a:p>
          <a:p>
            <a:pPr algn="just">
              <a:lnSpc>
                <a:spcPct val="80000"/>
              </a:lnSpc>
            </a:pPr>
            <a:r>
              <a:rPr lang="en-US" altLang="zh-CN" dirty="0" smtClean="0">
                <a:cs typeface="Times New Roman" pitchFamily="18" charset="0"/>
              </a:rPr>
              <a:t>John has moved to a new house. He had it built last year.</a:t>
            </a:r>
            <a:endParaRPr lang="zh-CN" altLang="en-US"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&amp; Discourse Analysis</a:t>
            </a:r>
            <a:endParaRPr lang="en-US" dirty="0"/>
          </a:p>
        </p:txBody>
      </p:sp>
      <p:sp>
        <p:nvSpPr>
          <p:cNvPr id="3" name="Content Placeholder 2"/>
          <p:cNvSpPr>
            <a:spLocks noGrp="1"/>
          </p:cNvSpPr>
          <p:nvPr>
            <p:ph sz="quarter" idx="1"/>
          </p:nvPr>
        </p:nvSpPr>
        <p:spPr/>
        <p:txBody>
          <a:bodyPr/>
          <a:lstStyle/>
          <a:p>
            <a:r>
              <a:rPr lang="en-US" b="1" dirty="0" smtClean="0"/>
              <a:t>Substitution &amp; Ellipsis</a:t>
            </a:r>
          </a:p>
          <a:p>
            <a:pPr algn="just"/>
            <a:r>
              <a:rPr lang="en-US" altLang="zh-CN" dirty="0" smtClean="0">
                <a:cs typeface="Times New Roman" pitchFamily="18" charset="0"/>
              </a:rPr>
              <a:t>Substitution refers to the replacement of one item by another and ellipsis the omission of an item. Unlike reference, which is a relation between meanings, substitution and ellipsis are a relation between linguistic items. Substitution and ellipsis are two closely related processes.</a:t>
            </a:r>
          </a:p>
          <a:p>
            <a:r>
              <a:rPr lang="en-US" altLang="zh-CN" dirty="0" smtClean="0">
                <a:cs typeface="Times New Roman" pitchFamily="18" charset="0"/>
              </a:rPr>
              <a:t>A: I ate two eggs and a cup of milk for my breakfast.</a:t>
            </a:r>
          </a:p>
          <a:p>
            <a:r>
              <a:rPr lang="en-US" altLang="zh-CN" dirty="0" smtClean="0">
                <a:cs typeface="Times New Roman" pitchFamily="18" charset="0"/>
              </a:rPr>
              <a:t>B: I ate </a:t>
            </a:r>
            <a:r>
              <a:rPr lang="en-US" altLang="zh-CN" i="1" dirty="0" smtClean="0">
                <a:cs typeface="Times New Roman" pitchFamily="18" charset="0"/>
              </a:rPr>
              <a:t>the same</a:t>
            </a:r>
            <a:r>
              <a:rPr lang="en-US" altLang="zh-CN" dirty="0" smtClean="0">
                <a:cs typeface="Times New Roman" pitchFamily="18" charset="0"/>
              </a:rPr>
              <a:t>. </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Pragmatics &amp; Discourse Analysis</a:t>
            </a:r>
            <a:endParaRPr lang="en-US" dirty="0"/>
          </a:p>
        </p:txBody>
      </p:sp>
      <p:sp>
        <p:nvSpPr>
          <p:cNvPr id="3" name="Content Placeholder 2"/>
          <p:cNvSpPr>
            <a:spLocks noGrp="1"/>
          </p:cNvSpPr>
          <p:nvPr>
            <p:ph sz="quarter" idx="1"/>
          </p:nvPr>
        </p:nvSpPr>
        <p:spPr/>
        <p:txBody>
          <a:bodyPr/>
          <a:lstStyle/>
          <a:p>
            <a:r>
              <a:rPr lang="en-US" b="1" dirty="0" smtClean="0"/>
              <a:t>Conjunction</a:t>
            </a:r>
          </a:p>
          <a:p>
            <a:r>
              <a:rPr lang="en-US" altLang="zh-CN" sz="2800" dirty="0" smtClean="0">
                <a:cs typeface="Times New Roman" pitchFamily="18" charset="0"/>
              </a:rPr>
              <a:t>Conjunction in grammar refers to a word or expression like </a:t>
            </a:r>
            <a:r>
              <a:rPr lang="en-US" altLang="zh-CN" sz="2800" i="1" dirty="0" smtClean="0">
                <a:cs typeface="Times New Roman" pitchFamily="18" charset="0"/>
              </a:rPr>
              <a:t>and, but, or</a:t>
            </a:r>
            <a:r>
              <a:rPr lang="en-US" altLang="zh-CN" sz="2800" dirty="0" smtClean="0">
                <a:cs typeface="Times New Roman" pitchFamily="18" charset="0"/>
              </a:rPr>
              <a:t> that connects words, phrases, clauses and/or sentences. As one of the major grammatical cohesive ties, however, this term is used to focus on the inter-clausal and inter-sentential levels. In other words, we concentrate on how the conjunctive expressions contribute to the cohesion of a text. </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Pragmatics &amp; Discourse Analysis</a:t>
            </a:r>
            <a:endParaRPr lang="en-US"/>
          </a:p>
        </p:txBody>
      </p:sp>
      <p:sp>
        <p:nvSpPr>
          <p:cNvPr id="3" name="Content Placeholder 2"/>
          <p:cNvSpPr>
            <a:spLocks noGrp="1"/>
          </p:cNvSpPr>
          <p:nvPr>
            <p:ph sz="quarter" idx="1"/>
          </p:nvPr>
        </p:nvSpPr>
        <p:spPr/>
        <p:txBody>
          <a:bodyPr>
            <a:normAutofit fontScale="85000" lnSpcReduction="10000"/>
          </a:bodyPr>
          <a:lstStyle/>
          <a:p>
            <a:r>
              <a:rPr lang="en-US" b="1" dirty="0" smtClean="0"/>
              <a:t>Theme and </a:t>
            </a:r>
            <a:r>
              <a:rPr lang="en-US" b="1" dirty="0" err="1" smtClean="0"/>
              <a:t>Rheme</a:t>
            </a:r>
            <a:endParaRPr lang="en-US" b="1" dirty="0" smtClean="0"/>
          </a:p>
          <a:p>
            <a:r>
              <a:rPr lang="en-US" altLang="zh-CN" sz="2800" dirty="0" smtClean="0"/>
              <a:t>Theme can be defined as the element which serves as the point of departure of the message conveyed by the clause. It is the ground from which the clause is taking off. In English, this element always takes the first position of a clause. The remaining part of the message, the part in which the Theme is developed, is called the </a:t>
            </a:r>
            <a:r>
              <a:rPr lang="en-US" altLang="zh-CN" sz="2800" dirty="0" err="1" smtClean="0"/>
              <a:t>Rheme</a:t>
            </a:r>
            <a:r>
              <a:rPr lang="en-US" altLang="zh-CN" sz="2800" dirty="0" smtClean="0"/>
              <a:t> .</a:t>
            </a:r>
          </a:p>
          <a:p>
            <a:pPr fontAlgn="base"/>
            <a:endParaRPr lang="en-US" sz="2800" dirty="0" smtClean="0"/>
          </a:p>
          <a:p>
            <a:pPr fontAlgn="base"/>
            <a:r>
              <a:rPr lang="en-US" sz="2800" dirty="0" smtClean="0"/>
              <a:t>Example:</a:t>
            </a:r>
          </a:p>
          <a:p>
            <a:pPr fontAlgn="base"/>
            <a:r>
              <a:rPr lang="en-US" sz="2800" dirty="0" smtClean="0"/>
              <a:t>My parents gave me 	a new bicycle</a:t>
            </a:r>
          </a:p>
          <a:p>
            <a:pPr fontAlgn="base"/>
            <a:r>
              <a:rPr lang="en-US" sz="2800" b="1" dirty="0" smtClean="0"/>
              <a:t>Theme			</a:t>
            </a:r>
            <a:r>
              <a:rPr lang="en-US" sz="2800" b="1" dirty="0" err="1" smtClean="0"/>
              <a:t>Rheme</a:t>
            </a:r>
            <a:endParaRPr lang="en-US" sz="2800" dirty="0" smtClean="0"/>
          </a:p>
          <a:p>
            <a:r>
              <a:rPr lang="en-US" altLang="zh-CN" sz="2800" dirty="0" smtClean="0"/>
              <a:t> </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Pragmatics</a:t>
            </a:r>
          </a:p>
          <a:p>
            <a:r>
              <a:rPr lang="en-US" dirty="0" smtClean="0"/>
              <a:t>Theories</a:t>
            </a:r>
          </a:p>
          <a:p>
            <a:r>
              <a:rPr lang="en-US" dirty="0" smtClean="0"/>
              <a:t>Pragmatic analysis</a:t>
            </a:r>
          </a:p>
          <a:p>
            <a:r>
              <a:rPr lang="en-US" dirty="0" smtClean="0"/>
              <a:t>Pragmatics and Discourse Analysis</a:t>
            </a:r>
          </a:p>
          <a:p>
            <a:r>
              <a:rPr lang="en-US" sz="2800" dirty="0" smtClean="0">
                <a:solidFill>
                  <a:schemeClr val="tx1">
                    <a:lumMod val="65000"/>
                    <a:lumOff val="35000"/>
                  </a:schemeClr>
                </a:solidFill>
              </a:rPr>
              <a:t>Pragmatics as an important factor when it comes to understanding the language in a deeply way as words do not have meaning by themselves.</a:t>
            </a:r>
            <a:r>
              <a:rPr lang="es-ES" sz="2800" dirty="0" smtClean="0">
                <a:solidFill>
                  <a:schemeClr val="tx1">
                    <a:lumMod val="65000"/>
                    <a:lumOff val="35000"/>
                  </a:schemeClr>
                </a:solidFill>
              </a:rPr>
              <a:t> </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lstStyle/>
          <a:p>
            <a:endParaRPr lang="en-US" dirty="0" smtClean="0"/>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800" dirty="0" err="1" smtClean="0">
                <a:solidFill>
                  <a:schemeClr val="tx1">
                    <a:lumMod val="65000"/>
                    <a:lumOff val="35000"/>
                  </a:schemeClr>
                </a:solidFill>
                <a:latin typeface="Times New Roman" pitchFamily="18" charset="0"/>
                <a:cs typeface="Times New Roman" pitchFamily="18" charset="0"/>
              </a:rPr>
              <a:t>Searle</a:t>
            </a:r>
            <a:r>
              <a:rPr lang="es-ES" sz="1800" dirty="0" smtClean="0">
                <a:solidFill>
                  <a:schemeClr val="tx1">
                    <a:lumMod val="65000"/>
                    <a:lumOff val="35000"/>
                  </a:schemeClr>
                </a:solidFill>
                <a:latin typeface="Times New Roman" pitchFamily="18" charset="0"/>
                <a:cs typeface="Times New Roman" pitchFamily="18" charset="0"/>
              </a:rPr>
              <a:t>, J.R. ; </a:t>
            </a:r>
            <a:r>
              <a:rPr lang="es-ES" sz="1800" dirty="0" err="1" smtClean="0">
                <a:solidFill>
                  <a:schemeClr val="tx1">
                    <a:lumMod val="65000"/>
                    <a:lumOff val="35000"/>
                  </a:schemeClr>
                </a:solidFill>
                <a:latin typeface="Times New Roman" pitchFamily="18" charset="0"/>
                <a:cs typeface="Times New Roman" pitchFamily="18" charset="0"/>
              </a:rPr>
              <a:t>Kiefer</a:t>
            </a:r>
            <a:r>
              <a:rPr lang="es-ES" sz="1800" dirty="0" smtClean="0">
                <a:solidFill>
                  <a:schemeClr val="tx1">
                    <a:lumMod val="65000"/>
                    <a:lumOff val="35000"/>
                  </a:schemeClr>
                </a:solidFill>
                <a:latin typeface="Times New Roman" pitchFamily="18" charset="0"/>
                <a:cs typeface="Times New Roman" pitchFamily="18" charset="0"/>
              </a:rPr>
              <a:t>, F. &amp; </a:t>
            </a:r>
            <a:r>
              <a:rPr lang="es-ES" sz="1800" dirty="0" err="1" smtClean="0">
                <a:solidFill>
                  <a:schemeClr val="tx1">
                    <a:lumMod val="65000"/>
                    <a:lumOff val="35000"/>
                  </a:schemeClr>
                </a:solidFill>
                <a:latin typeface="Times New Roman" pitchFamily="18" charset="0"/>
                <a:cs typeface="Times New Roman" pitchFamily="18" charset="0"/>
              </a:rPr>
              <a:t>Bierwisch</a:t>
            </a:r>
            <a:r>
              <a:rPr lang="es-ES" sz="1800" dirty="0" smtClean="0">
                <a:solidFill>
                  <a:schemeClr val="tx1">
                    <a:lumMod val="65000"/>
                    <a:lumOff val="35000"/>
                  </a:schemeClr>
                </a:solidFill>
                <a:latin typeface="Times New Roman" pitchFamily="18" charset="0"/>
                <a:cs typeface="Times New Roman" pitchFamily="18" charset="0"/>
              </a:rPr>
              <a:t>, M. (1980). </a:t>
            </a:r>
            <a:r>
              <a:rPr lang="es-ES" sz="1800" i="1" dirty="0" err="1" smtClean="0">
                <a:solidFill>
                  <a:schemeClr val="tx1">
                    <a:lumMod val="65000"/>
                    <a:lumOff val="35000"/>
                  </a:schemeClr>
                </a:solidFill>
                <a:latin typeface="Times New Roman" pitchFamily="18" charset="0"/>
                <a:cs typeface="Times New Roman" pitchFamily="18" charset="0"/>
              </a:rPr>
              <a:t>Speech</a:t>
            </a:r>
            <a:r>
              <a:rPr lang="es-ES" sz="1800" i="1" dirty="0" smtClean="0">
                <a:solidFill>
                  <a:schemeClr val="tx1">
                    <a:lumMod val="65000"/>
                    <a:lumOff val="35000"/>
                  </a:schemeClr>
                </a:solidFill>
                <a:latin typeface="Times New Roman" pitchFamily="18" charset="0"/>
                <a:cs typeface="Times New Roman" pitchFamily="18" charset="0"/>
              </a:rPr>
              <a:t> </a:t>
            </a:r>
            <a:r>
              <a:rPr lang="es-ES" sz="1800" i="1" dirty="0" err="1" smtClean="0">
                <a:solidFill>
                  <a:schemeClr val="tx1">
                    <a:lumMod val="65000"/>
                    <a:lumOff val="35000"/>
                  </a:schemeClr>
                </a:solidFill>
                <a:latin typeface="Times New Roman" pitchFamily="18" charset="0"/>
                <a:cs typeface="Times New Roman" pitchFamily="18" charset="0"/>
              </a:rPr>
              <a:t>act</a:t>
            </a:r>
            <a:r>
              <a:rPr lang="es-ES" sz="1800" i="1" dirty="0" smtClean="0">
                <a:solidFill>
                  <a:schemeClr val="tx1">
                    <a:lumMod val="65000"/>
                    <a:lumOff val="35000"/>
                  </a:schemeClr>
                </a:solidFill>
                <a:latin typeface="Times New Roman" pitchFamily="18" charset="0"/>
                <a:cs typeface="Times New Roman" pitchFamily="18" charset="0"/>
              </a:rPr>
              <a:t> </a:t>
            </a:r>
            <a:r>
              <a:rPr lang="es-ES" sz="1800" i="1" dirty="0" err="1" smtClean="0">
                <a:solidFill>
                  <a:schemeClr val="tx1">
                    <a:lumMod val="65000"/>
                    <a:lumOff val="35000"/>
                  </a:schemeClr>
                </a:solidFill>
                <a:latin typeface="Times New Roman" pitchFamily="18" charset="0"/>
                <a:cs typeface="Times New Roman" pitchFamily="18" charset="0"/>
              </a:rPr>
              <a:t>theory</a:t>
            </a:r>
            <a:r>
              <a:rPr lang="es-ES" sz="1800" i="1" dirty="0" smtClean="0">
                <a:solidFill>
                  <a:schemeClr val="tx1">
                    <a:lumMod val="65000"/>
                    <a:lumOff val="35000"/>
                  </a:schemeClr>
                </a:solidFill>
                <a:latin typeface="Times New Roman" pitchFamily="18" charset="0"/>
                <a:cs typeface="Times New Roman" pitchFamily="18" charset="0"/>
              </a:rPr>
              <a:t> and </a:t>
            </a:r>
            <a:r>
              <a:rPr lang="es-ES" sz="1800" i="1" dirty="0" err="1" smtClean="0">
                <a:solidFill>
                  <a:schemeClr val="tx1">
                    <a:lumMod val="65000"/>
                    <a:lumOff val="35000"/>
                  </a:schemeClr>
                </a:solidFill>
                <a:latin typeface="Times New Roman" pitchFamily="18" charset="0"/>
                <a:cs typeface="Times New Roman" pitchFamily="18" charset="0"/>
              </a:rPr>
              <a:t>Pragmatics</a:t>
            </a:r>
            <a:r>
              <a:rPr lang="es-ES" sz="1800" dirty="0" smtClean="0">
                <a:solidFill>
                  <a:schemeClr val="tx1">
                    <a:lumMod val="65000"/>
                    <a:lumOff val="35000"/>
                  </a:schemeClr>
                </a:solidFill>
                <a:latin typeface="Times New Roman" pitchFamily="18" charset="0"/>
                <a:cs typeface="Times New Roman" pitchFamily="18" charset="0"/>
              </a:rPr>
              <a:t>. </a:t>
            </a:r>
            <a:r>
              <a:rPr lang="es-ES" sz="1800" dirty="0" err="1" smtClean="0">
                <a:solidFill>
                  <a:schemeClr val="tx1">
                    <a:lumMod val="65000"/>
                    <a:lumOff val="35000"/>
                  </a:schemeClr>
                </a:solidFill>
                <a:latin typeface="Times New Roman" pitchFamily="18" charset="0"/>
                <a:cs typeface="Times New Roman" pitchFamily="18" charset="0"/>
              </a:rPr>
              <a:t>Dordnecht</a:t>
            </a:r>
            <a:r>
              <a:rPr lang="es-ES" sz="1800" dirty="0" smtClean="0">
                <a:solidFill>
                  <a:schemeClr val="tx1">
                    <a:lumMod val="65000"/>
                    <a:lumOff val="35000"/>
                  </a:schemeClr>
                </a:solidFill>
                <a:latin typeface="Times New Roman" pitchFamily="18" charset="0"/>
                <a:cs typeface="Times New Roman" pitchFamily="18" charset="0"/>
              </a:rPr>
              <a:t>; </a:t>
            </a:r>
            <a:r>
              <a:rPr lang="es-ES" sz="1800" dirty="0" err="1" smtClean="0">
                <a:solidFill>
                  <a:schemeClr val="tx1">
                    <a:lumMod val="65000"/>
                    <a:lumOff val="35000"/>
                  </a:schemeClr>
                </a:solidFill>
                <a:latin typeface="Times New Roman" pitchFamily="18" charset="0"/>
                <a:cs typeface="Times New Roman" pitchFamily="18" charset="0"/>
              </a:rPr>
              <a:t>Holland</a:t>
            </a:r>
            <a:r>
              <a:rPr lang="es-ES" sz="1800" dirty="0" smtClean="0">
                <a:solidFill>
                  <a:schemeClr val="tx1">
                    <a:lumMod val="65000"/>
                    <a:lumOff val="35000"/>
                  </a:schemeClr>
                </a:solidFill>
                <a:latin typeface="Times New Roman" pitchFamily="18" charset="0"/>
                <a:cs typeface="Times New Roman" pitchFamily="18" charset="0"/>
              </a:rPr>
              <a:t>.</a:t>
            </a: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800" dirty="0" smtClean="0">
                <a:solidFill>
                  <a:schemeClr val="tx1">
                    <a:lumMod val="65000"/>
                    <a:lumOff val="35000"/>
                  </a:schemeClr>
                </a:solidFill>
                <a:latin typeface="Times New Roman" pitchFamily="18" charset="0"/>
                <a:cs typeface="Times New Roman" pitchFamily="18" charset="0"/>
              </a:rPr>
              <a:t>Baena, E. ; </a:t>
            </a:r>
            <a:r>
              <a:rPr lang="es-ES" sz="1800" dirty="0" err="1" smtClean="0">
                <a:solidFill>
                  <a:schemeClr val="tx1">
                    <a:lumMod val="65000"/>
                    <a:lumOff val="35000"/>
                  </a:schemeClr>
                </a:solidFill>
                <a:latin typeface="Times New Roman" pitchFamily="18" charset="0"/>
                <a:cs typeface="Times New Roman" pitchFamily="18" charset="0"/>
              </a:rPr>
              <a:t>Lacorte</a:t>
            </a:r>
            <a:r>
              <a:rPr lang="es-ES" sz="1800" dirty="0" smtClean="0">
                <a:solidFill>
                  <a:schemeClr val="tx1">
                    <a:lumMod val="65000"/>
                    <a:lumOff val="35000"/>
                  </a:schemeClr>
                </a:solidFill>
                <a:latin typeface="Times New Roman" pitchFamily="18" charset="0"/>
                <a:cs typeface="Times New Roman" pitchFamily="18" charset="0"/>
              </a:rPr>
              <a:t>, M. (2002). </a:t>
            </a:r>
            <a:r>
              <a:rPr lang="es-ES" sz="1800" i="1" dirty="0" smtClean="0">
                <a:solidFill>
                  <a:schemeClr val="tx1">
                    <a:lumMod val="65000"/>
                    <a:lumOff val="35000"/>
                  </a:schemeClr>
                </a:solidFill>
                <a:latin typeface="Times New Roman" pitchFamily="18" charset="0"/>
                <a:cs typeface="Times New Roman" pitchFamily="18" charset="0"/>
              </a:rPr>
              <a:t>Para entender la</a:t>
            </a:r>
            <a:r>
              <a:rPr lang="es-ES" sz="1800" dirty="0" smtClean="0">
                <a:solidFill>
                  <a:schemeClr val="tx1">
                    <a:lumMod val="65000"/>
                    <a:lumOff val="35000"/>
                  </a:schemeClr>
                </a:solidFill>
                <a:latin typeface="Times New Roman" pitchFamily="18" charset="0"/>
                <a:cs typeface="Times New Roman" pitchFamily="18" charset="0"/>
              </a:rPr>
              <a:t> </a:t>
            </a:r>
            <a:r>
              <a:rPr lang="es-ES" sz="1800" i="1" dirty="0" smtClean="0">
                <a:solidFill>
                  <a:schemeClr val="tx1">
                    <a:lumMod val="65000"/>
                    <a:lumOff val="35000"/>
                  </a:schemeClr>
                </a:solidFill>
                <a:latin typeface="Times New Roman" pitchFamily="18" charset="0"/>
                <a:cs typeface="Times New Roman" pitchFamily="18" charset="0"/>
              </a:rPr>
              <a:t>Pragmática</a:t>
            </a:r>
            <a:r>
              <a:rPr lang="es-ES" sz="1800" dirty="0" smtClean="0">
                <a:solidFill>
                  <a:schemeClr val="tx1">
                    <a:lumMod val="65000"/>
                    <a:lumOff val="35000"/>
                  </a:schemeClr>
                </a:solidFill>
                <a:latin typeface="Times New Roman" pitchFamily="18" charset="0"/>
                <a:cs typeface="Times New Roman" pitchFamily="18" charset="0"/>
              </a:rPr>
              <a:t>. Ed. Gredos.</a:t>
            </a: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800" dirty="0" err="1" smtClean="0">
                <a:solidFill>
                  <a:schemeClr val="tx1">
                    <a:lumMod val="65000"/>
                    <a:lumOff val="35000"/>
                  </a:schemeClr>
                </a:solidFill>
                <a:latin typeface="Times New Roman" pitchFamily="18" charset="0"/>
                <a:cs typeface="Times New Roman" pitchFamily="18" charset="0"/>
              </a:rPr>
              <a:t>Yule</a:t>
            </a:r>
            <a:r>
              <a:rPr lang="es-ES" sz="1800" dirty="0" smtClean="0">
                <a:solidFill>
                  <a:schemeClr val="tx1">
                    <a:lumMod val="65000"/>
                    <a:lumOff val="35000"/>
                  </a:schemeClr>
                </a:solidFill>
                <a:latin typeface="Times New Roman" pitchFamily="18" charset="0"/>
                <a:cs typeface="Times New Roman" pitchFamily="18" charset="0"/>
              </a:rPr>
              <a:t>, G. (1996). </a:t>
            </a:r>
            <a:r>
              <a:rPr lang="es-ES" sz="1800" i="1" dirty="0" err="1" smtClean="0">
                <a:solidFill>
                  <a:schemeClr val="tx1">
                    <a:lumMod val="65000"/>
                    <a:lumOff val="35000"/>
                  </a:schemeClr>
                </a:solidFill>
                <a:latin typeface="Times New Roman" pitchFamily="18" charset="0"/>
                <a:cs typeface="Times New Roman" pitchFamily="18" charset="0"/>
              </a:rPr>
              <a:t>Pragmatics</a:t>
            </a:r>
            <a:r>
              <a:rPr lang="es-ES" sz="1800" dirty="0" smtClean="0">
                <a:solidFill>
                  <a:schemeClr val="tx1">
                    <a:lumMod val="65000"/>
                    <a:lumOff val="35000"/>
                  </a:schemeClr>
                </a:solidFill>
                <a:latin typeface="Times New Roman" pitchFamily="18" charset="0"/>
                <a:cs typeface="Times New Roman" pitchFamily="18" charset="0"/>
              </a:rPr>
              <a:t>. Oxford: </a:t>
            </a:r>
            <a:r>
              <a:rPr lang="es-ES" sz="1800" dirty="0" err="1" smtClean="0">
                <a:solidFill>
                  <a:schemeClr val="tx1">
                    <a:lumMod val="65000"/>
                    <a:lumOff val="35000"/>
                  </a:schemeClr>
                </a:solidFill>
                <a:latin typeface="Times New Roman" pitchFamily="18" charset="0"/>
                <a:cs typeface="Times New Roman" pitchFamily="18" charset="0"/>
              </a:rPr>
              <a:t>University</a:t>
            </a:r>
            <a:r>
              <a:rPr lang="es-ES" sz="1800" dirty="0" smtClean="0">
                <a:solidFill>
                  <a:schemeClr val="tx1">
                    <a:lumMod val="65000"/>
                    <a:lumOff val="35000"/>
                  </a:schemeClr>
                </a:solidFill>
                <a:latin typeface="Times New Roman" pitchFamily="18" charset="0"/>
                <a:cs typeface="Times New Roman" pitchFamily="18" charset="0"/>
              </a:rPr>
              <a:t> </a:t>
            </a:r>
            <a:r>
              <a:rPr lang="es-ES" sz="1800" dirty="0" err="1" smtClean="0">
                <a:solidFill>
                  <a:schemeClr val="tx1">
                    <a:lumMod val="65000"/>
                    <a:lumOff val="35000"/>
                  </a:schemeClr>
                </a:solidFill>
                <a:latin typeface="Times New Roman" pitchFamily="18" charset="0"/>
                <a:cs typeface="Times New Roman" pitchFamily="18" charset="0"/>
              </a:rPr>
              <a:t>Press</a:t>
            </a:r>
            <a:r>
              <a:rPr lang="es-ES" sz="1800" dirty="0" smtClean="0">
                <a:solidFill>
                  <a:schemeClr val="tx1">
                    <a:lumMod val="65000"/>
                    <a:lumOff val="35000"/>
                  </a:schemeClr>
                </a:solidFill>
                <a:latin typeface="Times New Roman" pitchFamily="18" charset="0"/>
                <a:cs typeface="Times New Roman" pitchFamily="18" charset="0"/>
              </a:rPr>
              <a:t>.</a:t>
            </a:r>
          </a:p>
          <a:p>
            <a:pPr marL="342900" indent="-341313">
              <a:lnSpc>
                <a:spcPct val="80000"/>
              </a:lnSpc>
              <a:spcBef>
                <a:spcPts val="600"/>
              </a:spcBef>
              <a:buClrTx/>
              <a:buSzPct val="70000"/>
              <a:tabLst>
                <a:tab pos="912813" algn="l"/>
                <a:tab pos="1827213" algn="l"/>
                <a:tab pos="2741613" algn="l"/>
                <a:tab pos="3656013" algn="l"/>
                <a:tab pos="4570413" algn="l"/>
                <a:tab pos="5484813" algn="l"/>
                <a:tab pos="6399213" algn="l"/>
                <a:tab pos="7313613" algn="l"/>
                <a:tab pos="8228013" algn="l"/>
                <a:tab pos="9142413" algn="l"/>
                <a:tab pos="10056813" algn="l"/>
              </a:tabLst>
            </a:pPr>
            <a:r>
              <a:rPr lang="es-ES" sz="1800" dirty="0" smtClean="0">
                <a:solidFill>
                  <a:schemeClr val="tx1">
                    <a:lumMod val="65000"/>
                    <a:lumOff val="35000"/>
                  </a:schemeClr>
                </a:solidFill>
                <a:latin typeface="Times New Roman" pitchFamily="18" charset="0"/>
                <a:cs typeface="Times New Roman" pitchFamily="18" charset="0"/>
                <a:hlinkClick r:id="rId2"/>
              </a:rPr>
              <a:t>http://www.helsinki.fi/~pietarin/publications/Relevance%20theory-Pietarinen.pdf</a:t>
            </a:r>
            <a:r>
              <a:rPr lang="es-ES" sz="1800" dirty="0" smtClean="0">
                <a:solidFill>
                  <a:schemeClr val="tx1">
                    <a:lumMod val="65000"/>
                    <a:lumOff val="35000"/>
                  </a:schemeClr>
                </a:solidFill>
                <a:latin typeface="Times New Roman" pitchFamily="18" charset="0"/>
                <a:cs typeface="Times New Roman" pitchFamily="18" charset="0"/>
              </a:rPr>
              <a:t> </a:t>
            </a:r>
          </a:p>
          <a:p>
            <a:r>
              <a:rPr lang="en-US" sz="1800" dirty="0" smtClean="0">
                <a:solidFill>
                  <a:schemeClr val="tx1">
                    <a:lumMod val="65000"/>
                    <a:lumOff val="35000"/>
                  </a:schemeClr>
                </a:solidFill>
              </a:rPr>
              <a:t>Falk, Julia. Linguistics and Language. 1978.</a:t>
            </a:r>
          </a:p>
          <a:p>
            <a:r>
              <a:rPr lang="en-US" sz="1800" dirty="0" err="1" smtClean="0">
                <a:solidFill>
                  <a:schemeClr val="tx1">
                    <a:lumMod val="65000"/>
                    <a:lumOff val="35000"/>
                  </a:schemeClr>
                </a:solidFill>
              </a:rPr>
              <a:t>Hocket</a:t>
            </a:r>
            <a:r>
              <a:rPr lang="en-US" sz="1800" dirty="0" smtClean="0">
                <a:solidFill>
                  <a:schemeClr val="tx1">
                    <a:lumMod val="65000"/>
                    <a:lumOff val="35000"/>
                  </a:schemeClr>
                </a:solidFill>
              </a:rPr>
              <a:t>, F. C. A Course in Modern Linguistics. New Delhi: Oxford. 1958</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704</TotalTime>
  <Words>1470</Words>
  <Application>Microsoft Office PowerPoint</Application>
  <PresentationFormat>On-screen Show (4:3)</PresentationFormat>
  <Paragraphs>220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Civic</vt:lpstr>
      <vt:lpstr>Pragmatics (2)</vt:lpstr>
      <vt:lpstr>Previously….</vt:lpstr>
      <vt:lpstr>Today’s Lecture</vt:lpstr>
      <vt:lpstr>2. Relevance Theory</vt:lpstr>
      <vt:lpstr>2. Relevance Theory</vt:lpstr>
      <vt:lpstr>3. Cooperation Theory</vt:lpstr>
      <vt:lpstr>3. Cooperation Theory: Maxims</vt:lpstr>
      <vt:lpstr>3. Cooperation Theory: Maxims</vt:lpstr>
      <vt:lpstr>3. Cooperation Theory: Maxims</vt:lpstr>
      <vt:lpstr>3. Cooperation Theory: Maxims</vt:lpstr>
      <vt:lpstr>3. Cooperation Theory: Maxims</vt:lpstr>
      <vt:lpstr>3. Cooperation Theory: Maxims</vt:lpstr>
      <vt:lpstr>3. Cooperation Theory: Maxims</vt:lpstr>
      <vt:lpstr>When not observing Maxims…..Implicatures</vt:lpstr>
      <vt:lpstr>When not observing Maxims: Face Theory</vt:lpstr>
      <vt:lpstr>When not observing Maxims: Face Theory</vt:lpstr>
      <vt:lpstr>3. Cooperation Theory</vt:lpstr>
      <vt:lpstr>4. Argumentation Theory</vt:lpstr>
      <vt:lpstr>4. Argumentation Theory</vt:lpstr>
      <vt:lpstr>Slide 20</vt:lpstr>
      <vt:lpstr>Pragmatic Analysis</vt:lpstr>
      <vt:lpstr>Pragmatic Analysis</vt:lpstr>
      <vt:lpstr>Pragmatic Analysis</vt:lpstr>
      <vt:lpstr>Pragmatic Analysis</vt:lpstr>
      <vt:lpstr>Pragmatic Analysis</vt:lpstr>
      <vt:lpstr>Slide 26</vt:lpstr>
      <vt:lpstr>Pragmatics &amp; Discourse Analysis</vt:lpstr>
      <vt:lpstr>Pragmatics &amp; Discourse Analysis</vt:lpstr>
      <vt:lpstr>Pragmatics &amp; Discourse Analysis</vt:lpstr>
      <vt:lpstr>Pragmatics &amp; Discourse Analysis</vt:lpstr>
      <vt:lpstr>Pragmatics &amp; Discourse Analysis</vt:lpstr>
      <vt:lpstr>Pragmatics &amp; Discourse Analysis</vt:lpstr>
      <vt:lpstr>Pragmatics &amp; Discourse Analysis</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Pragmatics (2)</dc:title>
  <dc:creator>Numan</dc:creator>
  <cp:lastModifiedBy>NTS</cp:lastModifiedBy>
  <cp:revision>52</cp:revision>
  <dcterms:created xsi:type="dcterms:W3CDTF">2013-06-19T15:13:52Z</dcterms:created>
  <dcterms:modified xsi:type="dcterms:W3CDTF">2013-06-20T06:51:05Z</dcterms:modified>
</cp:coreProperties>
</file>