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56" r:id="rId2"/>
    <p:sldId id="257" r:id="rId3"/>
    <p:sldId id="258" r:id="rId4"/>
    <p:sldId id="260" r:id="rId5"/>
    <p:sldId id="259" r:id="rId6"/>
    <p:sldId id="267" r:id="rId7"/>
    <p:sldId id="261" r:id="rId8"/>
    <p:sldId id="269" r:id="rId9"/>
    <p:sldId id="262" r:id="rId10"/>
    <p:sldId id="263" r:id="rId11"/>
    <p:sldId id="264" r:id="rId12"/>
    <p:sldId id="265" r:id="rId13"/>
    <p:sldId id="266" r:id="rId14"/>
    <p:sldId id="268" r:id="rId15"/>
    <p:sldId id="270" r:id="rId16"/>
    <p:sldId id="271" r:id="rId17"/>
    <p:sldId id="272" r:id="rId18"/>
    <p:sldId id="273" r:id="rId19"/>
    <p:sldId id="274" r:id="rId20"/>
    <p:sldId id="275" r:id="rId21"/>
    <p:sldId id="276" r:id="rId22"/>
    <p:sldId id="277" r:id="rId23"/>
    <p:sldId id="278" r:id="rId24"/>
    <p:sldId id="279" r:id="rId25"/>
    <p:sldId id="280" r:id="rId26"/>
    <p:sldId id="285" r:id="rId27"/>
    <p:sldId id="281" r:id="rId28"/>
    <p:sldId id="282" r:id="rId29"/>
    <p:sldId id="283" r:id="rId30"/>
    <p:sldId id="284" r:id="rId31"/>
    <p:sldId id="286" r:id="rId32"/>
    <p:sldId id="287"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06" autoAdjust="0"/>
    <p:restoredTop sz="94660"/>
  </p:normalViewPr>
  <p:slideViewPr>
    <p:cSldViewPr>
      <p:cViewPr varScale="1">
        <p:scale>
          <a:sx n="40" d="100"/>
          <a:sy n="40" d="100"/>
        </p:scale>
        <p:origin x="-1584"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0B4686-B3B9-4C9B-8B65-EB8E9C21C448}" type="datetimeFigureOut">
              <a:rPr lang="en-US" smtClean="0"/>
              <a:pPr/>
              <a:t>6/20/2013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E82E558-0AD3-4C67-8139-9C413155CFB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E82E558-0AD3-4C67-8139-9C413155CFBC}"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A7C51AF5-AA92-46F4-8A72-0EC81A9DE40D}" type="datetimeFigureOut">
              <a:rPr lang="en-US" smtClean="0"/>
              <a:pPr/>
              <a:t>6/20/2013</a:t>
            </a:fld>
            <a:endParaRPr lang="en-US"/>
          </a:p>
        </p:txBody>
      </p:sp>
      <p:sp>
        <p:nvSpPr>
          <p:cNvPr id="17" name="Footer Placeholder 16"/>
          <p:cNvSpPr>
            <a:spLocks noGrp="1"/>
          </p:cNvSpPr>
          <p:nvPr>
            <p:ph type="ftr" sz="quarter" idx="11"/>
          </p:nvPr>
        </p:nvSpPr>
        <p:spPr>
          <a:xfrm>
            <a:off x="5410200" y="4205288"/>
            <a:ext cx="1295400" cy="457200"/>
          </a:xfrm>
        </p:spPr>
        <p:txBody>
          <a:bodyPr/>
          <a:lstStyle/>
          <a:p>
            <a:endParaRPr lang="en-US"/>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5B362D15-81AD-4E0F-B189-91E9E1D632F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7C51AF5-AA92-46F4-8A72-0EC81A9DE40D}" type="datetimeFigureOut">
              <a:rPr lang="en-US" smtClean="0"/>
              <a:pPr/>
              <a:t>6/20/2013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362D15-81AD-4E0F-B189-91E9E1D632F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A7C51AF5-AA92-46F4-8A72-0EC81A9DE40D}" type="datetimeFigureOut">
              <a:rPr lang="en-US" smtClean="0"/>
              <a:pPr/>
              <a:t>6/20/2013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362D15-81AD-4E0F-B189-91E9E1D632F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7C51AF5-AA92-46F4-8A72-0EC81A9DE40D}" type="datetimeFigureOut">
              <a:rPr lang="en-US" smtClean="0"/>
              <a:pPr/>
              <a:t>6/20/2013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362D15-81AD-4E0F-B189-91E9E1D632F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A7C51AF5-AA92-46F4-8A72-0EC81A9DE40D}" type="datetimeFigureOut">
              <a:rPr lang="en-US" smtClean="0"/>
              <a:pPr/>
              <a:t>6/20/2013</a:t>
            </a:fld>
            <a:endParaRPr lang="en-US"/>
          </a:p>
        </p:txBody>
      </p:sp>
      <p:sp>
        <p:nvSpPr>
          <p:cNvPr id="27" name="Slide Number Placeholder 26"/>
          <p:cNvSpPr>
            <a:spLocks noGrp="1"/>
          </p:cNvSpPr>
          <p:nvPr>
            <p:ph type="sldNum" sz="quarter" idx="11"/>
          </p:nvPr>
        </p:nvSpPr>
        <p:spPr/>
        <p:txBody>
          <a:bodyPr rtlCol="0"/>
          <a:lstStyle/>
          <a:p>
            <a:fld id="{5B362D15-81AD-4E0F-B189-91E9E1D632F8}" type="slidenum">
              <a:rPr lang="en-US" smtClean="0"/>
              <a:pPr/>
              <a:t>‹#›</a:t>
            </a:fld>
            <a:endParaRPr lang="en-US"/>
          </a:p>
        </p:txBody>
      </p:sp>
      <p:sp>
        <p:nvSpPr>
          <p:cNvPr id="28" name="Footer Placeholder 27"/>
          <p:cNvSpPr>
            <a:spLocks noGrp="1"/>
          </p:cNvSpPr>
          <p:nvPr>
            <p:ph type="ftr" sz="quarter" idx="12"/>
          </p:nvPr>
        </p:nvSpPr>
        <p:spPr/>
        <p:txBody>
          <a:bodyPr rtlCol="0"/>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A7C51AF5-AA92-46F4-8A72-0EC81A9DE40D}" type="datetimeFigureOut">
              <a:rPr lang="en-US" smtClean="0"/>
              <a:pPr/>
              <a:t>6/20/2013</a:t>
            </a:fld>
            <a:endParaRPr lang="en-US"/>
          </a:p>
        </p:txBody>
      </p:sp>
      <p:sp>
        <p:nvSpPr>
          <p:cNvPr id="4" name="Footer Placeholder 3"/>
          <p:cNvSpPr>
            <a:spLocks noGrp="1"/>
          </p:cNvSpPr>
          <p:nvPr>
            <p:ph type="ftr" sz="quarter" idx="11"/>
          </p:nvPr>
        </p:nvSpPr>
        <p:spPr>
          <a:xfrm>
            <a:off x="5257800" y="612648"/>
            <a:ext cx="1325880" cy="457200"/>
          </a:xfrm>
        </p:spPr>
        <p:txBody>
          <a:bodyPr/>
          <a:lstStyle/>
          <a:p>
            <a:endParaRPr lang="en-US"/>
          </a:p>
        </p:txBody>
      </p:sp>
      <p:sp>
        <p:nvSpPr>
          <p:cNvPr id="5" name="Slide Number Placeholder 4"/>
          <p:cNvSpPr>
            <a:spLocks noGrp="1"/>
          </p:cNvSpPr>
          <p:nvPr>
            <p:ph type="sldNum" sz="quarter" idx="12"/>
          </p:nvPr>
        </p:nvSpPr>
        <p:spPr>
          <a:xfrm>
            <a:off x="8174736" y="2272"/>
            <a:ext cx="762000" cy="365760"/>
          </a:xfrm>
        </p:spPr>
        <p:txBody>
          <a:bodyPr/>
          <a:lstStyle/>
          <a:p>
            <a:fld id="{5B362D15-81AD-4E0F-B189-91E9E1D632F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C51AF5-AA92-46F4-8A72-0EC81A9DE40D}" type="datetimeFigureOut">
              <a:rPr lang="en-US" smtClean="0"/>
              <a:pPr/>
              <a:t>6/20/2013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B362D15-81AD-4E0F-B189-91E9E1D632F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7C51AF5-AA92-46F4-8A72-0EC81A9DE40D}" type="datetimeFigureOut">
              <a:rPr lang="en-US" smtClean="0"/>
              <a:pPr/>
              <a:t>6/20/2013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362D15-81AD-4E0F-B189-91E9E1D632F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7C51AF5-AA92-46F4-8A72-0EC81A9DE40D}" type="datetimeFigureOut">
              <a:rPr lang="en-US" smtClean="0"/>
              <a:pPr/>
              <a:t>6/20/2013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362D15-81AD-4E0F-B189-91E9E1D632F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7C51AF5-AA92-46F4-8A72-0EC81A9DE40D}" type="datetimeFigureOut">
              <a:rPr lang="en-US" smtClean="0"/>
              <a:pPr/>
              <a:t>6/20/2013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362D15-81AD-4E0F-B189-91E9E1D632F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7C51AF5-AA92-46F4-8A72-0EC81A9DE40D}" type="datetimeFigureOut">
              <a:rPr lang="en-US" smtClean="0"/>
              <a:pPr/>
              <a:t>6/20/2013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362D15-81AD-4E0F-B189-91E9E1D632F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A7C51AF5-AA92-46F4-8A72-0EC81A9DE40D}" type="datetimeFigureOut">
              <a:rPr lang="en-US" smtClean="0"/>
              <a:pPr/>
              <a:t>6/20/2013</a:t>
            </a:fld>
            <a:endParaRPr lang="en-US"/>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5B362D15-81AD-4E0F-B189-91E9E1D632F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www.helsinki.fi/~pietarin/publications/Relevance%20theory-Pietarinen.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000" dirty="0" smtClean="0"/>
              <a:t>Pragmatics (1)</a:t>
            </a:r>
            <a:endParaRPr lang="en-US" sz="6000" dirty="0"/>
          </a:p>
        </p:txBody>
      </p:sp>
      <p:sp>
        <p:nvSpPr>
          <p:cNvPr id="3" name="Subtitle 2"/>
          <p:cNvSpPr>
            <a:spLocks noGrp="1"/>
          </p:cNvSpPr>
          <p:nvPr>
            <p:ph type="subTitle" idx="1"/>
          </p:nvPr>
        </p:nvSpPr>
        <p:spPr/>
        <p:txBody>
          <a:bodyPr/>
          <a:lstStyle/>
          <a:p>
            <a:endParaRPr lang="en-US" dirty="0" smtClean="0"/>
          </a:p>
          <a:p>
            <a:endParaRPr lang="en-US" dirty="0"/>
          </a:p>
          <a:p>
            <a:r>
              <a:rPr lang="en-US" dirty="0" smtClean="0"/>
              <a:t>Dr. </a:t>
            </a:r>
            <a:r>
              <a:rPr lang="en-US" dirty="0" err="1" smtClean="0"/>
              <a:t>Ansa</a:t>
            </a:r>
            <a:r>
              <a:rPr lang="en-US" dirty="0" smtClean="0"/>
              <a:t> </a:t>
            </a:r>
            <a:r>
              <a:rPr lang="en-US" dirty="0" err="1" smtClean="0"/>
              <a:t>Hameed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Previously….</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dirty="0" smtClean="0"/>
              <a:t>Semantics</a:t>
            </a:r>
          </a:p>
          <a:p>
            <a:r>
              <a:rPr lang="en-US" dirty="0" smtClean="0"/>
              <a:t>Lexical Semantics</a:t>
            </a:r>
          </a:p>
          <a:p>
            <a:r>
              <a:rPr lang="en-US" dirty="0" smtClean="0"/>
              <a:t>Sentential Semantics</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dirty="0" smtClean="0"/>
              <a:t>Pragmatics </a:t>
            </a:r>
            <a:endParaRPr lang="en-US" dirty="0"/>
          </a:p>
        </p:txBody>
      </p:sp>
      <p:pic>
        <p:nvPicPr>
          <p:cNvPr id="4" name="Picture 3" descr="images (1).jpg"/>
          <p:cNvPicPr>
            <a:picLocks noChangeAspect="1"/>
          </p:cNvPicPr>
          <p:nvPr/>
        </p:nvPicPr>
        <p:blipFill>
          <a:blip r:embed="rId2" cstate="print"/>
          <a:stretch>
            <a:fillRect/>
          </a:stretch>
        </p:blipFill>
        <p:spPr>
          <a:xfrm>
            <a:off x="4748893" y="704850"/>
            <a:ext cx="4014107" cy="561975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Pragmatics</a:t>
            </a:r>
            <a:endParaRPr lang="en-US" dirty="0"/>
          </a:p>
        </p:txBody>
      </p:sp>
      <p:sp>
        <p:nvSpPr>
          <p:cNvPr id="3" name="Content Placeholder 2"/>
          <p:cNvSpPr>
            <a:spLocks noGrp="1"/>
          </p:cNvSpPr>
          <p:nvPr>
            <p:ph idx="1"/>
          </p:nvPr>
        </p:nvSpPr>
        <p:spPr/>
        <p:txBody>
          <a:bodyPr/>
          <a:lstStyle/>
          <a:p>
            <a:pPr marL="341313" indent="-341313">
              <a:spcBef>
                <a:spcPts val="900"/>
              </a:spcBef>
              <a:buClr>
                <a:srgbClr val="FFCC00"/>
              </a:buClr>
              <a:buSzPct val="7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s-ES" dirty="0" smtClean="0">
              <a:effectLst>
                <a:outerShdw blurRad="38100" dist="38100" dir="2700000" algn="tl">
                  <a:srgbClr val="000000"/>
                </a:outerShdw>
              </a:effectLst>
              <a:latin typeface="Times New Roman" pitchFamily="18" charset="0"/>
              <a:cs typeface="Times New Roman" pitchFamily="18" charset="0"/>
            </a:endParaRPr>
          </a:p>
          <a:p>
            <a:pPr marL="341313" indent="-341313">
              <a:spcBef>
                <a:spcPts val="900"/>
              </a:spcBef>
              <a:buClr>
                <a:srgbClr val="FFCC00"/>
              </a:buClr>
              <a:buSzPct val="7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s-ES" dirty="0" err="1" smtClean="0">
                <a:solidFill>
                  <a:schemeClr val="tx1">
                    <a:lumMod val="65000"/>
                    <a:lumOff val="35000"/>
                  </a:schemeClr>
                </a:solidFill>
                <a:latin typeface="Times New Roman" pitchFamily="18" charset="0"/>
                <a:cs typeface="Times New Roman" pitchFamily="18" charset="0"/>
              </a:rPr>
              <a:t>Pragmatics</a:t>
            </a:r>
            <a:r>
              <a:rPr lang="es-ES" dirty="0" smtClean="0">
                <a:solidFill>
                  <a:schemeClr val="tx1">
                    <a:lumMod val="65000"/>
                    <a:lumOff val="35000"/>
                  </a:schemeClr>
                </a:solidFill>
                <a:latin typeface="Times New Roman" pitchFamily="18" charset="0"/>
                <a:cs typeface="Times New Roman" pitchFamily="18" charset="0"/>
              </a:rPr>
              <a:t> </a:t>
            </a:r>
            <a:r>
              <a:rPr lang="es-ES" dirty="0" err="1" smtClean="0">
                <a:solidFill>
                  <a:schemeClr val="tx1">
                    <a:lumMod val="65000"/>
                    <a:lumOff val="35000"/>
                  </a:schemeClr>
                </a:solidFill>
                <a:latin typeface="Times New Roman" pitchFamily="18" charset="0"/>
                <a:cs typeface="Times New Roman" pitchFamily="18" charset="0"/>
              </a:rPr>
              <a:t>is</a:t>
            </a:r>
            <a:r>
              <a:rPr lang="es-ES" dirty="0" smtClean="0">
                <a:solidFill>
                  <a:schemeClr val="tx1">
                    <a:lumMod val="65000"/>
                    <a:lumOff val="35000"/>
                  </a:schemeClr>
                </a:solidFill>
                <a:latin typeface="Times New Roman" pitchFamily="18" charset="0"/>
                <a:cs typeface="Times New Roman" pitchFamily="18" charset="0"/>
              </a:rPr>
              <a:t> a </a:t>
            </a:r>
            <a:r>
              <a:rPr lang="es-ES" dirty="0" err="1" smtClean="0">
                <a:solidFill>
                  <a:schemeClr val="tx1">
                    <a:lumMod val="65000"/>
                    <a:lumOff val="35000"/>
                  </a:schemeClr>
                </a:solidFill>
                <a:latin typeface="Times New Roman" pitchFamily="18" charset="0"/>
                <a:cs typeface="Times New Roman" pitchFamily="18" charset="0"/>
              </a:rPr>
              <a:t>subfield</a:t>
            </a:r>
            <a:r>
              <a:rPr lang="es-ES" dirty="0" smtClean="0">
                <a:solidFill>
                  <a:schemeClr val="tx1">
                    <a:lumMod val="65000"/>
                    <a:lumOff val="35000"/>
                  </a:schemeClr>
                </a:solidFill>
                <a:latin typeface="Times New Roman" pitchFamily="18" charset="0"/>
                <a:cs typeface="Times New Roman" pitchFamily="18" charset="0"/>
              </a:rPr>
              <a:t> of </a:t>
            </a:r>
            <a:r>
              <a:rPr lang="es-ES" dirty="0" err="1" smtClean="0">
                <a:solidFill>
                  <a:schemeClr val="tx1">
                    <a:lumMod val="65000"/>
                    <a:lumOff val="35000"/>
                  </a:schemeClr>
                </a:solidFill>
                <a:latin typeface="Times New Roman" pitchFamily="18" charset="0"/>
                <a:cs typeface="Times New Roman" pitchFamily="18" charset="0"/>
              </a:rPr>
              <a:t>linguistics</a:t>
            </a:r>
            <a:endParaRPr lang="es-ES" dirty="0" smtClean="0">
              <a:solidFill>
                <a:schemeClr val="tx1">
                  <a:lumMod val="65000"/>
                  <a:lumOff val="35000"/>
                </a:schemeClr>
              </a:solidFill>
              <a:latin typeface="Times New Roman" pitchFamily="18" charset="0"/>
              <a:cs typeface="Times New Roman" pitchFamily="18" charset="0"/>
            </a:endParaRPr>
          </a:p>
          <a:p>
            <a:pPr marL="341313" indent="-341313">
              <a:spcBef>
                <a:spcPts val="900"/>
              </a:spcBef>
              <a:buClrTx/>
              <a:buSzPct val="70000"/>
              <a:buFontTx/>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s-ES" dirty="0" smtClean="0">
              <a:solidFill>
                <a:schemeClr val="tx1">
                  <a:lumMod val="65000"/>
                  <a:lumOff val="35000"/>
                </a:schemeClr>
              </a:solidFill>
              <a:latin typeface="Times New Roman" pitchFamily="18" charset="0"/>
              <a:cs typeface="Times New Roman" pitchFamily="18" charset="0"/>
            </a:endParaRPr>
          </a:p>
          <a:p>
            <a:pPr marL="341313" indent="-341313">
              <a:spcBef>
                <a:spcPts val="900"/>
              </a:spcBef>
              <a:buClr>
                <a:srgbClr val="FFCC00"/>
              </a:buClr>
              <a:buSzPct val="7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s-ES" dirty="0" err="1" smtClean="0">
                <a:solidFill>
                  <a:schemeClr val="tx1">
                    <a:lumMod val="65000"/>
                    <a:lumOff val="35000"/>
                  </a:schemeClr>
                </a:solidFill>
                <a:latin typeface="Times New Roman" pitchFamily="18" charset="0"/>
                <a:cs typeface="Times New Roman" pitchFamily="18" charset="0"/>
              </a:rPr>
              <a:t>It</a:t>
            </a:r>
            <a:r>
              <a:rPr lang="es-ES" dirty="0" smtClean="0">
                <a:solidFill>
                  <a:schemeClr val="tx1">
                    <a:lumMod val="65000"/>
                    <a:lumOff val="35000"/>
                  </a:schemeClr>
                </a:solidFill>
                <a:latin typeface="Times New Roman" pitchFamily="18" charset="0"/>
                <a:cs typeface="Times New Roman" pitchFamily="18" charset="0"/>
              </a:rPr>
              <a:t> </a:t>
            </a:r>
            <a:r>
              <a:rPr lang="es-ES" dirty="0" err="1" smtClean="0">
                <a:solidFill>
                  <a:schemeClr val="tx1">
                    <a:lumMod val="65000"/>
                    <a:lumOff val="35000"/>
                  </a:schemeClr>
                </a:solidFill>
                <a:latin typeface="Times New Roman" pitchFamily="18" charset="0"/>
                <a:cs typeface="Times New Roman" pitchFamily="18" charset="0"/>
              </a:rPr>
              <a:t>studies</a:t>
            </a:r>
            <a:r>
              <a:rPr lang="es-ES" dirty="0" smtClean="0">
                <a:solidFill>
                  <a:schemeClr val="tx1">
                    <a:lumMod val="65000"/>
                    <a:lumOff val="35000"/>
                  </a:schemeClr>
                </a:solidFill>
                <a:latin typeface="Times New Roman" pitchFamily="18" charset="0"/>
                <a:cs typeface="Times New Roman" pitchFamily="18" charset="0"/>
              </a:rPr>
              <a:t> </a:t>
            </a:r>
            <a:r>
              <a:rPr lang="es-ES" dirty="0" err="1" smtClean="0">
                <a:solidFill>
                  <a:schemeClr val="tx1">
                    <a:lumMod val="65000"/>
                    <a:lumOff val="35000"/>
                  </a:schemeClr>
                </a:solidFill>
                <a:latin typeface="Times New Roman" pitchFamily="18" charset="0"/>
                <a:cs typeface="Times New Roman" pitchFamily="18" charset="0"/>
              </a:rPr>
              <a:t>how</a:t>
            </a:r>
            <a:r>
              <a:rPr lang="es-ES" dirty="0" smtClean="0">
                <a:solidFill>
                  <a:schemeClr val="tx1">
                    <a:lumMod val="65000"/>
                    <a:lumOff val="35000"/>
                  </a:schemeClr>
                </a:solidFill>
                <a:latin typeface="Times New Roman" pitchFamily="18" charset="0"/>
                <a:cs typeface="Times New Roman" pitchFamily="18" charset="0"/>
              </a:rPr>
              <a:t> </a:t>
            </a:r>
            <a:r>
              <a:rPr lang="es-ES" dirty="0" err="1" smtClean="0">
                <a:solidFill>
                  <a:schemeClr val="tx1">
                    <a:lumMod val="65000"/>
                    <a:lumOff val="35000"/>
                  </a:schemeClr>
                </a:solidFill>
                <a:latin typeface="Times New Roman" pitchFamily="18" charset="0"/>
                <a:cs typeface="Times New Roman" pitchFamily="18" charset="0"/>
              </a:rPr>
              <a:t>the</a:t>
            </a:r>
            <a:r>
              <a:rPr lang="es-ES" dirty="0" smtClean="0">
                <a:solidFill>
                  <a:schemeClr val="tx1">
                    <a:lumMod val="65000"/>
                    <a:lumOff val="35000"/>
                  </a:schemeClr>
                </a:solidFill>
                <a:latin typeface="Times New Roman" pitchFamily="18" charset="0"/>
                <a:cs typeface="Times New Roman" pitchFamily="18" charset="0"/>
              </a:rPr>
              <a:t> use of </a:t>
            </a:r>
            <a:r>
              <a:rPr lang="es-ES" dirty="0" err="1" smtClean="0">
                <a:solidFill>
                  <a:schemeClr val="tx1">
                    <a:lumMod val="65000"/>
                    <a:lumOff val="35000"/>
                  </a:schemeClr>
                </a:solidFill>
                <a:latin typeface="Times New Roman" pitchFamily="18" charset="0"/>
                <a:cs typeface="Times New Roman" pitchFamily="18" charset="0"/>
              </a:rPr>
              <a:t>language</a:t>
            </a:r>
            <a:r>
              <a:rPr lang="es-ES" dirty="0" smtClean="0">
                <a:solidFill>
                  <a:schemeClr val="tx1">
                    <a:lumMod val="65000"/>
                    <a:lumOff val="35000"/>
                  </a:schemeClr>
                </a:solidFill>
                <a:latin typeface="Times New Roman" pitchFamily="18" charset="0"/>
                <a:cs typeface="Times New Roman" pitchFamily="18" charset="0"/>
              </a:rPr>
              <a:t> </a:t>
            </a:r>
            <a:r>
              <a:rPr lang="es-ES" dirty="0" err="1" smtClean="0">
                <a:solidFill>
                  <a:schemeClr val="tx1">
                    <a:lumMod val="65000"/>
                    <a:lumOff val="35000"/>
                  </a:schemeClr>
                </a:solidFill>
                <a:latin typeface="Times New Roman" pitchFamily="18" charset="0"/>
                <a:cs typeface="Times New Roman" pitchFamily="18" charset="0"/>
              </a:rPr>
              <a:t>is</a:t>
            </a:r>
            <a:r>
              <a:rPr lang="es-ES" dirty="0" smtClean="0">
                <a:solidFill>
                  <a:schemeClr val="tx1">
                    <a:lumMod val="65000"/>
                    <a:lumOff val="35000"/>
                  </a:schemeClr>
                </a:solidFill>
                <a:latin typeface="Times New Roman" pitchFamily="18" charset="0"/>
                <a:cs typeface="Times New Roman" pitchFamily="18" charset="0"/>
              </a:rPr>
              <a:t> </a:t>
            </a:r>
            <a:r>
              <a:rPr lang="es-ES" dirty="0" err="1" smtClean="0">
                <a:solidFill>
                  <a:schemeClr val="tx1">
                    <a:lumMod val="65000"/>
                    <a:lumOff val="35000"/>
                  </a:schemeClr>
                </a:solidFill>
                <a:latin typeface="Times New Roman" pitchFamily="18" charset="0"/>
                <a:cs typeface="Times New Roman" pitchFamily="18" charset="0"/>
              </a:rPr>
              <a:t>based</a:t>
            </a:r>
            <a:r>
              <a:rPr lang="es-ES" dirty="0" smtClean="0">
                <a:solidFill>
                  <a:schemeClr val="tx1">
                    <a:lumMod val="65000"/>
                    <a:lumOff val="35000"/>
                  </a:schemeClr>
                </a:solidFill>
                <a:latin typeface="Times New Roman" pitchFamily="18" charset="0"/>
                <a:cs typeface="Times New Roman" pitchFamily="18" charset="0"/>
              </a:rPr>
              <a:t> </a:t>
            </a:r>
            <a:r>
              <a:rPr lang="es-ES" dirty="0" err="1" smtClean="0">
                <a:solidFill>
                  <a:schemeClr val="tx1">
                    <a:lumMod val="65000"/>
                    <a:lumOff val="35000"/>
                  </a:schemeClr>
                </a:solidFill>
                <a:latin typeface="Times New Roman" pitchFamily="18" charset="0"/>
                <a:cs typeface="Times New Roman" pitchFamily="18" charset="0"/>
              </a:rPr>
              <a:t>on</a:t>
            </a:r>
            <a:r>
              <a:rPr lang="es-ES" dirty="0" smtClean="0">
                <a:solidFill>
                  <a:schemeClr val="tx1">
                    <a:lumMod val="65000"/>
                    <a:lumOff val="35000"/>
                  </a:schemeClr>
                </a:solidFill>
                <a:latin typeface="Times New Roman" pitchFamily="18" charset="0"/>
                <a:cs typeface="Times New Roman" pitchFamily="18" charset="0"/>
              </a:rPr>
              <a:t> </a:t>
            </a:r>
            <a:r>
              <a:rPr lang="es-ES" dirty="0" err="1" smtClean="0">
                <a:solidFill>
                  <a:schemeClr val="tx1">
                    <a:lumMod val="65000"/>
                    <a:lumOff val="35000"/>
                  </a:schemeClr>
                </a:solidFill>
                <a:latin typeface="Times New Roman" pitchFamily="18" charset="0"/>
                <a:cs typeface="Times New Roman" pitchFamily="18" charset="0"/>
              </a:rPr>
              <a:t>the</a:t>
            </a:r>
            <a:r>
              <a:rPr lang="es-ES" dirty="0" smtClean="0">
                <a:solidFill>
                  <a:schemeClr val="tx1">
                    <a:lumMod val="65000"/>
                    <a:lumOff val="35000"/>
                  </a:schemeClr>
                </a:solidFill>
                <a:latin typeface="Times New Roman" pitchFamily="18" charset="0"/>
                <a:cs typeface="Times New Roman" pitchFamily="18" charset="0"/>
              </a:rPr>
              <a:t> </a:t>
            </a:r>
            <a:r>
              <a:rPr lang="es-ES" dirty="0" err="1" smtClean="0">
                <a:solidFill>
                  <a:schemeClr val="tx1">
                    <a:lumMod val="65000"/>
                    <a:lumOff val="35000"/>
                  </a:schemeClr>
                </a:solidFill>
                <a:latin typeface="Times New Roman" pitchFamily="18" charset="0"/>
                <a:cs typeface="Times New Roman" pitchFamily="18" charset="0"/>
              </a:rPr>
              <a:t>relationship</a:t>
            </a:r>
            <a:r>
              <a:rPr lang="es-ES" dirty="0" smtClean="0">
                <a:solidFill>
                  <a:schemeClr val="tx1">
                    <a:lumMod val="65000"/>
                    <a:lumOff val="35000"/>
                  </a:schemeClr>
                </a:solidFill>
                <a:latin typeface="Times New Roman" pitchFamily="18" charset="0"/>
                <a:cs typeface="Times New Roman" pitchFamily="18" charset="0"/>
              </a:rPr>
              <a:t> </a:t>
            </a:r>
            <a:r>
              <a:rPr lang="es-ES" dirty="0" err="1" smtClean="0">
                <a:solidFill>
                  <a:schemeClr val="tx1">
                    <a:lumMod val="65000"/>
                    <a:lumOff val="35000"/>
                  </a:schemeClr>
                </a:solidFill>
                <a:latin typeface="Times New Roman" pitchFamily="18" charset="0"/>
                <a:cs typeface="Times New Roman" pitchFamily="18" charset="0"/>
              </a:rPr>
              <a:t>established</a:t>
            </a:r>
            <a:r>
              <a:rPr lang="es-ES" dirty="0" smtClean="0">
                <a:solidFill>
                  <a:schemeClr val="tx1">
                    <a:lumMod val="65000"/>
                    <a:lumOff val="35000"/>
                  </a:schemeClr>
                </a:solidFill>
                <a:latin typeface="Times New Roman" pitchFamily="18" charset="0"/>
                <a:cs typeface="Times New Roman" pitchFamily="18" charset="0"/>
              </a:rPr>
              <a:t> </a:t>
            </a:r>
            <a:r>
              <a:rPr lang="es-ES" dirty="0" err="1" smtClean="0">
                <a:solidFill>
                  <a:schemeClr val="tx1">
                    <a:lumMod val="65000"/>
                    <a:lumOff val="35000"/>
                  </a:schemeClr>
                </a:solidFill>
                <a:latin typeface="Times New Roman" pitchFamily="18" charset="0"/>
                <a:cs typeface="Times New Roman" pitchFamily="18" charset="0"/>
              </a:rPr>
              <a:t>between</a:t>
            </a:r>
            <a:r>
              <a:rPr lang="es-ES" dirty="0" smtClean="0">
                <a:solidFill>
                  <a:schemeClr val="tx1">
                    <a:lumMod val="65000"/>
                    <a:lumOff val="35000"/>
                  </a:schemeClr>
                </a:solidFill>
                <a:latin typeface="Times New Roman" pitchFamily="18" charset="0"/>
                <a:cs typeface="Times New Roman" pitchFamily="18" charset="0"/>
              </a:rPr>
              <a:t> </a:t>
            </a:r>
            <a:r>
              <a:rPr lang="es-ES" dirty="0" err="1" smtClean="0">
                <a:solidFill>
                  <a:schemeClr val="tx1">
                    <a:lumMod val="65000"/>
                    <a:lumOff val="35000"/>
                  </a:schemeClr>
                </a:solidFill>
                <a:latin typeface="Times New Roman" pitchFamily="18" charset="0"/>
                <a:cs typeface="Times New Roman" pitchFamily="18" charset="0"/>
              </a:rPr>
              <a:t>utterance</a:t>
            </a:r>
            <a:r>
              <a:rPr lang="es-ES" dirty="0" smtClean="0">
                <a:solidFill>
                  <a:schemeClr val="tx1">
                    <a:lumMod val="65000"/>
                    <a:lumOff val="35000"/>
                  </a:schemeClr>
                </a:solidFill>
                <a:latin typeface="Times New Roman" pitchFamily="18" charset="0"/>
                <a:cs typeface="Times New Roman" pitchFamily="18" charset="0"/>
              </a:rPr>
              <a:t>, </a:t>
            </a:r>
            <a:r>
              <a:rPr lang="es-ES" dirty="0" err="1" smtClean="0">
                <a:solidFill>
                  <a:schemeClr val="tx1">
                    <a:lumMod val="65000"/>
                    <a:lumOff val="35000"/>
                  </a:schemeClr>
                </a:solidFill>
                <a:latin typeface="Times New Roman" pitchFamily="18" charset="0"/>
                <a:cs typeface="Times New Roman" pitchFamily="18" charset="0"/>
              </a:rPr>
              <a:t>context</a:t>
            </a:r>
            <a:r>
              <a:rPr lang="es-ES" dirty="0" smtClean="0">
                <a:solidFill>
                  <a:schemeClr val="tx1">
                    <a:lumMod val="65000"/>
                    <a:lumOff val="35000"/>
                  </a:schemeClr>
                </a:solidFill>
                <a:latin typeface="Times New Roman" pitchFamily="18" charset="0"/>
                <a:cs typeface="Times New Roman" pitchFamily="18" charset="0"/>
              </a:rPr>
              <a:t> and </a:t>
            </a:r>
            <a:r>
              <a:rPr lang="es-ES" dirty="0" err="1" smtClean="0">
                <a:solidFill>
                  <a:schemeClr val="tx1">
                    <a:lumMod val="65000"/>
                    <a:lumOff val="35000"/>
                  </a:schemeClr>
                </a:solidFill>
                <a:latin typeface="Times New Roman" pitchFamily="18" charset="0"/>
                <a:cs typeface="Times New Roman" pitchFamily="18" charset="0"/>
              </a:rPr>
              <a:t>interlocutors</a:t>
            </a:r>
            <a:r>
              <a:rPr lang="es-ES" dirty="0" smtClean="0">
                <a:solidFill>
                  <a:schemeClr val="tx1">
                    <a:lumMod val="65000"/>
                    <a:lumOff val="35000"/>
                  </a:schemeClr>
                </a:solidFill>
                <a:latin typeface="Times New Roman" pitchFamily="18" charset="0"/>
                <a:cs typeface="Times New Roman" pitchFamily="18" charset="0"/>
              </a:rPr>
              <a:t>.</a:t>
            </a:r>
          </a:p>
          <a:p>
            <a:pPr marL="341313" indent="-341313">
              <a:spcBef>
                <a:spcPts val="800"/>
              </a:spcBef>
              <a:buClrTx/>
              <a:buSzPct val="70000"/>
              <a:buFontTx/>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s-ES" sz="2400" dirty="0" smtClean="0">
                <a:solidFill>
                  <a:schemeClr val="tx1">
                    <a:lumMod val="65000"/>
                    <a:lumOff val="35000"/>
                  </a:schemeClr>
                </a:solidFill>
                <a:latin typeface="Times New Roman" pitchFamily="18" charset="0"/>
                <a:cs typeface="Times New Roman" pitchFamily="18" charset="0"/>
              </a:rPr>
              <a:t>                                       (Baena, E. 2002) </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Pragmatics</a:t>
            </a:r>
            <a:endParaRPr lang="en-US" dirty="0"/>
          </a:p>
        </p:txBody>
      </p:sp>
      <p:sp>
        <p:nvSpPr>
          <p:cNvPr id="3" name="Content Placeholder 2"/>
          <p:cNvSpPr>
            <a:spLocks noGrp="1"/>
          </p:cNvSpPr>
          <p:nvPr>
            <p:ph idx="1"/>
          </p:nvPr>
        </p:nvSpPr>
        <p:spPr/>
        <p:txBody>
          <a:bodyPr/>
          <a:lstStyle/>
          <a:p>
            <a:endParaRPr lang="en-US" dirty="0" smtClean="0"/>
          </a:p>
          <a:p>
            <a:r>
              <a:rPr lang="it-IT" dirty="0" smtClean="0"/>
              <a:t>Pragmatics  is the study of meaning in context dependent on the intentions of participants in a conversational exchange.</a:t>
            </a:r>
          </a:p>
          <a:p>
            <a:endParaRPr lang="it-IT" dirty="0" smtClean="0"/>
          </a:p>
          <a:p>
            <a:r>
              <a:rPr lang="it-IT" b="1" dirty="0" smtClean="0"/>
              <a:t>Not</a:t>
            </a:r>
            <a:r>
              <a:rPr lang="it-IT" dirty="0" smtClean="0"/>
              <a:t> the meaning of single words as we saw in semantics, but the intended meaning of whole exchanges.</a:t>
            </a:r>
          </a:p>
          <a:p>
            <a:endParaRPr lang="en-US" dirty="0"/>
          </a:p>
        </p:txBody>
      </p:sp>
      <p:pic>
        <p:nvPicPr>
          <p:cNvPr id="4" name="Picture 3" descr="images.jpg"/>
          <p:cNvPicPr>
            <a:picLocks noChangeAspect="1"/>
          </p:cNvPicPr>
          <p:nvPr/>
        </p:nvPicPr>
        <p:blipFill>
          <a:blip r:embed="rId2" cstate="print"/>
          <a:stretch>
            <a:fillRect/>
          </a:stretch>
        </p:blipFill>
        <p:spPr>
          <a:xfrm>
            <a:off x="4343400" y="304800"/>
            <a:ext cx="4572000" cy="24765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Pragmatics: Key Figures</a:t>
            </a:r>
            <a:endParaRPr lang="en-US" dirty="0"/>
          </a:p>
        </p:txBody>
      </p:sp>
      <p:sp>
        <p:nvSpPr>
          <p:cNvPr id="3" name="Content Placeholder 2"/>
          <p:cNvSpPr>
            <a:spLocks noGrp="1"/>
          </p:cNvSpPr>
          <p:nvPr>
            <p:ph idx="1"/>
          </p:nvPr>
        </p:nvSpPr>
        <p:spPr/>
        <p:txBody>
          <a:bodyPr/>
          <a:lstStyle/>
          <a:p>
            <a:r>
              <a:rPr lang="en-US" b="1" dirty="0" smtClean="0"/>
              <a:t>Charles Morris (1938)</a:t>
            </a:r>
          </a:p>
          <a:p>
            <a:r>
              <a:rPr lang="de-AT" dirty="0" smtClean="0"/>
              <a:t>Pragmatics studies (the origins), the uses and the effects of language</a:t>
            </a:r>
            <a:r>
              <a:rPr lang="de-AT" sz="3200" dirty="0" smtClean="0"/>
              <a:t>.</a:t>
            </a:r>
          </a:p>
          <a:p>
            <a:endParaRPr lang="de-AT" sz="3200" dirty="0" smtClean="0"/>
          </a:p>
          <a:p>
            <a:r>
              <a:rPr lang="de-DE" sz="2400" b="1" kern="0" dirty="0" smtClean="0">
                <a:solidFill>
                  <a:srgbClr val="000000"/>
                </a:solidFill>
                <a:latin typeface="Verdana" pitchFamily="34" charset="0"/>
                <a:ea typeface="+mj-ea"/>
                <a:cs typeface="Arial"/>
              </a:rPr>
              <a:t>Ludwig Wittgenstein</a:t>
            </a:r>
            <a:r>
              <a:rPr lang="de-DE" sz="2400" kern="0" dirty="0" smtClean="0">
                <a:solidFill>
                  <a:srgbClr val="000000"/>
                </a:solidFill>
                <a:latin typeface="Verdana" pitchFamily="34" charset="0"/>
                <a:ea typeface="+mj-ea"/>
                <a:cs typeface="Arial"/>
              </a:rPr>
              <a:t> </a:t>
            </a:r>
            <a:br>
              <a:rPr lang="de-DE" sz="2400" kern="0" dirty="0" smtClean="0">
                <a:solidFill>
                  <a:srgbClr val="000000"/>
                </a:solidFill>
                <a:latin typeface="Verdana" pitchFamily="34" charset="0"/>
                <a:ea typeface="+mj-ea"/>
                <a:cs typeface="Arial"/>
              </a:rPr>
            </a:br>
            <a:r>
              <a:rPr lang="de-DE" sz="1800" kern="0" dirty="0" smtClean="0">
                <a:solidFill>
                  <a:srgbClr val="000000"/>
                </a:solidFill>
                <a:latin typeface="Verdana" pitchFamily="34" charset="0"/>
                <a:ea typeface="+mj-ea"/>
                <a:cs typeface="Arial"/>
              </a:rPr>
              <a:t>(*1889 Vienna, +1951 Cambridge)</a:t>
            </a:r>
          </a:p>
          <a:p>
            <a:endParaRPr lang="de-DE" sz="1800" kern="0" dirty="0" smtClean="0">
              <a:solidFill>
                <a:srgbClr val="000000"/>
              </a:solidFill>
              <a:latin typeface="Verdana" pitchFamily="34" charset="0"/>
              <a:ea typeface="+mj-ea"/>
              <a:cs typeface="Arial"/>
            </a:endParaRPr>
          </a:p>
          <a:p>
            <a:r>
              <a:rPr lang="en-US" b="1" dirty="0" smtClean="0"/>
              <a:t>John L. Austin </a:t>
            </a:r>
          </a:p>
          <a:p>
            <a:r>
              <a:rPr lang="de-AT" i="1" dirty="0" smtClean="0"/>
              <a:t>How To Do Things with Words </a:t>
            </a:r>
            <a:r>
              <a:rPr lang="de-AT" dirty="0" smtClean="0"/>
              <a:t>(1962)</a:t>
            </a:r>
          </a:p>
          <a:p>
            <a:endParaRPr lang="en-US" b="1" dirty="0"/>
          </a:p>
        </p:txBody>
      </p:sp>
      <p:pic>
        <p:nvPicPr>
          <p:cNvPr id="4" name="Picture 4"/>
          <p:cNvPicPr>
            <a:picLocks noChangeAspect="1" noChangeArrowheads="1"/>
          </p:cNvPicPr>
          <p:nvPr/>
        </p:nvPicPr>
        <p:blipFill>
          <a:blip r:embed="rId2" cstate="print"/>
          <a:srcRect/>
          <a:stretch>
            <a:fillRect/>
          </a:stretch>
        </p:blipFill>
        <p:spPr bwMode="auto">
          <a:xfrm>
            <a:off x="7391400" y="1295400"/>
            <a:ext cx="1249363" cy="1447800"/>
          </a:xfrm>
          <a:prstGeom prst="rect">
            <a:avLst/>
          </a:prstGeom>
          <a:noFill/>
          <a:ln w="9525">
            <a:noFill/>
            <a:miter lim="800000"/>
            <a:headEnd/>
            <a:tailEnd/>
          </a:ln>
          <a:effectLst/>
        </p:spPr>
      </p:pic>
      <p:pic>
        <p:nvPicPr>
          <p:cNvPr id="5" name="Picture 4"/>
          <p:cNvPicPr>
            <a:picLocks noChangeAspect="1" noChangeArrowheads="1"/>
          </p:cNvPicPr>
          <p:nvPr/>
        </p:nvPicPr>
        <p:blipFill>
          <a:blip r:embed="rId3" cstate="print"/>
          <a:srcRect/>
          <a:stretch>
            <a:fillRect/>
          </a:stretch>
        </p:blipFill>
        <p:spPr bwMode="auto">
          <a:xfrm>
            <a:off x="5334000" y="3581400"/>
            <a:ext cx="1822642" cy="1524000"/>
          </a:xfrm>
          <a:prstGeom prst="rect">
            <a:avLst/>
          </a:prstGeom>
          <a:noFill/>
          <a:ln w="9525">
            <a:noFill/>
            <a:miter lim="800000"/>
            <a:headEnd/>
            <a:tailEnd/>
          </a:ln>
          <a:effectLst/>
        </p:spPr>
      </p:pic>
      <p:pic>
        <p:nvPicPr>
          <p:cNvPr id="6" name="Picture 4"/>
          <p:cNvPicPr>
            <a:picLocks noChangeAspect="1" noChangeArrowheads="1"/>
          </p:cNvPicPr>
          <p:nvPr/>
        </p:nvPicPr>
        <p:blipFill>
          <a:blip r:embed="rId4" cstate="print"/>
          <a:srcRect/>
          <a:stretch>
            <a:fillRect/>
          </a:stretch>
        </p:blipFill>
        <p:spPr bwMode="auto">
          <a:xfrm>
            <a:off x="7639050" y="4876800"/>
            <a:ext cx="1504950" cy="1981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Pragmatics vs. Semantics</a:t>
            </a:r>
            <a:endParaRPr lang="en-US" dirty="0"/>
          </a:p>
        </p:txBody>
      </p:sp>
      <p:sp>
        <p:nvSpPr>
          <p:cNvPr id="3" name="Content Placeholder 2"/>
          <p:cNvSpPr>
            <a:spLocks noGrp="1"/>
          </p:cNvSpPr>
          <p:nvPr>
            <p:ph idx="1"/>
          </p:nvPr>
        </p:nvSpPr>
        <p:spPr/>
        <p:txBody>
          <a:bodyPr/>
          <a:lstStyle/>
          <a:p>
            <a:pPr>
              <a:buNone/>
            </a:pPr>
            <a:endParaRPr lang="en-US" dirty="0" smtClean="0"/>
          </a:p>
          <a:p>
            <a:pPr>
              <a:buNone/>
            </a:pPr>
            <a:r>
              <a:rPr lang="en-US" dirty="0" smtClean="0"/>
              <a:t>Semantics:  the study of meaning that can be determined from a sentence, phrase or word.</a:t>
            </a:r>
          </a:p>
          <a:p>
            <a:pPr>
              <a:buNone/>
            </a:pPr>
            <a:endParaRPr lang="en-US" dirty="0" smtClean="0"/>
          </a:p>
          <a:p>
            <a:pPr>
              <a:buNone/>
            </a:pPr>
            <a:r>
              <a:rPr lang="en-US" dirty="0" smtClean="0"/>
              <a:t>Pragmatics:  the study of meaning, as it depends on context (speaker, situation)</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Pragmatics: Importance of Context</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dirty="0" smtClean="0"/>
              <a:t>Pragmatics is concerned with importance of contexts</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Pragmatics: Importance of Context</a:t>
            </a:r>
            <a:endParaRPr lang="en-US" dirty="0"/>
          </a:p>
        </p:txBody>
      </p:sp>
      <p:sp>
        <p:nvSpPr>
          <p:cNvPr id="3" name="Content Placeholder 2"/>
          <p:cNvSpPr>
            <a:spLocks noGrp="1"/>
          </p:cNvSpPr>
          <p:nvPr>
            <p:ph idx="1"/>
          </p:nvPr>
        </p:nvSpPr>
        <p:spPr/>
        <p:txBody>
          <a:bodyPr>
            <a:normAutofit fontScale="92500"/>
          </a:bodyPr>
          <a:lstStyle/>
          <a:p>
            <a:endParaRPr lang="en-US" dirty="0" smtClean="0"/>
          </a:p>
          <a:p>
            <a:pPr>
              <a:buNone/>
            </a:pPr>
            <a:r>
              <a:rPr lang="it-IT" dirty="0" smtClean="0">
                <a:solidFill>
                  <a:srgbClr val="C00000"/>
                </a:solidFill>
              </a:rPr>
              <a:t>A.: I have a 14 year old son</a:t>
            </a:r>
          </a:p>
          <a:p>
            <a:pPr>
              <a:buNone/>
            </a:pPr>
            <a:r>
              <a:rPr lang="it-IT" dirty="0" smtClean="0">
                <a:solidFill>
                  <a:srgbClr val="C00000"/>
                </a:solidFill>
              </a:rPr>
              <a:t>B.: Well that’s right</a:t>
            </a:r>
          </a:p>
          <a:p>
            <a:pPr>
              <a:buNone/>
            </a:pPr>
            <a:r>
              <a:rPr lang="it-IT" dirty="0" smtClean="0">
                <a:solidFill>
                  <a:srgbClr val="C00000"/>
                </a:solidFill>
              </a:rPr>
              <a:t>A.: I also have a dog</a:t>
            </a:r>
          </a:p>
          <a:p>
            <a:pPr>
              <a:buNone/>
            </a:pPr>
            <a:r>
              <a:rPr lang="it-IT" dirty="0" smtClean="0">
                <a:solidFill>
                  <a:srgbClr val="C00000"/>
                </a:solidFill>
              </a:rPr>
              <a:t>B.: Oh, I’m sorry</a:t>
            </a:r>
          </a:p>
          <a:p>
            <a:pPr>
              <a:buNone/>
            </a:pPr>
            <a:endParaRPr lang="it-IT" dirty="0" smtClean="0"/>
          </a:p>
          <a:p>
            <a:r>
              <a:rPr lang="it-IT" dirty="0" smtClean="0"/>
              <a:t>Can you understand the meaning of this exchange?</a:t>
            </a:r>
          </a:p>
          <a:p>
            <a:r>
              <a:rPr lang="it-IT" dirty="0" smtClean="0"/>
              <a:t>It would be hard to catch it, unless you know that A. is trying to rent an apartment from B. and B. doesn’t accept pets.</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Pragmatics: Importance of Context</a:t>
            </a:r>
            <a:endParaRPr lang="en-US" dirty="0"/>
          </a:p>
        </p:txBody>
      </p:sp>
      <p:sp>
        <p:nvSpPr>
          <p:cNvPr id="3" name="Content Placeholder 2"/>
          <p:cNvSpPr>
            <a:spLocks noGrp="1"/>
          </p:cNvSpPr>
          <p:nvPr>
            <p:ph idx="1"/>
          </p:nvPr>
        </p:nvSpPr>
        <p:spPr/>
        <p:txBody>
          <a:bodyPr>
            <a:normAutofit fontScale="92500"/>
          </a:bodyPr>
          <a:lstStyle/>
          <a:p>
            <a:endParaRPr lang="en-US" dirty="0" smtClean="0"/>
          </a:p>
          <a:p>
            <a:r>
              <a:rPr lang="it-IT" dirty="0" smtClean="0"/>
              <a:t>If we don’t have a context or some knowledge about a situation, the meaning can be ‘invisible’ as in the previous example. Or </a:t>
            </a:r>
          </a:p>
          <a:p>
            <a:endParaRPr lang="it-IT" dirty="0" smtClean="0"/>
          </a:p>
          <a:p>
            <a:pPr>
              <a:buNone/>
            </a:pPr>
            <a:r>
              <a:rPr lang="it-IT" dirty="0" smtClean="0"/>
              <a:t> - </a:t>
            </a:r>
            <a:r>
              <a:rPr lang="it-IT" dirty="0" smtClean="0">
                <a:solidFill>
                  <a:srgbClr val="C00000"/>
                </a:solidFill>
              </a:rPr>
              <a:t>have you seen Sam?</a:t>
            </a:r>
          </a:p>
          <a:p>
            <a:pPr>
              <a:buNone/>
            </a:pPr>
            <a:r>
              <a:rPr lang="it-IT" dirty="0" smtClean="0">
                <a:solidFill>
                  <a:srgbClr val="C00000"/>
                </a:solidFill>
              </a:rPr>
              <a:t> - the black car is over there.</a:t>
            </a:r>
          </a:p>
          <a:p>
            <a:pPr>
              <a:buNone/>
            </a:pPr>
            <a:endParaRPr lang="it-IT" dirty="0" smtClean="0"/>
          </a:p>
          <a:p>
            <a:r>
              <a:rPr lang="it-IT" dirty="0" smtClean="0"/>
              <a:t>This seemingly incoherent text can be easily understood if we know that Sam owns a black car.</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Pragmatics???</a:t>
            </a:r>
            <a:endParaRPr lang="en-US" dirty="0"/>
          </a:p>
        </p:txBody>
      </p:sp>
      <p:sp>
        <p:nvSpPr>
          <p:cNvPr id="3" name="Content Placeholder 2"/>
          <p:cNvSpPr>
            <a:spLocks noGrp="1"/>
          </p:cNvSpPr>
          <p:nvPr>
            <p:ph idx="1"/>
          </p:nvPr>
        </p:nvSpPr>
        <p:spPr/>
        <p:txBody>
          <a:bodyPr/>
          <a:lstStyle/>
          <a:p>
            <a:endParaRPr lang="en-US" dirty="0" smtClean="0"/>
          </a:p>
          <a:p>
            <a:pPr marL="341313" indent="-341313">
              <a:spcBef>
                <a:spcPts val="800"/>
              </a:spcBef>
              <a:buClr>
                <a:srgbClr val="FFCC00"/>
              </a:buClr>
              <a:buSzPct val="7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s-ES" sz="2400" b="1" u="sng" dirty="0" err="1" smtClean="0">
                <a:solidFill>
                  <a:schemeClr val="tx1">
                    <a:lumMod val="65000"/>
                    <a:lumOff val="35000"/>
                  </a:schemeClr>
                </a:solidFill>
                <a:latin typeface="Times New Roman" pitchFamily="18" charset="0"/>
                <a:cs typeface="Times New Roman" pitchFamily="18" charset="0"/>
              </a:rPr>
              <a:t>Why</a:t>
            </a:r>
            <a:r>
              <a:rPr lang="es-ES" sz="2400" b="1" u="sng" dirty="0" smtClean="0">
                <a:solidFill>
                  <a:schemeClr val="tx1">
                    <a:lumMod val="65000"/>
                    <a:lumOff val="35000"/>
                  </a:schemeClr>
                </a:solidFill>
                <a:latin typeface="Times New Roman" pitchFamily="18" charset="0"/>
                <a:cs typeface="Times New Roman" pitchFamily="18" charset="0"/>
              </a:rPr>
              <a:t> </a:t>
            </a:r>
            <a:r>
              <a:rPr lang="es-ES" sz="2400" b="1" u="sng" dirty="0" err="1" smtClean="0">
                <a:solidFill>
                  <a:schemeClr val="tx1">
                    <a:lumMod val="65000"/>
                    <a:lumOff val="35000"/>
                  </a:schemeClr>
                </a:solidFill>
                <a:latin typeface="Times New Roman" pitchFamily="18" charset="0"/>
                <a:cs typeface="Times New Roman" pitchFamily="18" charset="0"/>
              </a:rPr>
              <a:t>have</a:t>
            </a:r>
            <a:r>
              <a:rPr lang="es-ES" sz="2400" b="1" u="sng" dirty="0" smtClean="0">
                <a:solidFill>
                  <a:schemeClr val="tx1">
                    <a:lumMod val="65000"/>
                    <a:lumOff val="35000"/>
                  </a:schemeClr>
                </a:solidFill>
                <a:latin typeface="Times New Roman" pitchFamily="18" charset="0"/>
                <a:cs typeface="Times New Roman" pitchFamily="18" charset="0"/>
              </a:rPr>
              <a:t> </a:t>
            </a:r>
            <a:r>
              <a:rPr lang="es-ES" sz="2400" b="1" u="sng" dirty="0" err="1" smtClean="0">
                <a:solidFill>
                  <a:schemeClr val="tx1">
                    <a:lumMod val="65000"/>
                    <a:lumOff val="35000"/>
                  </a:schemeClr>
                </a:solidFill>
                <a:latin typeface="Times New Roman" pitchFamily="18" charset="0"/>
                <a:cs typeface="Times New Roman" pitchFamily="18" charset="0"/>
              </a:rPr>
              <a:t>we</a:t>
            </a:r>
            <a:r>
              <a:rPr lang="es-ES" sz="2400" b="1" u="sng" dirty="0" smtClean="0">
                <a:solidFill>
                  <a:schemeClr val="tx1">
                    <a:lumMod val="65000"/>
                    <a:lumOff val="35000"/>
                  </a:schemeClr>
                </a:solidFill>
                <a:latin typeface="Times New Roman" pitchFamily="18" charset="0"/>
                <a:cs typeface="Times New Roman" pitchFamily="18" charset="0"/>
              </a:rPr>
              <a:t> </a:t>
            </a:r>
            <a:r>
              <a:rPr lang="es-ES" sz="2400" b="1" u="sng" dirty="0" err="1" smtClean="0">
                <a:solidFill>
                  <a:schemeClr val="tx1">
                    <a:lumMod val="65000"/>
                    <a:lumOff val="35000"/>
                  </a:schemeClr>
                </a:solidFill>
                <a:latin typeface="Times New Roman" pitchFamily="18" charset="0"/>
                <a:cs typeface="Times New Roman" pitchFamily="18" charset="0"/>
              </a:rPr>
              <a:t>chosen</a:t>
            </a:r>
            <a:r>
              <a:rPr lang="es-ES" sz="2400" b="1" u="sng" dirty="0" smtClean="0">
                <a:solidFill>
                  <a:schemeClr val="tx1">
                    <a:lumMod val="65000"/>
                    <a:lumOff val="35000"/>
                  </a:schemeClr>
                </a:solidFill>
                <a:latin typeface="Times New Roman" pitchFamily="18" charset="0"/>
                <a:cs typeface="Times New Roman" pitchFamily="18" charset="0"/>
              </a:rPr>
              <a:t> PRAGMATICS?</a:t>
            </a:r>
          </a:p>
          <a:p>
            <a:pPr marL="341313" indent="-341313">
              <a:spcBef>
                <a:spcPts val="800"/>
              </a:spcBef>
              <a:buClrTx/>
              <a:buSzPct val="70000"/>
              <a:buFontTx/>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s-ES" sz="2400" dirty="0" smtClean="0">
              <a:solidFill>
                <a:schemeClr val="tx1">
                  <a:lumMod val="65000"/>
                  <a:lumOff val="35000"/>
                </a:schemeClr>
              </a:solidFill>
              <a:latin typeface="Times New Roman" pitchFamily="18" charset="0"/>
              <a:cs typeface="Times New Roman" pitchFamily="18" charset="0"/>
            </a:endParaRPr>
          </a:p>
          <a:p>
            <a:pPr marL="341313" indent="-341313">
              <a:spcBef>
                <a:spcPts val="900"/>
              </a:spcBef>
              <a:buClr>
                <a:srgbClr val="FFCC00"/>
              </a:buClr>
              <a:buSzPct val="7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s-ES" dirty="0" err="1" smtClean="0">
                <a:solidFill>
                  <a:schemeClr val="tx1">
                    <a:lumMod val="65000"/>
                    <a:lumOff val="35000"/>
                  </a:schemeClr>
                </a:solidFill>
                <a:latin typeface="Times New Roman" pitchFamily="18" charset="0"/>
                <a:cs typeface="Times New Roman" pitchFamily="18" charset="0"/>
              </a:rPr>
              <a:t>Common</a:t>
            </a:r>
            <a:r>
              <a:rPr lang="es-ES" dirty="0" smtClean="0">
                <a:solidFill>
                  <a:schemeClr val="tx1">
                    <a:lumMod val="65000"/>
                    <a:lumOff val="35000"/>
                  </a:schemeClr>
                </a:solidFill>
                <a:latin typeface="Times New Roman" pitchFamily="18" charset="0"/>
                <a:cs typeface="Times New Roman" pitchFamily="18" charset="0"/>
              </a:rPr>
              <a:t> in </a:t>
            </a:r>
            <a:r>
              <a:rPr lang="es-ES" dirty="0" err="1" smtClean="0">
                <a:solidFill>
                  <a:schemeClr val="tx1">
                    <a:lumMod val="65000"/>
                    <a:lumOff val="35000"/>
                  </a:schemeClr>
                </a:solidFill>
                <a:latin typeface="Times New Roman" pitchFamily="18" charset="0"/>
                <a:cs typeface="Times New Roman" pitchFamily="18" charset="0"/>
              </a:rPr>
              <a:t>everyday</a:t>
            </a:r>
            <a:r>
              <a:rPr lang="es-ES" dirty="0" smtClean="0">
                <a:solidFill>
                  <a:schemeClr val="tx1">
                    <a:lumMod val="65000"/>
                    <a:lumOff val="35000"/>
                  </a:schemeClr>
                </a:solidFill>
                <a:latin typeface="Times New Roman" pitchFamily="18" charset="0"/>
                <a:cs typeface="Times New Roman" pitchFamily="18" charset="0"/>
              </a:rPr>
              <a:t> </a:t>
            </a:r>
            <a:r>
              <a:rPr lang="es-ES" dirty="0" err="1" smtClean="0">
                <a:solidFill>
                  <a:schemeClr val="tx1">
                    <a:lumMod val="65000"/>
                    <a:lumOff val="35000"/>
                  </a:schemeClr>
                </a:solidFill>
                <a:latin typeface="Times New Roman" pitchFamily="18" charset="0"/>
                <a:cs typeface="Times New Roman" pitchFamily="18" charset="0"/>
              </a:rPr>
              <a:t>life</a:t>
            </a:r>
            <a:endParaRPr lang="es-ES" dirty="0" smtClean="0">
              <a:solidFill>
                <a:schemeClr val="tx1">
                  <a:lumMod val="65000"/>
                  <a:lumOff val="35000"/>
                </a:schemeClr>
              </a:solidFill>
              <a:latin typeface="Times New Roman" pitchFamily="18" charset="0"/>
              <a:cs typeface="Times New Roman" pitchFamily="18" charset="0"/>
            </a:endParaRPr>
          </a:p>
          <a:p>
            <a:pPr marL="341313" indent="-341313">
              <a:spcBef>
                <a:spcPts val="900"/>
              </a:spcBef>
              <a:buClr>
                <a:srgbClr val="FFCC00"/>
              </a:buClr>
              <a:buSzPct val="7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s-ES" dirty="0" err="1" smtClean="0">
                <a:solidFill>
                  <a:schemeClr val="tx1">
                    <a:lumMod val="65000"/>
                    <a:lumOff val="35000"/>
                  </a:schemeClr>
                </a:solidFill>
                <a:latin typeface="Times New Roman" pitchFamily="18" charset="0"/>
                <a:cs typeface="Times New Roman" pitchFamily="18" charset="0"/>
              </a:rPr>
              <a:t>Wide</a:t>
            </a:r>
            <a:r>
              <a:rPr lang="es-ES" dirty="0" smtClean="0">
                <a:solidFill>
                  <a:schemeClr val="tx1">
                    <a:lumMod val="65000"/>
                    <a:lumOff val="35000"/>
                  </a:schemeClr>
                </a:solidFill>
                <a:latin typeface="Times New Roman" pitchFamily="18" charset="0"/>
                <a:cs typeface="Times New Roman" pitchFamily="18" charset="0"/>
              </a:rPr>
              <a:t> </a:t>
            </a:r>
            <a:r>
              <a:rPr lang="es-ES" dirty="0" err="1" smtClean="0">
                <a:solidFill>
                  <a:schemeClr val="tx1">
                    <a:lumMod val="65000"/>
                    <a:lumOff val="35000"/>
                  </a:schemeClr>
                </a:solidFill>
                <a:latin typeface="Times New Roman" pitchFamily="18" charset="0"/>
                <a:cs typeface="Times New Roman" pitchFamily="18" charset="0"/>
              </a:rPr>
              <a:t>subject</a:t>
            </a:r>
            <a:r>
              <a:rPr lang="es-ES" dirty="0" smtClean="0">
                <a:solidFill>
                  <a:schemeClr val="tx1">
                    <a:lumMod val="65000"/>
                    <a:lumOff val="35000"/>
                  </a:schemeClr>
                </a:solidFill>
                <a:latin typeface="Times New Roman" pitchFamily="18" charset="0"/>
                <a:cs typeface="Times New Roman" pitchFamily="18" charset="0"/>
              </a:rPr>
              <a:t> </a:t>
            </a:r>
            <a:r>
              <a:rPr lang="es-ES" dirty="0" err="1" smtClean="0">
                <a:solidFill>
                  <a:schemeClr val="tx1">
                    <a:lumMod val="65000"/>
                    <a:lumOff val="35000"/>
                  </a:schemeClr>
                </a:solidFill>
                <a:latin typeface="Times New Roman" pitchFamily="18" charset="0"/>
                <a:cs typeface="Times New Roman" pitchFamily="18" charset="0"/>
              </a:rPr>
              <a:t>to</a:t>
            </a:r>
            <a:r>
              <a:rPr lang="es-ES" dirty="0" smtClean="0">
                <a:solidFill>
                  <a:schemeClr val="tx1">
                    <a:lumMod val="65000"/>
                    <a:lumOff val="35000"/>
                  </a:schemeClr>
                </a:solidFill>
                <a:latin typeface="Times New Roman" pitchFamily="18" charset="0"/>
                <a:cs typeface="Times New Roman" pitchFamily="18" charset="0"/>
              </a:rPr>
              <a:t> </a:t>
            </a:r>
            <a:r>
              <a:rPr lang="es-ES" dirty="0" err="1" smtClean="0">
                <a:solidFill>
                  <a:schemeClr val="tx1">
                    <a:lumMod val="65000"/>
                    <a:lumOff val="35000"/>
                  </a:schemeClr>
                </a:solidFill>
                <a:latin typeface="Times New Roman" pitchFamily="18" charset="0"/>
                <a:cs typeface="Times New Roman" pitchFamily="18" charset="0"/>
              </a:rPr>
              <a:t>be</a:t>
            </a:r>
            <a:r>
              <a:rPr lang="es-ES" dirty="0" smtClean="0">
                <a:solidFill>
                  <a:schemeClr val="tx1">
                    <a:lumMod val="65000"/>
                    <a:lumOff val="35000"/>
                  </a:schemeClr>
                </a:solidFill>
                <a:latin typeface="Times New Roman" pitchFamily="18" charset="0"/>
                <a:cs typeface="Times New Roman" pitchFamily="18" charset="0"/>
              </a:rPr>
              <a:t> </a:t>
            </a:r>
            <a:r>
              <a:rPr lang="es-ES" dirty="0" err="1" smtClean="0">
                <a:solidFill>
                  <a:schemeClr val="tx1">
                    <a:lumMod val="65000"/>
                    <a:lumOff val="35000"/>
                  </a:schemeClr>
                </a:solidFill>
                <a:latin typeface="Times New Roman" pitchFamily="18" charset="0"/>
                <a:cs typeface="Times New Roman" pitchFamily="18" charset="0"/>
              </a:rPr>
              <a:t>studied</a:t>
            </a:r>
            <a:endParaRPr lang="es-ES" dirty="0" smtClean="0">
              <a:solidFill>
                <a:schemeClr val="tx1">
                  <a:lumMod val="65000"/>
                  <a:lumOff val="35000"/>
                </a:schemeClr>
              </a:solidFill>
              <a:latin typeface="Times New Roman" pitchFamily="18" charset="0"/>
              <a:cs typeface="Times New Roman" pitchFamily="18" charset="0"/>
            </a:endParaRPr>
          </a:p>
          <a:p>
            <a:pPr marL="341313" indent="-341313">
              <a:spcBef>
                <a:spcPts val="900"/>
              </a:spcBef>
              <a:buClr>
                <a:srgbClr val="FFCC00"/>
              </a:buClr>
              <a:buSzPct val="7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s-ES" dirty="0" smtClean="0">
                <a:solidFill>
                  <a:schemeClr val="tx1">
                    <a:lumMod val="65000"/>
                    <a:lumOff val="35000"/>
                  </a:schemeClr>
                </a:solidFill>
                <a:latin typeface="Times New Roman" pitchFamily="18" charset="0"/>
                <a:cs typeface="Times New Roman" pitchFamily="18" charset="0"/>
              </a:rPr>
              <a:t>Comes </a:t>
            </a:r>
            <a:r>
              <a:rPr lang="es-ES" dirty="0" err="1" smtClean="0">
                <a:solidFill>
                  <a:schemeClr val="tx1">
                    <a:lumMod val="65000"/>
                    <a:lumOff val="35000"/>
                  </a:schemeClr>
                </a:solidFill>
                <a:latin typeface="Times New Roman" pitchFamily="18" charset="0"/>
                <a:cs typeface="Times New Roman" pitchFamily="18" charset="0"/>
              </a:rPr>
              <a:t>out</a:t>
            </a:r>
            <a:r>
              <a:rPr lang="es-ES" dirty="0" smtClean="0">
                <a:solidFill>
                  <a:schemeClr val="tx1">
                    <a:lumMod val="65000"/>
                    <a:lumOff val="35000"/>
                  </a:schemeClr>
                </a:solidFill>
                <a:latin typeface="Times New Roman" pitchFamily="18" charset="0"/>
                <a:cs typeface="Times New Roman" pitchFamily="18" charset="0"/>
              </a:rPr>
              <a:t> of </a:t>
            </a:r>
            <a:r>
              <a:rPr lang="es-ES" dirty="0" err="1" smtClean="0">
                <a:solidFill>
                  <a:schemeClr val="tx1">
                    <a:lumMod val="65000"/>
                    <a:lumOff val="35000"/>
                  </a:schemeClr>
                </a:solidFill>
                <a:latin typeface="Times New Roman" pitchFamily="18" charset="0"/>
                <a:cs typeface="Times New Roman" pitchFamily="18" charset="0"/>
              </a:rPr>
              <a:t>language</a:t>
            </a:r>
            <a:r>
              <a:rPr lang="es-ES" dirty="0" smtClean="0">
                <a:solidFill>
                  <a:schemeClr val="tx1">
                    <a:lumMod val="65000"/>
                    <a:lumOff val="35000"/>
                  </a:schemeClr>
                </a:solidFill>
                <a:latin typeface="Times New Roman" pitchFamily="18" charset="0"/>
                <a:cs typeface="Times New Roman" pitchFamily="18" charset="0"/>
              </a:rPr>
              <a:t> </a:t>
            </a:r>
            <a:r>
              <a:rPr lang="es-ES" dirty="0" err="1" smtClean="0">
                <a:solidFill>
                  <a:schemeClr val="tx1">
                    <a:lumMod val="65000"/>
                    <a:lumOff val="35000"/>
                  </a:schemeClr>
                </a:solidFill>
                <a:latin typeface="Times New Roman" pitchFamily="18" charset="0"/>
                <a:cs typeface="Times New Roman" pitchFamily="18" charset="0"/>
              </a:rPr>
              <a:t>study</a:t>
            </a:r>
            <a:endParaRPr lang="es-ES" dirty="0" smtClean="0">
              <a:solidFill>
                <a:schemeClr val="tx1">
                  <a:lumMod val="65000"/>
                  <a:lumOff val="35000"/>
                </a:schemeClr>
              </a:solidFill>
              <a:latin typeface="Times New Roman" pitchFamily="18" charset="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Pragmatics???</a:t>
            </a:r>
            <a:br>
              <a:rPr lang="en-US" dirty="0" smtClean="0"/>
            </a:br>
            <a:r>
              <a:rPr lang="en-US" sz="3100" dirty="0" smtClean="0"/>
              <a:t>What do these </a:t>
            </a:r>
            <a:r>
              <a:rPr lang="en-US" sz="3100" dirty="0" err="1" smtClean="0"/>
              <a:t>pics</a:t>
            </a:r>
            <a:r>
              <a:rPr lang="en-US" sz="3100" dirty="0" smtClean="0"/>
              <a:t> mean?</a:t>
            </a:r>
            <a:endParaRPr lang="en-US" sz="3100" dirty="0"/>
          </a:p>
        </p:txBody>
      </p:sp>
      <p:sp>
        <p:nvSpPr>
          <p:cNvPr id="3" name="Content Placeholder 2"/>
          <p:cNvSpPr>
            <a:spLocks noGrp="1"/>
          </p:cNvSpPr>
          <p:nvPr>
            <p:ph idx="1"/>
          </p:nvPr>
        </p:nvSpPr>
        <p:spPr/>
        <p:txBody>
          <a:bodyPr/>
          <a:lstStyle/>
          <a:p>
            <a:endParaRPr lang="en-US" dirty="0" smtClean="0"/>
          </a:p>
          <a:p>
            <a:endParaRPr lang="en-US" dirty="0"/>
          </a:p>
        </p:txBody>
      </p:sp>
      <p:pic>
        <p:nvPicPr>
          <p:cNvPr id="4" name="Picture 3"/>
          <p:cNvPicPr>
            <a:picLocks noChangeAspect="1" noChangeArrowheads="1"/>
          </p:cNvPicPr>
          <p:nvPr/>
        </p:nvPicPr>
        <p:blipFill>
          <a:blip r:embed="rId2" cstate="print"/>
          <a:srcRect/>
          <a:stretch>
            <a:fillRect/>
          </a:stretch>
        </p:blipFill>
        <p:spPr bwMode="auto">
          <a:xfrm rot="20369208">
            <a:off x="-320815" y="3228261"/>
            <a:ext cx="3720777" cy="3626181"/>
          </a:xfrm>
          <a:prstGeom prst="rect">
            <a:avLst/>
          </a:prstGeom>
          <a:noFill/>
          <a:ln w="9525">
            <a:noFill/>
            <a:round/>
            <a:headEnd/>
            <a:tailEnd/>
          </a:ln>
        </p:spPr>
      </p:pic>
      <p:pic>
        <p:nvPicPr>
          <p:cNvPr id="5" name="Picture 4" descr="UK_TB_baby.jpg"/>
          <p:cNvPicPr>
            <a:picLocks noChangeAspect="1"/>
          </p:cNvPicPr>
          <p:nvPr/>
        </p:nvPicPr>
        <p:blipFill>
          <a:blip r:embed="rId3" cstate="print"/>
          <a:stretch>
            <a:fillRect/>
          </a:stretch>
        </p:blipFill>
        <p:spPr>
          <a:xfrm>
            <a:off x="3124200" y="2743200"/>
            <a:ext cx="5819775" cy="1695828"/>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Pragmatics: Context</a:t>
            </a:r>
            <a:endParaRPr lang="en-US" dirty="0"/>
          </a:p>
        </p:txBody>
      </p:sp>
      <p:sp>
        <p:nvSpPr>
          <p:cNvPr id="3" name="Content Placeholder 2"/>
          <p:cNvSpPr>
            <a:spLocks noGrp="1"/>
          </p:cNvSpPr>
          <p:nvPr>
            <p:ph idx="1"/>
          </p:nvPr>
        </p:nvSpPr>
        <p:spPr/>
        <p:txBody>
          <a:bodyPr>
            <a:normAutofit/>
          </a:bodyPr>
          <a:lstStyle/>
          <a:p>
            <a:endParaRPr lang="en-US" dirty="0" smtClean="0"/>
          </a:p>
          <a:p>
            <a:pPr>
              <a:buNone/>
              <a:defRPr/>
            </a:pPr>
            <a:r>
              <a:rPr lang="it-IT" dirty="0" smtClean="0"/>
              <a:t>We have different ‘contexts’:</a:t>
            </a:r>
          </a:p>
          <a:p>
            <a:pPr>
              <a:buNone/>
              <a:defRPr/>
            </a:pPr>
            <a:endParaRPr lang="it-IT" dirty="0" smtClean="0"/>
          </a:p>
          <a:p>
            <a:pPr>
              <a:buNone/>
              <a:defRPr/>
            </a:pPr>
            <a:r>
              <a:rPr lang="it-IT" dirty="0" smtClean="0"/>
              <a:t>Linguistic Context</a:t>
            </a:r>
          </a:p>
          <a:p>
            <a:pPr>
              <a:buNone/>
              <a:defRPr/>
            </a:pPr>
            <a:r>
              <a:rPr lang="it-IT" dirty="0" smtClean="0"/>
              <a:t>Non-Linguistic or Situational Context</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Pragmatics: Types of Contexts</a:t>
            </a:r>
            <a:endParaRPr lang="en-US" dirty="0"/>
          </a:p>
        </p:txBody>
      </p:sp>
      <p:sp>
        <p:nvSpPr>
          <p:cNvPr id="3" name="Content Placeholder 2"/>
          <p:cNvSpPr>
            <a:spLocks noGrp="1"/>
          </p:cNvSpPr>
          <p:nvPr>
            <p:ph idx="1"/>
          </p:nvPr>
        </p:nvSpPr>
        <p:spPr/>
        <p:txBody>
          <a:bodyPr>
            <a:normAutofit fontScale="92500" lnSpcReduction="20000"/>
          </a:bodyPr>
          <a:lstStyle/>
          <a:p>
            <a:pPr marL="624078" indent="-514350">
              <a:buAutoNum type="arabicPeriod"/>
            </a:pPr>
            <a:r>
              <a:rPr lang="it-IT" b="1" u="sng" dirty="0" smtClean="0"/>
              <a:t>Linguistic Context</a:t>
            </a:r>
          </a:p>
          <a:p>
            <a:pPr marL="624078" indent="-514350">
              <a:buNone/>
            </a:pPr>
            <a:endParaRPr lang="it-IT" b="1" u="sng" dirty="0" smtClean="0"/>
          </a:p>
          <a:p>
            <a:pPr marL="624078" indent="-514350">
              <a:buNone/>
            </a:pPr>
            <a:r>
              <a:rPr lang="it-IT" dirty="0" smtClean="0"/>
              <a:t>	The </a:t>
            </a:r>
            <a:r>
              <a:rPr lang="it-IT" b="1" dirty="0" smtClean="0"/>
              <a:t>linguistic context </a:t>
            </a:r>
            <a:r>
              <a:rPr lang="it-IT" dirty="0" smtClean="0"/>
              <a:t>also called </a:t>
            </a:r>
            <a:r>
              <a:rPr lang="it-IT" b="1" dirty="0" smtClean="0"/>
              <a:t>co-text</a:t>
            </a:r>
            <a:r>
              <a:rPr lang="it-IT" dirty="0" smtClean="0"/>
              <a:t> is the set of other words used in the same sentence:</a:t>
            </a:r>
          </a:p>
          <a:p>
            <a:pPr marL="624078" indent="-514350">
              <a:buNone/>
            </a:pPr>
            <a:endParaRPr lang="it-IT" dirty="0" smtClean="0"/>
          </a:p>
          <a:p>
            <a:r>
              <a:rPr lang="en-US" dirty="0" smtClean="0"/>
              <a:t>Example:</a:t>
            </a:r>
          </a:p>
          <a:p>
            <a:pPr>
              <a:buNone/>
              <a:defRPr/>
            </a:pPr>
            <a:r>
              <a:rPr lang="it-IT" sz="2400" dirty="0" smtClean="0"/>
              <a:t>We know that the word ‘pupil’ is a homonym. How do we know which meaning is intended? Usually by means of the linguistic context: </a:t>
            </a:r>
          </a:p>
          <a:p>
            <a:pPr>
              <a:buNone/>
              <a:defRPr/>
            </a:pPr>
            <a:r>
              <a:rPr lang="it-IT" sz="2400" dirty="0" smtClean="0"/>
              <a:t>If it is used in a sentence with words like ‘teacher’, ‘classmates’ etc. we understand that pupil here means ?</a:t>
            </a:r>
          </a:p>
          <a:p>
            <a:pPr>
              <a:buNone/>
              <a:defRPr/>
            </a:pPr>
            <a:r>
              <a:rPr lang="it-IT" sz="2400" dirty="0" smtClean="0"/>
              <a:t>If it is used in a sentence with words like ‘eye’, ‘dilatation’ or ‘iris’ we know that here it means ?</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Pragmatics: Types of Contexts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u="sng" dirty="0" smtClean="0"/>
              <a:t>2. Situational Context</a:t>
            </a:r>
          </a:p>
          <a:p>
            <a:pPr>
              <a:buNone/>
            </a:pPr>
            <a:endParaRPr lang="en-US" b="1" u="sng" dirty="0" smtClean="0"/>
          </a:p>
          <a:p>
            <a:pPr>
              <a:buNone/>
            </a:pPr>
            <a:r>
              <a:rPr lang="en-US" dirty="0" smtClean="0"/>
              <a:t>	It includes virtually everything non-linguistic in the environment of speaker</a:t>
            </a:r>
          </a:p>
          <a:p>
            <a:pPr>
              <a:buNone/>
            </a:pPr>
            <a:endParaRPr lang="en-US" dirty="0" smtClean="0"/>
          </a:p>
          <a:p>
            <a:pPr>
              <a:buNone/>
            </a:pPr>
            <a:r>
              <a:rPr lang="en-US" dirty="0" smtClean="0"/>
              <a:t>Example:</a:t>
            </a:r>
          </a:p>
          <a:p>
            <a:pPr>
              <a:buNone/>
            </a:pPr>
            <a:r>
              <a:rPr lang="it-IT" dirty="0" smtClean="0"/>
              <a:t>If you see a sign like this near a school: SLOW DOWN. PUPILS CROSSING THE STREET.</a:t>
            </a:r>
          </a:p>
          <a:p>
            <a:pPr>
              <a:buNone/>
            </a:pPr>
            <a:r>
              <a:rPr lang="it-IT" dirty="0" smtClean="0"/>
              <a:t>It does not mean that you have to slow down because you could run over eye-pupils and reduce them to a pulp.</a:t>
            </a:r>
          </a:p>
          <a:p>
            <a:pPr>
              <a:buNone/>
            </a:pP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Pragmatics: </a:t>
            </a:r>
            <a:r>
              <a:rPr lang="en-US" dirty="0" err="1" smtClean="0"/>
              <a:t>Deixis</a:t>
            </a:r>
            <a:endParaRPr lang="en-US" dirty="0"/>
          </a:p>
        </p:txBody>
      </p:sp>
      <p:sp>
        <p:nvSpPr>
          <p:cNvPr id="3" name="Content Placeholder 2"/>
          <p:cNvSpPr>
            <a:spLocks noGrp="1"/>
          </p:cNvSpPr>
          <p:nvPr>
            <p:ph idx="1"/>
          </p:nvPr>
        </p:nvSpPr>
        <p:spPr>
          <a:xfrm>
            <a:off x="457200" y="2249424"/>
            <a:ext cx="8229600" cy="4608576"/>
          </a:xfrm>
        </p:spPr>
        <p:txBody>
          <a:bodyPr>
            <a:normAutofit fontScale="77500" lnSpcReduction="20000"/>
          </a:bodyPr>
          <a:lstStyle/>
          <a:p>
            <a:pPr>
              <a:buNone/>
              <a:defRPr/>
            </a:pPr>
            <a:endParaRPr lang="it-IT" dirty="0" smtClean="0"/>
          </a:p>
          <a:p>
            <a:pPr>
              <a:defRPr/>
            </a:pPr>
            <a:r>
              <a:rPr lang="it-IT" dirty="0" smtClean="0"/>
              <a:t>There are many words in the language that cannot be interpreted alone, without being put in a context.</a:t>
            </a:r>
          </a:p>
          <a:p>
            <a:pPr>
              <a:defRPr/>
            </a:pPr>
            <a:r>
              <a:rPr lang="it-IT" i="1" dirty="0" smtClean="0"/>
              <a:t>Here, there, that, now, I, you, them </a:t>
            </a:r>
            <a:r>
              <a:rPr lang="it-IT" dirty="0" smtClean="0"/>
              <a:t>and many other examples if used without a shared knowledge or a clear context can result very vague.</a:t>
            </a:r>
          </a:p>
          <a:p>
            <a:pPr>
              <a:defRPr/>
            </a:pPr>
            <a:r>
              <a:rPr lang="it-IT" i="1" dirty="0" smtClean="0"/>
              <a:t>You’ll have to bring them back by tomorrow, because they aren’t here now and they need them.</a:t>
            </a:r>
          </a:p>
          <a:p>
            <a:pPr>
              <a:defRPr/>
            </a:pPr>
            <a:r>
              <a:rPr lang="it-IT" i="1" dirty="0" smtClean="0"/>
              <a:t>T</a:t>
            </a:r>
            <a:r>
              <a:rPr lang="it-IT" dirty="0" smtClean="0"/>
              <a:t>his sentence could virtually mean everything and nothing.</a:t>
            </a:r>
          </a:p>
          <a:p>
            <a:pPr>
              <a:defRPr/>
            </a:pPr>
            <a:endParaRPr lang="it-IT" dirty="0" smtClean="0"/>
          </a:p>
          <a:p>
            <a:pPr>
              <a:defRPr/>
            </a:pPr>
            <a:r>
              <a:rPr lang="it-IT" b="1" i="1" dirty="0" smtClean="0"/>
              <a:t>Deixis comes from Greek and it means ‘pointing’ by means of language.</a:t>
            </a:r>
          </a:p>
          <a:p>
            <a:pPr>
              <a:defRPr/>
            </a:pPr>
            <a:r>
              <a:rPr lang="it-IT" b="1" i="1" dirty="0" smtClean="0"/>
              <a:t>We can have: person deixis, place deixis, time deixis.</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Pragmatics: Theories</a:t>
            </a:r>
            <a:endParaRPr lang="en-US" dirty="0"/>
          </a:p>
        </p:txBody>
      </p:sp>
      <p:sp>
        <p:nvSpPr>
          <p:cNvPr id="3" name="Content Placeholder 2"/>
          <p:cNvSpPr>
            <a:spLocks noGrp="1"/>
          </p:cNvSpPr>
          <p:nvPr>
            <p:ph idx="1"/>
          </p:nvPr>
        </p:nvSpPr>
        <p:spPr/>
        <p:txBody>
          <a:bodyPr/>
          <a:lstStyle/>
          <a:p>
            <a:endParaRPr lang="en-US" dirty="0" smtClean="0"/>
          </a:p>
          <a:p>
            <a:pPr marL="342900" indent="-341313">
              <a:spcBef>
                <a:spcPts val="700"/>
              </a:spcBef>
              <a:buClr>
                <a:srgbClr val="FFCC00"/>
              </a:buClr>
              <a:buSzPct val="70000"/>
              <a:buFont typeface="Wingdings" pitchFamily="2" charset="2"/>
              <a:buChar char=""/>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en-GB" dirty="0" smtClean="0">
                <a:solidFill>
                  <a:schemeClr val="tx1">
                    <a:lumMod val="65000"/>
                    <a:lumOff val="35000"/>
                  </a:schemeClr>
                </a:solidFill>
              </a:rPr>
              <a:t>1. Speech acts theory</a:t>
            </a:r>
          </a:p>
          <a:p>
            <a:pPr marL="342900" indent="-341313">
              <a:spcBef>
                <a:spcPts val="700"/>
              </a:spcBef>
              <a:buClr>
                <a:srgbClr val="FFCC00"/>
              </a:buClr>
              <a:buSzPct val="70000"/>
              <a:buFont typeface="Wingdings" pitchFamily="2" charset="2"/>
              <a:buChar char=""/>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en-GB" dirty="0" smtClean="0">
                <a:solidFill>
                  <a:schemeClr val="tx1">
                    <a:lumMod val="65000"/>
                    <a:lumOff val="35000"/>
                  </a:schemeClr>
                </a:solidFill>
              </a:rPr>
              <a:t>2. Relevance theory</a:t>
            </a:r>
          </a:p>
          <a:p>
            <a:pPr marL="342900" indent="-341313">
              <a:spcBef>
                <a:spcPts val="700"/>
              </a:spcBef>
              <a:buClr>
                <a:srgbClr val="FFCC00"/>
              </a:buClr>
              <a:buSzPct val="70000"/>
              <a:buFont typeface="Wingdings" pitchFamily="2" charset="2"/>
              <a:buChar char=""/>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en-GB" dirty="0" smtClean="0">
                <a:solidFill>
                  <a:schemeClr val="tx1">
                    <a:lumMod val="65000"/>
                    <a:lumOff val="35000"/>
                  </a:schemeClr>
                </a:solidFill>
              </a:rPr>
              <a:t>3. Cooperation theory</a:t>
            </a:r>
          </a:p>
          <a:p>
            <a:pPr marL="342900" indent="-341313">
              <a:spcBef>
                <a:spcPts val="700"/>
              </a:spcBef>
              <a:buClr>
                <a:srgbClr val="FFCC00"/>
              </a:buClr>
              <a:buSzPct val="70000"/>
              <a:buFont typeface="Wingdings" pitchFamily="2" charset="2"/>
              <a:buChar char=""/>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en-GB" dirty="0" smtClean="0">
                <a:solidFill>
                  <a:schemeClr val="tx1">
                    <a:lumMod val="65000"/>
                    <a:lumOff val="35000"/>
                  </a:schemeClr>
                </a:solidFill>
              </a:rPr>
              <a:t>4. Argumentation theory</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Speech Act Theory</a:t>
            </a:r>
            <a:endParaRPr lang="en-US" dirty="0"/>
          </a:p>
        </p:txBody>
      </p:sp>
      <p:sp>
        <p:nvSpPr>
          <p:cNvPr id="3" name="Content Placeholder 2"/>
          <p:cNvSpPr>
            <a:spLocks noGrp="1"/>
          </p:cNvSpPr>
          <p:nvPr>
            <p:ph idx="1"/>
          </p:nvPr>
        </p:nvSpPr>
        <p:spPr/>
        <p:txBody>
          <a:bodyPr/>
          <a:lstStyle/>
          <a:p>
            <a:endParaRPr lang="en-US" dirty="0" smtClean="0"/>
          </a:p>
          <a:p>
            <a:pPr marL="341313" indent="-341313">
              <a:spcBef>
                <a:spcPts val="900"/>
              </a:spcBef>
              <a:buClrTx/>
              <a:buSzPct val="70000"/>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s-ES" dirty="0" err="1" smtClean="0">
                <a:solidFill>
                  <a:schemeClr val="tx1">
                    <a:lumMod val="65000"/>
                    <a:lumOff val="35000"/>
                  </a:schemeClr>
                </a:solidFill>
              </a:rPr>
              <a:t>We</a:t>
            </a:r>
            <a:r>
              <a:rPr lang="es-ES" dirty="0" smtClean="0">
                <a:solidFill>
                  <a:schemeClr val="tx1">
                    <a:lumMod val="65000"/>
                    <a:lumOff val="35000"/>
                  </a:schemeClr>
                </a:solidFill>
              </a:rPr>
              <a:t> do </a:t>
            </a:r>
            <a:r>
              <a:rPr lang="es-ES" dirty="0" err="1" smtClean="0">
                <a:solidFill>
                  <a:schemeClr val="tx1">
                    <a:lumMod val="65000"/>
                    <a:lumOff val="35000"/>
                  </a:schemeClr>
                </a:solidFill>
              </a:rPr>
              <a:t>things</a:t>
            </a:r>
            <a:r>
              <a:rPr lang="es-ES" dirty="0" smtClean="0">
                <a:solidFill>
                  <a:schemeClr val="tx1">
                    <a:lumMod val="65000"/>
                    <a:lumOff val="35000"/>
                  </a:schemeClr>
                </a:solidFill>
              </a:rPr>
              <a:t> </a:t>
            </a:r>
            <a:r>
              <a:rPr lang="es-ES" dirty="0" err="1" smtClean="0">
                <a:solidFill>
                  <a:schemeClr val="tx1">
                    <a:lumMod val="65000"/>
                    <a:lumOff val="35000"/>
                  </a:schemeClr>
                </a:solidFill>
              </a:rPr>
              <a:t>with</a:t>
            </a:r>
            <a:r>
              <a:rPr lang="es-ES" dirty="0" smtClean="0">
                <a:solidFill>
                  <a:schemeClr val="tx1">
                    <a:lumMod val="65000"/>
                    <a:lumOff val="35000"/>
                  </a:schemeClr>
                </a:solidFill>
              </a:rPr>
              <a:t> </a:t>
            </a:r>
            <a:r>
              <a:rPr lang="es-ES" dirty="0" err="1" smtClean="0">
                <a:solidFill>
                  <a:schemeClr val="tx1">
                    <a:lumMod val="65000"/>
                    <a:lumOff val="35000"/>
                  </a:schemeClr>
                </a:solidFill>
              </a:rPr>
              <a:t>the</a:t>
            </a:r>
            <a:r>
              <a:rPr lang="es-ES" dirty="0" smtClean="0">
                <a:solidFill>
                  <a:schemeClr val="tx1">
                    <a:lumMod val="65000"/>
                    <a:lumOff val="35000"/>
                  </a:schemeClr>
                </a:solidFill>
              </a:rPr>
              <a:t> </a:t>
            </a:r>
            <a:r>
              <a:rPr lang="es-ES" dirty="0" err="1" smtClean="0">
                <a:solidFill>
                  <a:schemeClr val="tx1">
                    <a:lumMod val="65000"/>
                    <a:lumOff val="35000"/>
                  </a:schemeClr>
                </a:solidFill>
              </a:rPr>
              <a:t>words</a:t>
            </a:r>
            <a:r>
              <a:rPr lang="es-ES" dirty="0" smtClean="0">
                <a:solidFill>
                  <a:schemeClr val="tx1">
                    <a:lumMod val="65000"/>
                    <a:lumOff val="35000"/>
                  </a:schemeClr>
                </a:solidFill>
              </a:rPr>
              <a:t>.</a:t>
            </a:r>
          </a:p>
          <a:p>
            <a:pPr marL="341313" indent="-341313">
              <a:spcBef>
                <a:spcPts val="900"/>
              </a:spcBef>
              <a:buClrTx/>
              <a:buSzPct val="70000"/>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s-ES" dirty="0" smtClean="0">
              <a:solidFill>
                <a:schemeClr val="tx1">
                  <a:lumMod val="65000"/>
                  <a:lumOff val="35000"/>
                </a:schemeClr>
              </a:solidFill>
            </a:endParaRPr>
          </a:p>
          <a:p>
            <a:r>
              <a:rPr lang="it-IT" dirty="0" smtClean="0"/>
              <a:t>language is used to act.</a:t>
            </a:r>
          </a:p>
          <a:p>
            <a:r>
              <a:rPr lang="it-IT" dirty="0" smtClean="0"/>
              <a:t> By means of language, in terms of requests, commands, asking questions or information, we perform actions, that are called ‘speech acts’.</a:t>
            </a:r>
          </a:p>
          <a:p>
            <a:endParaRPr lang="it-IT" dirty="0" smtClean="0"/>
          </a:p>
          <a:p>
            <a:r>
              <a:rPr lang="it-IT" dirty="0" smtClean="0"/>
              <a:t>Proponents: </a:t>
            </a:r>
            <a:r>
              <a:rPr lang="en-US" b="1" dirty="0" smtClean="0"/>
              <a:t>John Austin and John Searle</a:t>
            </a:r>
          </a:p>
          <a:p>
            <a:endParaRPr lang="it-IT" dirty="0" smtClean="0"/>
          </a:p>
          <a:p>
            <a:pPr marL="341313" indent="-341313">
              <a:spcBef>
                <a:spcPts val="900"/>
              </a:spcBef>
              <a:buClrTx/>
              <a:buSzPct val="70000"/>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s-ES" dirty="0" smtClean="0">
              <a:solidFill>
                <a:schemeClr val="tx1">
                  <a:lumMod val="65000"/>
                  <a:lumOff val="35000"/>
                </a:schemeClr>
              </a:solidFill>
            </a:endParaRPr>
          </a:p>
          <a:p>
            <a:pPr marL="341313" indent="-341313">
              <a:spcBef>
                <a:spcPts val="900"/>
              </a:spcBef>
              <a:buClrTx/>
              <a:buSzPct val="70000"/>
              <a:buFontTx/>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s-ES" dirty="0" smtClean="0">
              <a:solidFill>
                <a:schemeClr val="tx1">
                  <a:lumMod val="65000"/>
                  <a:lumOff val="35000"/>
                </a:schemeClr>
              </a:solidFill>
            </a:endParaRPr>
          </a:p>
          <a:p>
            <a:pPr marL="341313" indent="-341313">
              <a:spcBef>
                <a:spcPts val="900"/>
              </a:spcBef>
              <a:buClrTx/>
              <a:buSzPct val="70000"/>
              <a:buFontTx/>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s-ES" dirty="0" smtClean="0">
              <a:solidFill>
                <a:schemeClr val="tx1">
                  <a:lumMod val="65000"/>
                  <a:lumOff val="35000"/>
                </a:schemeClr>
              </a:solidFill>
            </a:endParaRP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Speech Act Theory</a:t>
            </a:r>
            <a:endParaRPr lang="en-US" dirty="0"/>
          </a:p>
        </p:txBody>
      </p:sp>
      <p:sp>
        <p:nvSpPr>
          <p:cNvPr id="3" name="Content Placeholder 2"/>
          <p:cNvSpPr>
            <a:spLocks noGrp="1"/>
          </p:cNvSpPr>
          <p:nvPr>
            <p:ph idx="1"/>
          </p:nvPr>
        </p:nvSpPr>
        <p:spPr/>
        <p:txBody>
          <a:bodyPr>
            <a:normAutofit lnSpcReduction="10000"/>
          </a:bodyPr>
          <a:lstStyle/>
          <a:p>
            <a:r>
              <a:rPr lang="en-US" b="1" dirty="0" smtClean="0"/>
              <a:t>Direct Speech acts</a:t>
            </a:r>
          </a:p>
          <a:p>
            <a:pPr>
              <a:buNone/>
            </a:pPr>
            <a:r>
              <a:rPr lang="it-IT" dirty="0" smtClean="0"/>
              <a:t>   are you married?’, ‘can they play tennis?’, ‘do you know anything about what happened?’ are forms used to ask for information and they are called ‘direct speech acts’. </a:t>
            </a:r>
          </a:p>
          <a:p>
            <a:r>
              <a:rPr lang="it-IT" b="1" dirty="0" smtClean="0"/>
              <a:t>Indirect Speech Acts</a:t>
            </a:r>
          </a:p>
          <a:p>
            <a:pPr>
              <a:buNone/>
            </a:pPr>
            <a:r>
              <a:rPr lang="it-IT" dirty="0" smtClean="0"/>
              <a:t>   In questions like ‘Can you pass the wine?’ you don’t want to know if the person is able to pass the wine, but you want the wine. These are called ‘indirect speech acts’. </a:t>
            </a:r>
          </a:p>
          <a:p>
            <a:pPr>
              <a:buNone/>
            </a:pP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Speech Act Theory</a:t>
            </a:r>
            <a:endParaRPr lang="en-US" dirty="0"/>
          </a:p>
        </p:txBody>
      </p:sp>
      <p:sp>
        <p:nvSpPr>
          <p:cNvPr id="3" name="Content Placeholder 2"/>
          <p:cNvSpPr>
            <a:spLocks noGrp="1"/>
          </p:cNvSpPr>
          <p:nvPr>
            <p:ph idx="1"/>
          </p:nvPr>
        </p:nvSpPr>
        <p:spPr/>
        <p:txBody>
          <a:bodyPr/>
          <a:lstStyle/>
          <a:p>
            <a:endParaRPr lang="en-US" dirty="0" smtClean="0"/>
          </a:p>
          <a:p>
            <a:r>
              <a:rPr lang="en-US" dirty="0" smtClean="0">
                <a:solidFill>
                  <a:srgbClr val="7030A0"/>
                </a:solidFill>
              </a:rPr>
              <a:t>What speech events and acts would you expect in the following situations</a:t>
            </a:r>
            <a:r>
              <a:rPr lang="en-US" b="1" dirty="0" smtClean="0">
                <a:solidFill>
                  <a:srgbClr val="7030A0"/>
                </a:solidFill>
              </a:rPr>
              <a:t>???????? </a:t>
            </a:r>
          </a:p>
          <a:p>
            <a:r>
              <a:rPr lang="en-US" dirty="0" smtClean="0">
                <a:solidFill>
                  <a:srgbClr val="7030A0"/>
                </a:solidFill>
              </a:rPr>
              <a:t>A Trial</a:t>
            </a:r>
          </a:p>
          <a:p>
            <a:r>
              <a:rPr lang="en-US" dirty="0" smtClean="0">
                <a:solidFill>
                  <a:srgbClr val="7030A0"/>
                </a:solidFill>
              </a:rPr>
              <a:t>A Wedding</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Speech Act Theory</a:t>
            </a:r>
            <a:endParaRPr lang="en-US" dirty="0"/>
          </a:p>
        </p:txBody>
      </p:sp>
      <p:sp>
        <p:nvSpPr>
          <p:cNvPr id="3" name="Content Placeholder 2"/>
          <p:cNvSpPr>
            <a:spLocks noGrp="1"/>
          </p:cNvSpPr>
          <p:nvPr>
            <p:ph idx="1"/>
          </p:nvPr>
        </p:nvSpPr>
        <p:spPr/>
        <p:txBody>
          <a:bodyPr/>
          <a:lstStyle/>
          <a:p>
            <a:r>
              <a:rPr lang="en-US" b="1" u="sng" dirty="0" smtClean="0"/>
              <a:t>Kinds of Speech Acts:</a:t>
            </a:r>
          </a:p>
          <a:p>
            <a:endParaRPr lang="en-US" dirty="0" smtClean="0"/>
          </a:p>
          <a:p>
            <a:pPr marL="469900" indent="-469900"/>
            <a:r>
              <a:rPr lang="en-US" dirty="0" smtClean="0"/>
              <a:t>Representatives (S conveys a belief)</a:t>
            </a:r>
          </a:p>
          <a:p>
            <a:pPr marL="469900" indent="-469900"/>
            <a:r>
              <a:rPr lang="en-US" dirty="0" smtClean="0"/>
              <a:t>Directives (S tries to get H to do something)</a:t>
            </a:r>
          </a:p>
          <a:p>
            <a:pPr marL="469900" indent="-469900"/>
            <a:r>
              <a:rPr lang="en-US" dirty="0" err="1" smtClean="0"/>
              <a:t>Commissives</a:t>
            </a:r>
            <a:r>
              <a:rPr lang="en-US" dirty="0" smtClean="0"/>
              <a:t> (S commits to future action) </a:t>
            </a:r>
          </a:p>
          <a:p>
            <a:pPr marL="469900" indent="-469900"/>
            <a:r>
              <a:rPr lang="en-US" dirty="0" smtClean="0"/>
              <a:t>Declarations (S creates a new external situation—</a:t>
            </a:r>
            <a:r>
              <a:rPr lang="en-US" dirty="0" err="1" smtClean="0"/>
              <a:t>performatives</a:t>
            </a:r>
            <a:r>
              <a:rPr lang="en-US" dirty="0" smtClean="0"/>
              <a:t>) </a:t>
            </a:r>
          </a:p>
          <a:p>
            <a:pPr marL="469900" indent="-469900"/>
            <a:r>
              <a:rPr lang="en-US" dirty="0" err="1" smtClean="0"/>
              <a:t>Expressives</a:t>
            </a:r>
            <a:r>
              <a:rPr lang="en-US" dirty="0" smtClean="0"/>
              <a:t> (S expresses personal feelings) </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Speech Act Theory</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noChangeArrowheads="1"/>
          </p:cNvPicPr>
          <p:nvPr/>
        </p:nvPicPr>
        <p:blipFill>
          <a:blip r:embed="rId3" cstate="print"/>
          <a:srcRect/>
          <a:stretch>
            <a:fillRect/>
          </a:stretch>
        </p:blipFill>
        <p:spPr bwMode="auto">
          <a:xfrm>
            <a:off x="263525" y="255588"/>
            <a:ext cx="8610600" cy="635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Speech Act Theory</a:t>
            </a:r>
            <a:endParaRPr lang="en-US" dirty="0"/>
          </a:p>
        </p:txBody>
      </p:sp>
      <p:sp>
        <p:nvSpPr>
          <p:cNvPr id="3" name="Content Placeholder 2"/>
          <p:cNvSpPr>
            <a:spLocks noGrp="1"/>
          </p:cNvSpPr>
          <p:nvPr>
            <p:ph idx="1"/>
          </p:nvPr>
        </p:nvSpPr>
        <p:spPr/>
        <p:txBody>
          <a:bodyPr/>
          <a:lstStyle/>
          <a:p>
            <a:r>
              <a:rPr lang="en-US" b="1" u="sng" dirty="0" smtClean="0"/>
              <a:t>Conditions for Speech Acts</a:t>
            </a:r>
          </a:p>
          <a:p>
            <a:endParaRPr lang="en-US" dirty="0" smtClean="0"/>
          </a:p>
          <a:p>
            <a:pPr marL="469900" indent="-469900">
              <a:lnSpc>
                <a:spcPct val="90000"/>
              </a:lnSpc>
            </a:pPr>
            <a:r>
              <a:rPr lang="en-US" dirty="0" smtClean="0"/>
              <a:t>Not all speakers can perform all speech acts</a:t>
            </a:r>
          </a:p>
          <a:p>
            <a:pPr marL="469900" indent="-469900">
              <a:lnSpc>
                <a:spcPct val="90000"/>
              </a:lnSpc>
            </a:pPr>
            <a:r>
              <a:rPr lang="en-US" dirty="0" smtClean="0"/>
              <a:t>There are certain conditions necessary for an utterance to be considered a certain kind of speech act. Such conditions are called </a:t>
            </a:r>
            <a:r>
              <a:rPr lang="en-US" b="1" dirty="0" smtClean="0"/>
              <a:t>Felicity conditions</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Speech Act Theory</a:t>
            </a:r>
            <a:endParaRPr lang="en-US" dirty="0"/>
          </a:p>
        </p:txBody>
      </p:sp>
      <p:sp>
        <p:nvSpPr>
          <p:cNvPr id="3" name="Content Placeholder 2"/>
          <p:cNvSpPr>
            <a:spLocks noGrp="1"/>
          </p:cNvSpPr>
          <p:nvPr>
            <p:ph idx="1"/>
          </p:nvPr>
        </p:nvSpPr>
        <p:spPr/>
        <p:txBody>
          <a:bodyPr>
            <a:normAutofit lnSpcReduction="10000"/>
          </a:bodyPr>
          <a:lstStyle/>
          <a:p>
            <a:r>
              <a:rPr lang="en-US" b="1" dirty="0" smtClean="0"/>
              <a:t>Felicity Conditions for Speech Acts</a:t>
            </a:r>
          </a:p>
          <a:p>
            <a:endParaRPr lang="en-US" dirty="0" smtClean="0"/>
          </a:p>
          <a:p>
            <a:pPr marL="469900" indent="-469900">
              <a:lnSpc>
                <a:spcPct val="90000"/>
              </a:lnSpc>
            </a:pPr>
            <a:r>
              <a:rPr lang="en-US" dirty="0" smtClean="0"/>
              <a:t>Speech acts judged not by ‘truth value’ but by their ‘happiness’</a:t>
            </a:r>
          </a:p>
          <a:p>
            <a:pPr marL="469900" indent="-469900">
              <a:lnSpc>
                <a:spcPct val="90000"/>
              </a:lnSpc>
            </a:pPr>
            <a:r>
              <a:rPr lang="en-US" dirty="0" smtClean="0"/>
              <a:t>Language (propositional content) </a:t>
            </a:r>
          </a:p>
          <a:p>
            <a:pPr marL="469900" indent="-469900">
              <a:lnSpc>
                <a:spcPct val="90000"/>
              </a:lnSpc>
            </a:pPr>
            <a:r>
              <a:rPr lang="en-US" dirty="0" smtClean="0"/>
              <a:t>Context (preparatory condition) </a:t>
            </a:r>
          </a:p>
          <a:p>
            <a:pPr marL="908050" lvl="1" indent="-436563">
              <a:lnSpc>
                <a:spcPct val="90000"/>
              </a:lnSpc>
            </a:pPr>
            <a:r>
              <a:rPr lang="en-US" sz="2400" dirty="0" smtClean="0"/>
              <a:t>‘I now pronounce you man and wife’</a:t>
            </a:r>
          </a:p>
          <a:p>
            <a:pPr marL="908050" lvl="1" indent="-436563">
              <a:lnSpc>
                <a:spcPct val="90000"/>
              </a:lnSpc>
            </a:pPr>
            <a:r>
              <a:rPr lang="en-US" sz="2400" dirty="0" smtClean="0"/>
              <a:t>Participants/setting</a:t>
            </a:r>
          </a:p>
          <a:p>
            <a:pPr marL="469900" indent="-469900">
              <a:lnSpc>
                <a:spcPct val="90000"/>
              </a:lnSpc>
            </a:pPr>
            <a:r>
              <a:rPr lang="en-US" dirty="0" smtClean="0"/>
              <a:t>Intention</a:t>
            </a:r>
          </a:p>
          <a:p>
            <a:pPr marL="908050" lvl="1" indent="-436563">
              <a:lnSpc>
                <a:spcPct val="90000"/>
              </a:lnSpc>
            </a:pPr>
            <a:r>
              <a:rPr lang="en-US" sz="2400" dirty="0" smtClean="0"/>
              <a:t>Speaker is sincere, believes the act will have the desired force</a:t>
            </a:r>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Speech Act Theory</a:t>
            </a:r>
            <a:endParaRPr lang="en-US" dirty="0"/>
          </a:p>
        </p:txBody>
      </p:sp>
      <p:sp>
        <p:nvSpPr>
          <p:cNvPr id="3" name="Content Placeholder 2"/>
          <p:cNvSpPr>
            <a:spLocks noGrp="1"/>
          </p:cNvSpPr>
          <p:nvPr>
            <p:ph idx="1"/>
          </p:nvPr>
        </p:nvSpPr>
        <p:spPr/>
        <p:txBody>
          <a:bodyPr>
            <a:normAutofit fontScale="85000" lnSpcReduction="10000"/>
          </a:bodyPr>
          <a:lstStyle/>
          <a:p>
            <a:r>
              <a:rPr lang="en-US" b="1" dirty="0" smtClean="0"/>
              <a:t>Felicity Conditions for Speech Acts</a:t>
            </a:r>
          </a:p>
          <a:p>
            <a:endParaRPr lang="en-US" dirty="0" smtClean="0"/>
          </a:p>
          <a:p>
            <a:pPr>
              <a:lnSpc>
                <a:spcPct val="90000"/>
              </a:lnSpc>
            </a:pPr>
            <a:r>
              <a:rPr lang="en-US" dirty="0" smtClean="0"/>
              <a:t>Rules that need to be followed for an utterance to work.</a:t>
            </a:r>
          </a:p>
          <a:p>
            <a:pPr>
              <a:lnSpc>
                <a:spcPct val="90000"/>
              </a:lnSpc>
            </a:pPr>
            <a:r>
              <a:rPr lang="en-US" dirty="0" smtClean="0"/>
              <a:t>A promise: </a:t>
            </a:r>
          </a:p>
          <a:p>
            <a:pPr lvl="1">
              <a:lnSpc>
                <a:spcPct val="90000"/>
              </a:lnSpc>
            </a:pPr>
            <a:r>
              <a:rPr lang="en-US" sz="2400" dirty="0" smtClean="0"/>
              <a:t>I say I will perform an action in the future</a:t>
            </a:r>
          </a:p>
          <a:p>
            <a:pPr lvl="1">
              <a:lnSpc>
                <a:spcPct val="90000"/>
              </a:lnSpc>
            </a:pPr>
            <a:r>
              <a:rPr lang="en-US" sz="2400" dirty="0" smtClean="0"/>
              <a:t>I intend to do it. I believe I can do it. </a:t>
            </a:r>
          </a:p>
          <a:p>
            <a:pPr lvl="1">
              <a:lnSpc>
                <a:spcPct val="90000"/>
              </a:lnSpc>
            </a:pPr>
            <a:r>
              <a:rPr lang="en-US" sz="2400" dirty="0" smtClean="0"/>
              <a:t>I think I would not normally do it.</a:t>
            </a:r>
          </a:p>
          <a:p>
            <a:pPr lvl="1">
              <a:lnSpc>
                <a:spcPct val="90000"/>
              </a:lnSpc>
            </a:pPr>
            <a:r>
              <a:rPr lang="en-US" sz="2400" dirty="0" smtClean="0"/>
              <a:t>I think the other person wants me to do it. </a:t>
            </a:r>
          </a:p>
          <a:p>
            <a:pPr lvl="1">
              <a:lnSpc>
                <a:spcPct val="90000"/>
              </a:lnSpc>
            </a:pPr>
            <a:r>
              <a:rPr lang="en-US" sz="2400" dirty="0" smtClean="0"/>
              <a:t>I intend to place myself under an obligation to perform the action.</a:t>
            </a:r>
          </a:p>
          <a:p>
            <a:pPr lvl="1">
              <a:lnSpc>
                <a:spcPct val="90000"/>
              </a:lnSpc>
            </a:pPr>
            <a:r>
              <a:rPr lang="en-US" sz="2400" dirty="0" smtClean="0">
                <a:solidFill>
                  <a:schemeClr val="hlink"/>
                </a:solidFill>
              </a:rPr>
              <a:t>We both understand what I’m saying. </a:t>
            </a:r>
          </a:p>
          <a:p>
            <a:pPr lvl="1">
              <a:lnSpc>
                <a:spcPct val="90000"/>
              </a:lnSpc>
            </a:pPr>
            <a:r>
              <a:rPr lang="en-US" sz="2400" dirty="0" smtClean="0">
                <a:solidFill>
                  <a:schemeClr val="hlink"/>
                </a:solidFill>
              </a:rPr>
              <a:t>We are both normal, conscious human beings. </a:t>
            </a:r>
          </a:p>
          <a:p>
            <a:pPr lvl="1">
              <a:lnSpc>
                <a:spcPct val="90000"/>
              </a:lnSpc>
            </a:pPr>
            <a:r>
              <a:rPr lang="en-US" sz="2400" dirty="0" smtClean="0">
                <a:solidFill>
                  <a:schemeClr val="hlink"/>
                </a:solidFill>
              </a:rPr>
              <a:t>Both of us are in normal circumstances. </a:t>
            </a:r>
          </a:p>
          <a:p>
            <a:pPr lvl="1">
              <a:lnSpc>
                <a:spcPct val="90000"/>
              </a:lnSpc>
            </a:pPr>
            <a:r>
              <a:rPr lang="en-US" sz="2400" dirty="0" smtClean="0">
                <a:solidFill>
                  <a:schemeClr val="hlink"/>
                </a:solidFill>
              </a:rPr>
              <a:t>The utterance contains an illocutionary force indicating device.</a:t>
            </a:r>
            <a:r>
              <a:rPr lang="en-US" sz="2400" dirty="0" smtClean="0"/>
              <a:t> </a:t>
            </a: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Speech Act Theory</a:t>
            </a:r>
            <a:endParaRPr lang="en-US" dirty="0"/>
          </a:p>
        </p:txBody>
      </p:sp>
      <p:sp>
        <p:nvSpPr>
          <p:cNvPr id="3" name="Content Placeholder 2"/>
          <p:cNvSpPr>
            <a:spLocks noGrp="1"/>
          </p:cNvSpPr>
          <p:nvPr>
            <p:ph idx="1"/>
          </p:nvPr>
        </p:nvSpPr>
        <p:spPr/>
        <p:txBody>
          <a:bodyPr>
            <a:normAutofit lnSpcReduction="10000"/>
          </a:bodyPr>
          <a:lstStyle/>
          <a:p>
            <a:r>
              <a:rPr lang="es-ES" b="1" u="sng" dirty="0" err="1" smtClean="0">
                <a:solidFill>
                  <a:schemeClr val="tx1">
                    <a:lumMod val="65000"/>
                    <a:lumOff val="35000"/>
                  </a:schemeClr>
                </a:solidFill>
              </a:rPr>
              <a:t>Speech</a:t>
            </a:r>
            <a:r>
              <a:rPr lang="es-ES" b="1" u="sng" dirty="0" smtClean="0">
                <a:solidFill>
                  <a:schemeClr val="tx1">
                    <a:lumMod val="65000"/>
                    <a:lumOff val="35000"/>
                  </a:schemeClr>
                </a:solidFill>
              </a:rPr>
              <a:t> </a:t>
            </a:r>
            <a:r>
              <a:rPr lang="es-ES" b="1" u="sng" dirty="0" err="1" smtClean="0">
                <a:solidFill>
                  <a:schemeClr val="tx1">
                    <a:lumMod val="65000"/>
                    <a:lumOff val="35000"/>
                  </a:schemeClr>
                </a:solidFill>
              </a:rPr>
              <a:t>acts</a:t>
            </a:r>
            <a:r>
              <a:rPr lang="es-ES" b="1" u="sng" dirty="0" smtClean="0">
                <a:solidFill>
                  <a:schemeClr val="tx1">
                    <a:lumMod val="65000"/>
                    <a:lumOff val="35000"/>
                  </a:schemeClr>
                </a:solidFill>
              </a:rPr>
              <a:t> can </a:t>
            </a:r>
            <a:r>
              <a:rPr lang="es-ES" b="1" u="sng" dirty="0" err="1" smtClean="0">
                <a:solidFill>
                  <a:schemeClr val="tx1">
                    <a:lumMod val="65000"/>
                    <a:lumOff val="35000"/>
                  </a:schemeClr>
                </a:solidFill>
              </a:rPr>
              <a:t>be</a:t>
            </a:r>
            <a:r>
              <a:rPr lang="es-ES" b="1" u="sng" dirty="0" smtClean="0">
                <a:solidFill>
                  <a:schemeClr val="tx1">
                    <a:lumMod val="65000"/>
                    <a:lumOff val="35000"/>
                  </a:schemeClr>
                </a:solidFill>
              </a:rPr>
              <a:t> </a:t>
            </a:r>
            <a:r>
              <a:rPr lang="es-ES" b="1" u="sng" dirty="0" err="1" smtClean="0">
                <a:solidFill>
                  <a:schemeClr val="tx1">
                    <a:lumMod val="65000"/>
                    <a:lumOff val="35000"/>
                  </a:schemeClr>
                </a:solidFill>
              </a:rPr>
              <a:t>analysed</a:t>
            </a:r>
            <a:r>
              <a:rPr lang="es-ES" b="1" u="sng" dirty="0" smtClean="0">
                <a:solidFill>
                  <a:schemeClr val="tx1">
                    <a:lumMod val="65000"/>
                    <a:lumOff val="35000"/>
                  </a:schemeClr>
                </a:solidFill>
              </a:rPr>
              <a:t> </a:t>
            </a:r>
            <a:r>
              <a:rPr lang="es-ES" b="1" u="sng" dirty="0" err="1" smtClean="0">
                <a:solidFill>
                  <a:schemeClr val="tx1">
                    <a:lumMod val="65000"/>
                    <a:lumOff val="35000"/>
                  </a:schemeClr>
                </a:solidFill>
              </a:rPr>
              <a:t>by</a:t>
            </a:r>
            <a:r>
              <a:rPr lang="es-ES" b="1" u="sng" dirty="0" smtClean="0">
                <a:solidFill>
                  <a:schemeClr val="tx1">
                    <a:lumMod val="65000"/>
                    <a:lumOff val="35000"/>
                  </a:schemeClr>
                </a:solidFill>
              </a:rPr>
              <a:t> </a:t>
            </a:r>
            <a:r>
              <a:rPr lang="es-ES" b="1" u="sng" dirty="0" err="1" smtClean="0">
                <a:solidFill>
                  <a:schemeClr val="tx1">
                    <a:lumMod val="65000"/>
                    <a:lumOff val="35000"/>
                  </a:schemeClr>
                </a:solidFill>
              </a:rPr>
              <a:t>three</a:t>
            </a:r>
            <a:r>
              <a:rPr lang="es-ES" b="1" u="sng" dirty="0" smtClean="0">
                <a:solidFill>
                  <a:schemeClr val="tx1">
                    <a:lumMod val="65000"/>
                    <a:lumOff val="35000"/>
                  </a:schemeClr>
                </a:solidFill>
              </a:rPr>
              <a:t> </a:t>
            </a:r>
            <a:r>
              <a:rPr lang="es-ES" b="1" u="sng" dirty="0" err="1" smtClean="0">
                <a:solidFill>
                  <a:schemeClr val="tx1">
                    <a:lumMod val="65000"/>
                    <a:lumOff val="35000"/>
                  </a:schemeClr>
                </a:solidFill>
              </a:rPr>
              <a:t>levels</a:t>
            </a:r>
            <a:endParaRPr lang="es-ES" b="1" u="sng" dirty="0" smtClean="0">
              <a:solidFill>
                <a:schemeClr val="tx1">
                  <a:lumMod val="65000"/>
                  <a:lumOff val="35000"/>
                </a:schemeClr>
              </a:solidFill>
            </a:endParaRPr>
          </a:p>
          <a:p>
            <a:endParaRPr lang="it-IT" dirty="0" smtClean="0"/>
          </a:p>
          <a:p>
            <a:r>
              <a:rPr lang="it-IT" dirty="0" smtClean="0"/>
              <a:t>J. L. Austin in his ‘How to do things with words’ </a:t>
            </a:r>
            <a:r>
              <a:rPr lang="en-US" dirty="0" smtClean="0"/>
              <a:t>identifies three distinct levels of action beyond the act of utterance itself. He distinguishes the act </a:t>
            </a:r>
            <a:r>
              <a:rPr lang="en-US" u="sng" dirty="0" smtClean="0"/>
              <a:t>of</a:t>
            </a:r>
            <a:r>
              <a:rPr lang="en-US" dirty="0" smtClean="0"/>
              <a:t> saying something, what one does </a:t>
            </a:r>
            <a:r>
              <a:rPr lang="en-US" u="sng" dirty="0" smtClean="0"/>
              <a:t>in</a:t>
            </a:r>
            <a:r>
              <a:rPr lang="en-US" i="1" dirty="0" smtClean="0"/>
              <a:t> </a:t>
            </a:r>
            <a:r>
              <a:rPr lang="en-US" dirty="0" smtClean="0"/>
              <a:t>saying it, and what one does </a:t>
            </a:r>
            <a:r>
              <a:rPr lang="en-US" u="sng" dirty="0" smtClean="0"/>
              <a:t>by</a:t>
            </a:r>
            <a:r>
              <a:rPr lang="en-US" dirty="0" smtClean="0"/>
              <a:t> saying it, and calls these the '</a:t>
            </a:r>
            <a:r>
              <a:rPr lang="en-US" dirty="0" err="1" smtClean="0"/>
              <a:t>locutionary</a:t>
            </a:r>
            <a:r>
              <a:rPr lang="en-US" dirty="0" smtClean="0"/>
              <a:t>', the 'illocutionary' and the '</a:t>
            </a:r>
            <a:r>
              <a:rPr lang="en-US" dirty="0" err="1" smtClean="0"/>
              <a:t>perlocutionary</a:t>
            </a:r>
            <a:r>
              <a:rPr lang="en-US" dirty="0" smtClean="0"/>
              <a:t>' act, respectively.</a:t>
            </a:r>
            <a:endParaRPr lang="it-IT" dirty="0" smtClean="0"/>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Speech Act Theory</a:t>
            </a:r>
            <a:endParaRPr lang="en-US" dirty="0"/>
          </a:p>
        </p:txBody>
      </p:sp>
      <p:sp>
        <p:nvSpPr>
          <p:cNvPr id="3" name="Content Placeholder 2"/>
          <p:cNvSpPr>
            <a:spLocks noGrp="1"/>
          </p:cNvSpPr>
          <p:nvPr>
            <p:ph idx="1"/>
          </p:nvPr>
        </p:nvSpPr>
        <p:spPr/>
        <p:txBody>
          <a:bodyPr/>
          <a:lstStyle/>
          <a:p>
            <a:pPr marL="341313" indent="-341313">
              <a:spcBef>
                <a:spcPts val="1000"/>
              </a:spcBef>
              <a:buClr>
                <a:srgbClr val="FFCC00"/>
              </a:buClr>
              <a:buSzPct val="7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s-ES" sz="3200" b="1" u="sng" dirty="0" smtClean="0">
              <a:solidFill>
                <a:schemeClr val="tx1">
                  <a:lumMod val="65000"/>
                  <a:lumOff val="35000"/>
                </a:schemeClr>
              </a:solidFill>
            </a:endParaRPr>
          </a:p>
          <a:p>
            <a:pPr marL="341313" indent="-341313">
              <a:spcBef>
                <a:spcPts val="1000"/>
              </a:spcBef>
              <a:buClr>
                <a:srgbClr val="FFCC00"/>
              </a:buClr>
              <a:buSzPct val="7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s-ES" sz="3200" b="1" u="sng" dirty="0" err="1" smtClean="0">
                <a:solidFill>
                  <a:schemeClr val="tx1">
                    <a:lumMod val="65000"/>
                    <a:lumOff val="35000"/>
                  </a:schemeClr>
                </a:solidFill>
              </a:rPr>
              <a:t>Speech</a:t>
            </a:r>
            <a:r>
              <a:rPr lang="es-ES" sz="3200" b="1" u="sng" dirty="0" smtClean="0">
                <a:solidFill>
                  <a:schemeClr val="tx1">
                    <a:lumMod val="65000"/>
                    <a:lumOff val="35000"/>
                  </a:schemeClr>
                </a:solidFill>
              </a:rPr>
              <a:t> </a:t>
            </a:r>
            <a:r>
              <a:rPr lang="es-ES" sz="3200" b="1" u="sng" dirty="0" err="1" smtClean="0">
                <a:solidFill>
                  <a:schemeClr val="tx1">
                    <a:lumMod val="65000"/>
                    <a:lumOff val="35000"/>
                  </a:schemeClr>
                </a:solidFill>
              </a:rPr>
              <a:t>acts</a:t>
            </a:r>
            <a:r>
              <a:rPr lang="es-ES" sz="3200" b="1" u="sng" dirty="0" smtClean="0">
                <a:solidFill>
                  <a:schemeClr val="tx1">
                    <a:lumMod val="65000"/>
                    <a:lumOff val="35000"/>
                  </a:schemeClr>
                </a:solidFill>
              </a:rPr>
              <a:t> can </a:t>
            </a:r>
            <a:r>
              <a:rPr lang="es-ES" sz="3200" b="1" u="sng" dirty="0" err="1" smtClean="0">
                <a:solidFill>
                  <a:schemeClr val="tx1">
                    <a:lumMod val="65000"/>
                    <a:lumOff val="35000"/>
                  </a:schemeClr>
                </a:solidFill>
              </a:rPr>
              <a:t>be</a:t>
            </a:r>
            <a:r>
              <a:rPr lang="es-ES" sz="3200" b="1" u="sng" dirty="0" smtClean="0">
                <a:solidFill>
                  <a:schemeClr val="tx1">
                    <a:lumMod val="65000"/>
                    <a:lumOff val="35000"/>
                  </a:schemeClr>
                </a:solidFill>
              </a:rPr>
              <a:t> </a:t>
            </a:r>
            <a:r>
              <a:rPr lang="es-ES" sz="3200" b="1" u="sng" dirty="0" err="1" smtClean="0">
                <a:solidFill>
                  <a:schemeClr val="tx1">
                    <a:lumMod val="65000"/>
                    <a:lumOff val="35000"/>
                  </a:schemeClr>
                </a:solidFill>
              </a:rPr>
              <a:t>analysed</a:t>
            </a:r>
            <a:r>
              <a:rPr lang="es-ES" sz="3200" b="1" u="sng" dirty="0" smtClean="0">
                <a:solidFill>
                  <a:schemeClr val="tx1">
                    <a:lumMod val="65000"/>
                    <a:lumOff val="35000"/>
                  </a:schemeClr>
                </a:solidFill>
              </a:rPr>
              <a:t> </a:t>
            </a:r>
            <a:r>
              <a:rPr lang="es-ES" sz="3200" b="1" u="sng" dirty="0" err="1" smtClean="0">
                <a:solidFill>
                  <a:schemeClr val="tx1">
                    <a:lumMod val="65000"/>
                    <a:lumOff val="35000"/>
                  </a:schemeClr>
                </a:solidFill>
              </a:rPr>
              <a:t>by</a:t>
            </a:r>
            <a:r>
              <a:rPr lang="es-ES" sz="3200" b="1" u="sng" dirty="0" smtClean="0">
                <a:solidFill>
                  <a:schemeClr val="tx1">
                    <a:lumMod val="65000"/>
                    <a:lumOff val="35000"/>
                  </a:schemeClr>
                </a:solidFill>
              </a:rPr>
              <a:t> </a:t>
            </a:r>
            <a:r>
              <a:rPr lang="es-ES" sz="3200" b="1" u="sng" dirty="0" err="1" smtClean="0">
                <a:solidFill>
                  <a:schemeClr val="tx1">
                    <a:lumMod val="65000"/>
                    <a:lumOff val="35000"/>
                  </a:schemeClr>
                </a:solidFill>
              </a:rPr>
              <a:t>three</a:t>
            </a:r>
            <a:r>
              <a:rPr lang="es-ES" sz="3200" b="1" u="sng" dirty="0" smtClean="0">
                <a:solidFill>
                  <a:schemeClr val="tx1">
                    <a:lumMod val="65000"/>
                    <a:lumOff val="35000"/>
                  </a:schemeClr>
                </a:solidFill>
              </a:rPr>
              <a:t> </a:t>
            </a:r>
            <a:r>
              <a:rPr lang="es-ES" sz="3200" b="1" u="sng" dirty="0" err="1" smtClean="0">
                <a:solidFill>
                  <a:schemeClr val="tx1">
                    <a:lumMod val="65000"/>
                    <a:lumOff val="35000"/>
                  </a:schemeClr>
                </a:solidFill>
              </a:rPr>
              <a:t>levels</a:t>
            </a:r>
            <a:endParaRPr lang="es-ES" sz="3200" b="1" u="sng" dirty="0" smtClean="0">
              <a:solidFill>
                <a:schemeClr val="tx1">
                  <a:lumMod val="65000"/>
                  <a:lumOff val="35000"/>
                </a:schemeClr>
              </a:solidFill>
            </a:endParaRPr>
          </a:p>
          <a:p>
            <a:pPr marL="341313" indent="-341313">
              <a:spcBef>
                <a:spcPts val="900"/>
              </a:spcBef>
              <a:buClrTx/>
              <a:buSzPct val="70000"/>
              <a:buFontTx/>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s-ES" b="1" u="sng" dirty="0" smtClean="0">
              <a:solidFill>
                <a:schemeClr val="tx1">
                  <a:lumMod val="65000"/>
                  <a:lumOff val="35000"/>
                </a:schemeClr>
              </a:solidFill>
            </a:endParaRPr>
          </a:p>
          <a:p>
            <a:pPr marL="341313" indent="-341313">
              <a:spcBef>
                <a:spcPts val="900"/>
              </a:spcBef>
              <a:buClr>
                <a:srgbClr val="FFCC00"/>
              </a:buClr>
              <a:buSzPct val="70000"/>
              <a:buFont typeface="Garamond"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s-ES" dirty="0" err="1" smtClean="0">
                <a:solidFill>
                  <a:schemeClr val="tx1">
                    <a:lumMod val="65000"/>
                    <a:lumOff val="35000"/>
                  </a:schemeClr>
                </a:solidFill>
              </a:rPr>
              <a:t>Locutionary</a:t>
            </a:r>
            <a:r>
              <a:rPr lang="es-ES" dirty="0" smtClean="0">
                <a:solidFill>
                  <a:schemeClr val="tx1">
                    <a:lumMod val="65000"/>
                    <a:lumOff val="35000"/>
                  </a:schemeClr>
                </a:solidFill>
              </a:rPr>
              <a:t> </a:t>
            </a:r>
            <a:r>
              <a:rPr lang="es-ES" dirty="0" err="1" smtClean="0">
                <a:solidFill>
                  <a:schemeClr val="tx1">
                    <a:lumMod val="65000"/>
                    <a:lumOff val="35000"/>
                  </a:schemeClr>
                </a:solidFill>
              </a:rPr>
              <a:t>act</a:t>
            </a:r>
            <a:endParaRPr lang="es-ES" dirty="0" smtClean="0">
              <a:solidFill>
                <a:schemeClr val="tx1">
                  <a:lumMod val="65000"/>
                  <a:lumOff val="35000"/>
                </a:schemeClr>
              </a:solidFill>
            </a:endParaRPr>
          </a:p>
          <a:p>
            <a:pPr marL="341313" indent="-341313">
              <a:spcBef>
                <a:spcPts val="900"/>
              </a:spcBef>
              <a:buClr>
                <a:srgbClr val="FFCC00"/>
              </a:buClr>
              <a:buSzPct val="70000"/>
              <a:buFont typeface="Garamond"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s-ES" dirty="0" err="1" smtClean="0">
                <a:solidFill>
                  <a:schemeClr val="tx1">
                    <a:lumMod val="65000"/>
                    <a:lumOff val="35000"/>
                  </a:schemeClr>
                </a:solidFill>
              </a:rPr>
              <a:t>Perlocutionary</a:t>
            </a:r>
            <a:r>
              <a:rPr lang="es-ES" dirty="0" smtClean="0">
                <a:solidFill>
                  <a:schemeClr val="tx1">
                    <a:lumMod val="65000"/>
                    <a:lumOff val="35000"/>
                  </a:schemeClr>
                </a:solidFill>
              </a:rPr>
              <a:t> </a:t>
            </a:r>
            <a:r>
              <a:rPr lang="es-ES" dirty="0" err="1" smtClean="0">
                <a:solidFill>
                  <a:schemeClr val="tx1">
                    <a:lumMod val="65000"/>
                    <a:lumOff val="35000"/>
                  </a:schemeClr>
                </a:solidFill>
              </a:rPr>
              <a:t>act</a:t>
            </a:r>
            <a:endParaRPr lang="es-ES" dirty="0" smtClean="0">
              <a:solidFill>
                <a:schemeClr val="tx1">
                  <a:lumMod val="65000"/>
                  <a:lumOff val="35000"/>
                </a:schemeClr>
              </a:solidFill>
            </a:endParaRPr>
          </a:p>
          <a:p>
            <a:pPr marL="341313" indent="-341313">
              <a:spcBef>
                <a:spcPts val="900"/>
              </a:spcBef>
              <a:buClr>
                <a:srgbClr val="FFCC00"/>
              </a:buClr>
              <a:buSzPct val="70000"/>
              <a:buFont typeface="Garamond"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s-ES" dirty="0" err="1" smtClean="0">
                <a:solidFill>
                  <a:schemeClr val="tx1">
                    <a:lumMod val="65000"/>
                    <a:lumOff val="35000"/>
                  </a:schemeClr>
                </a:solidFill>
              </a:rPr>
              <a:t>Ilocutionary</a:t>
            </a:r>
            <a:r>
              <a:rPr lang="es-ES" dirty="0" smtClean="0">
                <a:solidFill>
                  <a:schemeClr val="tx1">
                    <a:lumMod val="65000"/>
                    <a:lumOff val="35000"/>
                  </a:schemeClr>
                </a:solidFill>
              </a:rPr>
              <a:t> </a:t>
            </a:r>
            <a:r>
              <a:rPr lang="es-ES" dirty="0" err="1" smtClean="0">
                <a:solidFill>
                  <a:schemeClr val="tx1">
                    <a:lumMod val="65000"/>
                    <a:lumOff val="35000"/>
                  </a:schemeClr>
                </a:solidFill>
              </a:rPr>
              <a:t>act</a:t>
            </a:r>
            <a:endParaRPr lang="es-ES" dirty="0" smtClean="0">
              <a:solidFill>
                <a:schemeClr val="tx1">
                  <a:lumMod val="65000"/>
                  <a:lumOff val="35000"/>
                </a:schemeClr>
              </a:solidFill>
            </a:endParaRP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Speech Act Theory</a:t>
            </a:r>
            <a:endParaRPr lang="en-US" dirty="0"/>
          </a:p>
        </p:txBody>
      </p:sp>
      <p:sp>
        <p:nvSpPr>
          <p:cNvPr id="3" name="Content Placeholder 2"/>
          <p:cNvSpPr>
            <a:spLocks noGrp="1"/>
          </p:cNvSpPr>
          <p:nvPr>
            <p:ph idx="1"/>
          </p:nvPr>
        </p:nvSpPr>
        <p:spPr/>
        <p:txBody>
          <a:bodyPr/>
          <a:lstStyle/>
          <a:p>
            <a:pPr marL="341313" indent="-341313">
              <a:spcBef>
                <a:spcPts val="900"/>
              </a:spcBef>
              <a:buClr>
                <a:srgbClr val="FFCC00"/>
              </a:buClr>
              <a:buSzPct val="7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US" dirty="0" smtClean="0"/>
          </a:p>
          <a:p>
            <a:pPr marL="341313" indent="-341313">
              <a:spcBef>
                <a:spcPts val="900"/>
              </a:spcBef>
              <a:buClr>
                <a:srgbClr val="FFCC00"/>
              </a:buClr>
              <a:buSzPct val="7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US" dirty="0" smtClean="0"/>
              <a:t>1. </a:t>
            </a:r>
            <a:r>
              <a:rPr lang="es-ES" b="1" u="sng" dirty="0" smtClean="0">
                <a:solidFill>
                  <a:schemeClr val="tx1">
                    <a:lumMod val="65000"/>
                    <a:lumOff val="35000"/>
                  </a:schemeClr>
                </a:solidFill>
              </a:rPr>
              <a:t>LOCUTIONARY ACT</a:t>
            </a:r>
          </a:p>
          <a:p>
            <a:pPr marL="341313" indent="-341313">
              <a:spcBef>
                <a:spcPts val="900"/>
              </a:spcBef>
              <a:buClrTx/>
              <a:buSzPct val="70000"/>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s-ES" dirty="0" err="1" smtClean="0">
                <a:solidFill>
                  <a:schemeClr val="tx1">
                    <a:lumMod val="65000"/>
                    <a:lumOff val="35000"/>
                  </a:schemeClr>
                </a:solidFill>
              </a:rPr>
              <a:t>The</a:t>
            </a:r>
            <a:r>
              <a:rPr lang="es-ES" dirty="0" smtClean="0">
                <a:solidFill>
                  <a:schemeClr val="tx1">
                    <a:lumMod val="65000"/>
                    <a:lumOff val="35000"/>
                  </a:schemeClr>
                </a:solidFill>
              </a:rPr>
              <a:t> performance of </a:t>
            </a:r>
            <a:r>
              <a:rPr lang="es-ES" dirty="0" err="1" smtClean="0">
                <a:solidFill>
                  <a:schemeClr val="tx1">
                    <a:lumMod val="65000"/>
                    <a:lumOff val="35000"/>
                  </a:schemeClr>
                </a:solidFill>
              </a:rPr>
              <a:t>an</a:t>
            </a:r>
            <a:r>
              <a:rPr lang="es-ES" dirty="0" smtClean="0">
                <a:solidFill>
                  <a:schemeClr val="tx1">
                    <a:lumMod val="65000"/>
                    <a:lumOff val="35000"/>
                  </a:schemeClr>
                </a:solidFill>
              </a:rPr>
              <a:t> </a:t>
            </a:r>
            <a:r>
              <a:rPr lang="es-ES" dirty="0" err="1" smtClean="0">
                <a:solidFill>
                  <a:schemeClr val="tx1">
                    <a:lumMod val="65000"/>
                    <a:lumOff val="35000"/>
                  </a:schemeClr>
                </a:solidFill>
              </a:rPr>
              <a:t>utterance</a:t>
            </a:r>
            <a:endParaRPr lang="es-ES" dirty="0" smtClean="0">
              <a:solidFill>
                <a:schemeClr val="tx1">
                  <a:lumMod val="65000"/>
                  <a:lumOff val="35000"/>
                </a:schemeClr>
              </a:solidFill>
            </a:endParaRPr>
          </a:p>
          <a:p>
            <a:pPr marL="341313" indent="-341313">
              <a:spcBef>
                <a:spcPts val="800"/>
              </a:spcBef>
              <a:buClrTx/>
              <a:buSzPct val="70000"/>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s-ES" sz="2400" b="1" dirty="0" err="1" smtClean="0">
                <a:solidFill>
                  <a:schemeClr val="tx1">
                    <a:lumMod val="65000"/>
                    <a:lumOff val="35000"/>
                  </a:schemeClr>
                </a:solidFill>
              </a:rPr>
              <a:t>Semantic</a:t>
            </a:r>
            <a:r>
              <a:rPr lang="es-ES" sz="2400" b="1" dirty="0" smtClean="0">
                <a:solidFill>
                  <a:schemeClr val="tx1">
                    <a:lumMod val="65000"/>
                    <a:lumOff val="35000"/>
                  </a:schemeClr>
                </a:solidFill>
              </a:rPr>
              <a:t> and </a:t>
            </a:r>
            <a:r>
              <a:rPr lang="es-ES" sz="2400" b="1" dirty="0" err="1" smtClean="0">
                <a:solidFill>
                  <a:schemeClr val="tx1">
                    <a:lumMod val="65000"/>
                    <a:lumOff val="35000"/>
                  </a:schemeClr>
                </a:solidFill>
              </a:rPr>
              <a:t>syntactic</a:t>
            </a:r>
            <a:r>
              <a:rPr lang="es-ES" sz="2400" b="1" dirty="0" smtClean="0">
                <a:solidFill>
                  <a:schemeClr val="tx1">
                    <a:lumMod val="65000"/>
                    <a:lumOff val="35000"/>
                  </a:schemeClr>
                </a:solidFill>
              </a:rPr>
              <a:t> </a:t>
            </a:r>
            <a:r>
              <a:rPr lang="es-ES" sz="2400" b="1" dirty="0" err="1" smtClean="0">
                <a:solidFill>
                  <a:schemeClr val="tx1">
                    <a:lumMod val="65000"/>
                    <a:lumOff val="35000"/>
                  </a:schemeClr>
                </a:solidFill>
              </a:rPr>
              <a:t>aspects</a:t>
            </a:r>
            <a:endParaRPr lang="es-ES" sz="2400" b="1" dirty="0" smtClean="0">
              <a:solidFill>
                <a:schemeClr val="tx1">
                  <a:lumMod val="65000"/>
                  <a:lumOff val="35000"/>
                </a:schemeClr>
              </a:solidFill>
            </a:endParaRPr>
          </a:p>
          <a:p>
            <a:pPr marL="341313" indent="-341313">
              <a:spcBef>
                <a:spcPts val="800"/>
              </a:spcBef>
              <a:buClrTx/>
              <a:buSzPct val="70000"/>
              <a:buFontTx/>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s-ES" sz="2400" b="1" dirty="0" smtClean="0">
              <a:solidFill>
                <a:schemeClr val="tx1">
                  <a:lumMod val="65000"/>
                  <a:lumOff val="35000"/>
                </a:schemeClr>
              </a:solidFill>
            </a:endParaRPr>
          </a:p>
          <a:p>
            <a:pPr marL="341313" indent="-341313">
              <a:spcBef>
                <a:spcPts val="900"/>
              </a:spcBef>
              <a:buClr>
                <a:srgbClr val="FFCC00"/>
              </a:buClr>
              <a:buSzPct val="7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s-ES" sz="1600" b="1" u="sng" dirty="0" smtClean="0">
                <a:solidFill>
                  <a:schemeClr val="tx1">
                    <a:lumMod val="65000"/>
                    <a:lumOff val="35000"/>
                  </a:schemeClr>
                </a:solidFill>
              </a:rPr>
              <a:t>EXAMPLE</a:t>
            </a:r>
            <a:r>
              <a:rPr lang="es-ES" sz="1800" dirty="0" smtClean="0">
                <a:solidFill>
                  <a:schemeClr val="tx1">
                    <a:lumMod val="65000"/>
                    <a:lumOff val="35000"/>
                  </a:schemeClr>
                </a:solidFill>
              </a:rPr>
              <a:t>         </a:t>
            </a:r>
          </a:p>
          <a:p>
            <a:pPr marL="341313" indent="-341313">
              <a:spcBef>
                <a:spcPts val="1200"/>
              </a:spcBef>
              <a:buClrTx/>
              <a:buSzPct val="70000"/>
              <a:buFontTx/>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s-ES" sz="1800" dirty="0" smtClean="0">
                <a:solidFill>
                  <a:schemeClr val="tx1">
                    <a:lumMod val="65000"/>
                    <a:lumOff val="35000"/>
                  </a:schemeClr>
                </a:solidFill>
              </a:rPr>
              <a:t>        </a:t>
            </a:r>
            <a:r>
              <a:rPr lang="es-ES" sz="2400" dirty="0" smtClean="0">
                <a:solidFill>
                  <a:schemeClr val="tx1">
                    <a:lumMod val="65000"/>
                    <a:lumOff val="35000"/>
                  </a:schemeClr>
                </a:solidFill>
              </a:rPr>
              <a:t>‘CLOSE THE WINDOW’</a:t>
            </a:r>
          </a:p>
          <a:p>
            <a:pPr marL="341313" indent="-341313">
              <a:spcBef>
                <a:spcPts val="800"/>
              </a:spcBef>
              <a:buClrTx/>
              <a:buSzPct val="70000"/>
              <a:buFontTx/>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s-ES" sz="2400" b="1" dirty="0" smtClean="0">
              <a:solidFill>
                <a:schemeClr val="tx1">
                  <a:lumMod val="65000"/>
                  <a:lumOff val="35000"/>
                </a:schemeClr>
              </a:solidFill>
            </a:endParaRP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Speech Act Theory</a:t>
            </a:r>
            <a:endParaRPr lang="en-US" dirty="0"/>
          </a:p>
        </p:txBody>
      </p:sp>
      <p:sp>
        <p:nvSpPr>
          <p:cNvPr id="3" name="Content Placeholder 2"/>
          <p:cNvSpPr>
            <a:spLocks noGrp="1"/>
          </p:cNvSpPr>
          <p:nvPr>
            <p:ph idx="1"/>
          </p:nvPr>
        </p:nvSpPr>
        <p:spPr/>
        <p:txBody>
          <a:bodyPr/>
          <a:lstStyle/>
          <a:p>
            <a:endParaRPr lang="en-US" dirty="0" smtClean="0"/>
          </a:p>
          <a:p>
            <a:pPr marL="341313" indent="-341313">
              <a:spcBef>
                <a:spcPts val="900"/>
              </a:spcBef>
              <a:buClr>
                <a:srgbClr val="FFCC00"/>
              </a:buClr>
              <a:buSzPct val="7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US" dirty="0" smtClean="0"/>
              <a:t>2. </a:t>
            </a:r>
            <a:r>
              <a:rPr lang="es-ES" sz="3200" b="1" u="sng" dirty="0" smtClean="0">
                <a:solidFill>
                  <a:schemeClr val="tx1">
                    <a:lumMod val="65000"/>
                    <a:lumOff val="35000"/>
                  </a:schemeClr>
                </a:solidFill>
              </a:rPr>
              <a:t>ILLOCUTIONARY ACT</a:t>
            </a:r>
          </a:p>
          <a:p>
            <a:pPr marL="341313" indent="-341313">
              <a:spcBef>
                <a:spcPts val="900"/>
              </a:spcBef>
              <a:buClrTx/>
              <a:buSzPct val="70000"/>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s-ES" sz="3200" dirty="0" smtClean="0">
                <a:solidFill>
                  <a:schemeClr val="tx1">
                    <a:lumMod val="65000"/>
                    <a:lumOff val="35000"/>
                  </a:schemeClr>
                </a:solidFill>
              </a:rPr>
              <a:t>Real </a:t>
            </a:r>
            <a:r>
              <a:rPr lang="es-ES" sz="3200" dirty="0" err="1" smtClean="0">
                <a:solidFill>
                  <a:schemeClr val="tx1">
                    <a:lumMod val="65000"/>
                    <a:lumOff val="35000"/>
                  </a:schemeClr>
                </a:solidFill>
              </a:rPr>
              <a:t>intended</a:t>
            </a:r>
            <a:r>
              <a:rPr lang="es-ES" sz="3200" dirty="0" smtClean="0">
                <a:solidFill>
                  <a:schemeClr val="tx1">
                    <a:lumMod val="65000"/>
                    <a:lumOff val="35000"/>
                  </a:schemeClr>
                </a:solidFill>
              </a:rPr>
              <a:t> </a:t>
            </a:r>
            <a:r>
              <a:rPr lang="es-ES" sz="3200" dirty="0" err="1" smtClean="0">
                <a:solidFill>
                  <a:schemeClr val="tx1">
                    <a:lumMod val="65000"/>
                    <a:lumOff val="35000"/>
                  </a:schemeClr>
                </a:solidFill>
              </a:rPr>
              <a:t>meaning</a:t>
            </a:r>
            <a:endParaRPr lang="es-ES" sz="3200" dirty="0" smtClean="0">
              <a:solidFill>
                <a:schemeClr val="tx1">
                  <a:lumMod val="65000"/>
                  <a:lumOff val="35000"/>
                </a:schemeClr>
              </a:solidFill>
            </a:endParaRPr>
          </a:p>
          <a:p>
            <a:pPr marL="341313" indent="-341313">
              <a:spcBef>
                <a:spcPts val="900"/>
              </a:spcBef>
              <a:buClrTx/>
              <a:buSzPct val="70000"/>
              <a:buFontTx/>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s-ES" sz="3200" dirty="0" smtClean="0">
              <a:solidFill>
                <a:schemeClr val="tx1">
                  <a:lumMod val="65000"/>
                  <a:lumOff val="35000"/>
                </a:schemeClr>
              </a:solidFill>
            </a:endParaRPr>
          </a:p>
          <a:p>
            <a:pPr marL="341313" indent="-341313">
              <a:spcBef>
                <a:spcPts val="800"/>
              </a:spcBef>
              <a:buClrTx/>
              <a:buSzPct val="70000"/>
              <a:buFontTx/>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s-ES" b="1" u="sng" dirty="0" smtClean="0">
                <a:solidFill>
                  <a:schemeClr val="tx1">
                    <a:lumMod val="65000"/>
                    <a:lumOff val="35000"/>
                  </a:schemeClr>
                </a:solidFill>
              </a:rPr>
              <a:t>EXAMPLE:</a:t>
            </a:r>
          </a:p>
          <a:p>
            <a:pPr marL="341313" indent="-341313">
              <a:spcBef>
                <a:spcPts val="800"/>
              </a:spcBef>
              <a:buClrTx/>
              <a:buSzPct val="70000"/>
              <a:buFontTx/>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s-ES" dirty="0" smtClean="0">
                <a:solidFill>
                  <a:schemeClr val="tx1">
                    <a:lumMod val="65000"/>
                    <a:lumOff val="35000"/>
                  </a:schemeClr>
                </a:solidFill>
              </a:rPr>
              <a:t> </a:t>
            </a:r>
            <a:r>
              <a:rPr lang="es-ES" dirty="0" err="1" smtClean="0">
                <a:solidFill>
                  <a:schemeClr val="tx1">
                    <a:lumMod val="65000"/>
                    <a:lumOff val="35000"/>
                  </a:schemeClr>
                </a:solidFill>
              </a:rPr>
              <a:t>The</a:t>
            </a:r>
            <a:r>
              <a:rPr lang="es-ES" dirty="0" smtClean="0">
                <a:solidFill>
                  <a:schemeClr val="tx1">
                    <a:lumMod val="65000"/>
                    <a:lumOff val="35000"/>
                  </a:schemeClr>
                </a:solidFill>
              </a:rPr>
              <a:t> </a:t>
            </a:r>
            <a:r>
              <a:rPr lang="es-ES" dirty="0" err="1" smtClean="0">
                <a:solidFill>
                  <a:schemeClr val="tx1">
                    <a:lumMod val="65000"/>
                    <a:lumOff val="35000"/>
                  </a:schemeClr>
                </a:solidFill>
              </a:rPr>
              <a:t>person</a:t>
            </a:r>
            <a:r>
              <a:rPr lang="es-ES" dirty="0" smtClean="0">
                <a:solidFill>
                  <a:schemeClr val="tx1">
                    <a:lumMod val="65000"/>
                    <a:lumOff val="35000"/>
                  </a:schemeClr>
                </a:solidFill>
              </a:rPr>
              <a:t> </a:t>
            </a:r>
            <a:r>
              <a:rPr lang="es-ES" dirty="0" err="1" smtClean="0">
                <a:solidFill>
                  <a:schemeClr val="tx1">
                    <a:lumMod val="65000"/>
                    <a:lumOff val="35000"/>
                  </a:schemeClr>
                </a:solidFill>
              </a:rPr>
              <a:t>who</a:t>
            </a:r>
            <a:r>
              <a:rPr lang="es-ES" dirty="0" smtClean="0">
                <a:solidFill>
                  <a:schemeClr val="tx1">
                    <a:lumMod val="65000"/>
                    <a:lumOff val="35000"/>
                  </a:schemeClr>
                </a:solidFill>
              </a:rPr>
              <a:t> </a:t>
            </a:r>
            <a:r>
              <a:rPr lang="es-ES" dirty="0" err="1" smtClean="0">
                <a:solidFill>
                  <a:schemeClr val="tx1">
                    <a:lumMod val="65000"/>
                    <a:lumOff val="35000"/>
                  </a:schemeClr>
                </a:solidFill>
              </a:rPr>
              <a:t>is</a:t>
            </a:r>
            <a:r>
              <a:rPr lang="es-ES" dirty="0" smtClean="0">
                <a:solidFill>
                  <a:schemeClr val="tx1">
                    <a:lumMod val="65000"/>
                    <a:lumOff val="35000"/>
                  </a:schemeClr>
                </a:solidFill>
              </a:rPr>
              <a:t> </a:t>
            </a:r>
            <a:r>
              <a:rPr lang="es-ES" dirty="0" err="1" smtClean="0">
                <a:solidFill>
                  <a:schemeClr val="tx1">
                    <a:lumMod val="65000"/>
                    <a:lumOff val="35000"/>
                  </a:schemeClr>
                </a:solidFill>
              </a:rPr>
              <a:t>talking</a:t>
            </a:r>
            <a:r>
              <a:rPr lang="es-ES" dirty="0" smtClean="0">
                <a:solidFill>
                  <a:schemeClr val="tx1">
                    <a:lumMod val="65000"/>
                    <a:lumOff val="35000"/>
                  </a:schemeClr>
                </a:solidFill>
              </a:rPr>
              <a:t> </a:t>
            </a:r>
            <a:r>
              <a:rPr lang="es-ES" dirty="0" err="1" smtClean="0">
                <a:solidFill>
                  <a:schemeClr val="tx1">
                    <a:lumMod val="65000"/>
                    <a:lumOff val="35000"/>
                  </a:schemeClr>
                </a:solidFill>
              </a:rPr>
              <a:t>is</a:t>
            </a:r>
            <a:r>
              <a:rPr lang="es-ES" dirty="0" smtClean="0">
                <a:solidFill>
                  <a:schemeClr val="tx1">
                    <a:lumMod val="65000"/>
                    <a:lumOff val="35000"/>
                  </a:schemeClr>
                </a:solidFill>
              </a:rPr>
              <a:t> </a:t>
            </a:r>
            <a:r>
              <a:rPr lang="es-ES" dirty="0" err="1" smtClean="0">
                <a:solidFill>
                  <a:schemeClr val="tx1">
                    <a:lumMod val="65000"/>
                    <a:lumOff val="35000"/>
                  </a:schemeClr>
                </a:solidFill>
              </a:rPr>
              <a:t>cold</a:t>
            </a:r>
            <a:r>
              <a:rPr lang="es-ES" dirty="0" smtClean="0">
                <a:solidFill>
                  <a:schemeClr val="tx1">
                    <a:lumMod val="65000"/>
                    <a:lumOff val="35000"/>
                  </a:schemeClr>
                </a:solidFill>
              </a:rPr>
              <a:t>.</a:t>
            </a:r>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Speech Act Theory</a:t>
            </a:r>
            <a:endParaRPr lang="en-US" dirty="0"/>
          </a:p>
        </p:txBody>
      </p:sp>
      <p:sp>
        <p:nvSpPr>
          <p:cNvPr id="3" name="Content Placeholder 2"/>
          <p:cNvSpPr>
            <a:spLocks noGrp="1"/>
          </p:cNvSpPr>
          <p:nvPr>
            <p:ph idx="1"/>
          </p:nvPr>
        </p:nvSpPr>
        <p:spPr/>
        <p:txBody>
          <a:bodyPr/>
          <a:lstStyle/>
          <a:p>
            <a:endParaRPr lang="en-US" dirty="0" smtClean="0"/>
          </a:p>
          <a:p>
            <a:pPr marL="341313" indent="-341313">
              <a:spcBef>
                <a:spcPts val="900"/>
              </a:spcBef>
              <a:buClr>
                <a:srgbClr val="FFCC00"/>
              </a:buClr>
              <a:buSzPct val="7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US" dirty="0" smtClean="0"/>
              <a:t>3. </a:t>
            </a:r>
            <a:r>
              <a:rPr lang="es-ES" b="1" u="sng" dirty="0" smtClean="0">
                <a:solidFill>
                  <a:schemeClr val="tx1">
                    <a:lumMod val="65000"/>
                    <a:lumOff val="35000"/>
                  </a:schemeClr>
                </a:solidFill>
              </a:rPr>
              <a:t>PERLOCUTIONARY ACT</a:t>
            </a:r>
          </a:p>
          <a:p>
            <a:pPr marL="341313" indent="-341313">
              <a:spcBef>
                <a:spcPts val="900"/>
              </a:spcBef>
              <a:buClrTx/>
              <a:buSzPct val="70000"/>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s-ES" dirty="0" err="1" smtClean="0">
                <a:solidFill>
                  <a:schemeClr val="tx1">
                    <a:lumMod val="65000"/>
                    <a:lumOff val="35000"/>
                  </a:schemeClr>
                </a:solidFill>
              </a:rPr>
              <a:t>It’s</a:t>
            </a:r>
            <a:r>
              <a:rPr lang="es-ES" dirty="0" smtClean="0">
                <a:solidFill>
                  <a:schemeClr val="tx1">
                    <a:lumMod val="65000"/>
                    <a:lumOff val="35000"/>
                  </a:schemeClr>
                </a:solidFill>
              </a:rPr>
              <a:t> actual </a:t>
            </a:r>
            <a:r>
              <a:rPr lang="es-ES" dirty="0" err="1" smtClean="0">
                <a:solidFill>
                  <a:schemeClr val="tx1">
                    <a:lumMod val="65000"/>
                    <a:lumOff val="35000"/>
                  </a:schemeClr>
                </a:solidFill>
              </a:rPr>
              <a:t>effect</a:t>
            </a:r>
            <a:endParaRPr lang="es-ES" dirty="0" smtClean="0">
              <a:solidFill>
                <a:schemeClr val="tx1">
                  <a:lumMod val="65000"/>
                  <a:lumOff val="35000"/>
                </a:schemeClr>
              </a:solidFill>
            </a:endParaRPr>
          </a:p>
          <a:p>
            <a:pPr marL="341313" indent="-341313">
              <a:spcBef>
                <a:spcPts val="800"/>
              </a:spcBef>
              <a:buClrTx/>
              <a:buSzPct val="70000"/>
              <a:buFontTx/>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s-ES" sz="2400" b="1" u="sng" dirty="0" smtClean="0">
              <a:solidFill>
                <a:schemeClr val="tx1">
                  <a:lumMod val="65000"/>
                  <a:lumOff val="35000"/>
                </a:schemeClr>
              </a:solidFill>
            </a:endParaRPr>
          </a:p>
          <a:p>
            <a:pPr marL="341313" indent="-341313">
              <a:spcBef>
                <a:spcPts val="800"/>
              </a:spcBef>
              <a:buClrTx/>
              <a:buSzPct val="70000"/>
              <a:buFontTx/>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s-ES" b="1" u="sng" dirty="0" smtClean="0">
                <a:solidFill>
                  <a:schemeClr val="tx1">
                    <a:lumMod val="65000"/>
                    <a:lumOff val="35000"/>
                  </a:schemeClr>
                </a:solidFill>
              </a:rPr>
              <a:t>EXAMPLE:</a:t>
            </a:r>
            <a:r>
              <a:rPr lang="es-ES" sz="2400" b="1" u="sng" dirty="0" smtClean="0">
                <a:solidFill>
                  <a:schemeClr val="tx1">
                    <a:lumMod val="65000"/>
                    <a:lumOff val="35000"/>
                  </a:schemeClr>
                </a:solidFill>
              </a:rPr>
              <a:t> </a:t>
            </a:r>
          </a:p>
          <a:p>
            <a:pPr marL="341313" indent="-341313">
              <a:spcBef>
                <a:spcPts val="900"/>
              </a:spcBef>
              <a:buClrTx/>
              <a:buSzPct val="70000"/>
              <a:buFontTx/>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s-ES" dirty="0" err="1" smtClean="0">
                <a:solidFill>
                  <a:schemeClr val="tx1">
                    <a:lumMod val="65000"/>
                    <a:lumOff val="35000"/>
                  </a:schemeClr>
                </a:solidFill>
              </a:rPr>
              <a:t>The</a:t>
            </a:r>
            <a:r>
              <a:rPr lang="es-ES" dirty="0" smtClean="0">
                <a:solidFill>
                  <a:schemeClr val="tx1">
                    <a:lumMod val="65000"/>
                    <a:lumOff val="35000"/>
                  </a:schemeClr>
                </a:solidFill>
              </a:rPr>
              <a:t> </a:t>
            </a:r>
            <a:r>
              <a:rPr lang="es-ES" dirty="0" err="1" smtClean="0">
                <a:solidFill>
                  <a:schemeClr val="tx1">
                    <a:lumMod val="65000"/>
                    <a:lumOff val="35000"/>
                  </a:schemeClr>
                </a:solidFill>
              </a:rPr>
              <a:t>action</a:t>
            </a:r>
            <a:r>
              <a:rPr lang="es-ES" dirty="0" smtClean="0">
                <a:solidFill>
                  <a:schemeClr val="tx1">
                    <a:lumMod val="65000"/>
                    <a:lumOff val="35000"/>
                  </a:schemeClr>
                </a:solidFill>
              </a:rPr>
              <a:t> of </a:t>
            </a:r>
            <a:r>
              <a:rPr lang="es-ES" dirty="0" err="1" smtClean="0">
                <a:solidFill>
                  <a:schemeClr val="tx1">
                    <a:lumMod val="65000"/>
                    <a:lumOff val="35000"/>
                  </a:schemeClr>
                </a:solidFill>
              </a:rPr>
              <a:t>closing</a:t>
            </a:r>
            <a:r>
              <a:rPr lang="es-ES" dirty="0" smtClean="0">
                <a:solidFill>
                  <a:schemeClr val="tx1">
                    <a:lumMod val="65000"/>
                    <a:lumOff val="35000"/>
                  </a:schemeClr>
                </a:solidFill>
              </a:rPr>
              <a:t> </a:t>
            </a:r>
            <a:r>
              <a:rPr lang="es-ES" dirty="0" err="1" smtClean="0">
                <a:solidFill>
                  <a:schemeClr val="tx1">
                    <a:lumMod val="65000"/>
                    <a:lumOff val="35000"/>
                  </a:schemeClr>
                </a:solidFill>
              </a:rPr>
              <a:t>the</a:t>
            </a:r>
            <a:r>
              <a:rPr lang="es-ES" dirty="0" smtClean="0">
                <a:solidFill>
                  <a:schemeClr val="tx1">
                    <a:lumMod val="65000"/>
                    <a:lumOff val="35000"/>
                  </a:schemeClr>
                </a:solidFill>
              </a:rPr>
              <a:t> </a:t>
            </a:r>
            <a:r>
              <a:rPr lang="es-ES" dirty="0" err="1" smtClean="0">
                <a:solidFill>
                  <a:schemeClr val="tx1">
                    <a:lumMod val="65000"/>
                    <a:lumOff val="35000"/>
                  </a:schemeClr>
                </a:solidFill>
              </a:rPr>
              <a:t>window</a:t>
            </a:r>
            <a:endParaRPr lang="es-ES" dirty="0" smtClean="0">
              <a:solidFill>
                <a:schemeClr val="tx1">
                  <a:lumMod val="65000"/>
                  <a:lumOff val="35000"/>
                </a:schemeClr>
              </a:solidFill>
            </a:endParaRPr>
          </a:p>
          <a:p>
            <a:endParaRPr lang="en-US" dirty="0"/>
          </a:p>
        </p:txBody>
      </p:sp>
      <p:pic>
        <p:nvPicPr>
          <p:cNvPr id="4" name="Picture 2"/>
          <p:cNvPicPr>
            <a:picLocks noChangeAspect="1" noChangeArrowheads="1"/>
          </p:cNvPicPr>
          <p:nvPr/>
        </p:nvPicPr>
        <p:blipFill>
          <a:blip r:embed="rId2" cstate="print"/>
          <a:srcRect/>
          <a:stretch>
            <a:fillRect/>
          </a:stretch>
        </p:blipFill>
        <p:spPr bwMode="auto">
          <a:xfrm>
            <a:off x="5800344" y="5029200"/>
            <a:ext cx="3267456" cy="1828800"/>
          </a:xfrm>
          <a:prstGeom prst="rect">
            <a:avLst/>
          </a:prstGeom>
          <a:noFill/>
          <a:ln w="9525">
            <a:noFill/>
            <a:round/>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p:txBody>
          <a:bodyPr/>
          <a:lstStyle/>
          <a:p>
            <a:endParaRPr lang="en-US" dirty="0" smtClean="0"/>
          </a:p>
          <a:p>
            <a:r>
              <a:rPr lang="en-US" dirty="0" smtClean="0"/>
              <a:t>Pragmatics???</a:t>
            </a:r>
          </a:p>
          <a:p>
            <a:endParaRPr lang="en-US" dirty="0" smtClean="0"/>
          </a:p>
          <a:p>
            <a:r>
              <a:rPr lang="en-US" dirty="0" smtClean="0"/>
              <a:t>Importance of Context???</a:t>
            </a:r>
          </a:p>
          <a:p>
            <a:endParaRPr lang="en-US" dirty="0" smtClean="0"/>
          </a:p>
          <a:p>
            <a:r>
              <a:rPr lang="en-US" dirty="0" smtClean="0"/>
              <a:t>Theories</a:t>
            </a:r>
          </a:p>
          <a:p>
            <a:r>
              <a:rPr lang="en-US" dirty="0" smtClean="0"/>
              <a:t>Speech Act Theory</a:t>
            </a:r>
          </a:p>
          <a:p>
            <a:pPr lvl="2"/>
            <a:r>
              <a:rPr lang="en-US" dirty="0" smtClean="0"/>
              <a:t>(Remaining Theories in lecture Pragmatics 2)</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a:bodyPr>
          <a:lstStyle/>
          <a:p>
            <a:pPr marL="342900" indent="-341313">
              <a:lnSpc>
                <a:spcPct val="80000"/>
              </a:lnSpc>
              <a:spcBef>
                <a:spcPts val="600"/>
              </a:spcBef>
              <a:buClrTx/>
              <a:buSzPct val="70000"/>
              <a:tabLst>
                <a:tab pos="912813" algn="l"/>
                <a:tab pos="1827213" algn="l"/>
                <a:tab pos="2741613" algn="l"/>
                <a:tab pos="3656013" algn="l"/>
                <a:tab pos="4570413" algn="l"/>
                <a:tab pos="5484813" algn="l"/>
                <a:tab pos="6399213" algn="l"/>
                <a:tab pos="7313613" algn="l"/>
                <a:tab pos="8228013" algn="l"/>
                <a:tab pos="9142413" algn="l"/>
                <a:tab pos="10056813" algn="l"/>
              </a:tabLst>
            </a:pPr>
            <a:r>
              <a:rPr lang="es-ES" sz="1900" dirty="0" err="1" smtClean="0">
                <a:solidFill>
                  <a:schemeClr val="tx1">
                    <a:lumMod val="65000"/>
                    <a:lumOff val="35000"/>
                  </a:schemeClr>
                </a:solidFill>
                <a:latin typeface="Times New Roman" pitchFamily="18" charset="0"/>
                <a:cs typeface="Times New Roman" pitchFamily="18" charset="0"/>
              </a:rPr>
              <a:t>Searle</a:t>
            </a:r>
            <a:r>
              <a:rPr lang="es-ES" sz="1900" dirty="0" smtClean="0">
                <a:solidFill>
                  <a:schemeClr val="tx1">
                    <a:lumMod val="65000"/>
                    <a:lumOff val="35000"/>
                  </a:schemeClr>
                </a:solidFill>
                <a:latin typeface="Times New Roman" pitchFamily="18" charset="0"/>
                <a:cs typeface="Times New Roman" pitchFamily="18" charset="0"/>
              </a:rPr>
              <a:t>, J.R. ; </a:t>
            </a:r>
            <a:r>
              <a:rPr lang="es-ES" sz="1900" dirty="0" err="1" smtClean="0">
                <a:solidFill>
                  <a:schemeClr val="tx1">
                    <a:lumMod val="65000"/>
                    <a:lumOff val="35000"/>
                  </a:schemeClr>
                </a:solidFill>
                <a:latin typeface="Times New Roman" pitchFamily="18" charset="0"/>
                <a:cs typeface="Times New Roman" pitchFamily="18" charset="0"/>
              </a:rPr>
              <a:t>Kiefer</a:t>
            </a:r>
            <a:r>
              <a:rPr lang="es-ES" sz="1900" dirty="0" smtClean="0">
                <a:solidFill>
                  <a:schemeClr val="tx1">
                    <a:lumMod val="65000"/>
                    <a:lumOff val="35000"/>
                  </a:schemeClr>
                </a:solidFill>
                <a:latin typeface="Times New Roman" pitchFamily="18" charset="0"/>
                <a:cs typeface="Times New Roman" pitchFamily="18" charset="0"/>
              </a:rPr>
              <a:t>, F. &amp; </a:t>
            </a:r>
            <a:r>
              <a:rPr lang="es-ES" sz="1900" dirty="0" err="1" smtClean="0">
                <a:solidFill>
                  <a:schemeClr val="tx1">
                    <a:lumMod val="65000"/>
                    <a:lumOff val="35000"/>
                  </a:schemeClr>
                </a:solidFill>
                <a:latin typeface="Times New Roman" pitchFamily="18" charset="0"/>
                <a:cs typeface="Times New Roman" pitchFamily="18" charset="0"/>
              </a:rPr>
              <a:t>Bierwisch</a:t>
            </a:r>
            <a:r>
              <a:rPr lang="es-ES" sz="1900" dirty="0" smtClean="0">
                <a:solidFill>
                  <a:schemeClr val="tx1">
                    <a:lumMod val="65000"/>
                    <a:lumOff val="35000"/>
                  </a:schemeClr>
                </a:solidFill>
                <a:latin typeface="Times New Roman" pitchFamily="18" charset="0"/>
                <a:cs typeface="Times New Roman" pitchFamily="18" charset="0"/>
              </a:rPr>
              <a:t>, M. (1980). </a:t>
            </a:r>
            <a:r>
              <a:rPr lang="es-ES" sz="1900" i="1" dirty="0" err="1" smtClean="0">
                <a:solidFill>
                  <a:schemeClr val="tx1">
                    <a:lumMod val="65000"/>
                    <a:lumOff val="35000"/>
                  </a:schemeClr>
                </a:solidFill>
                <a:latin typeface="Times New Roman" pitchFamily="18" charset="0"/>
                <a:cs typeface="Times New Roman" pitchFamily="18" charset="0"/>
              </a:rPr>
              <a:t>Speech</a:t>
            </a:r>
            <a:r>
              <a:rPr lang="es-ES" sz="1900" i="1" dirty="0" smtClean="0">
                <a:solidFill>
                  <a:schemeClr val="tx1">
                    <a:lumMod val="65000"/>
                    <a:lumOff val="35000"/>
                  </a:schemeClr>
                </a:solidFill>
                <a:latin typeface="Times New Roman" pitchFamily="18" charset="0"/>
                <a:cs typeface="Times New Roman" pitchFamily="18" charset="0"/>
              </a:rPr>
              <a:t> </a:t>
            </a:r>
            <a:r>
              <a:rPr lang="es-ES" sz="1900" i="1" dirty="0" err="1" smtClean="0">
                <a:solidFill>
                  <a:schemeClr val="tx1">
                    <a:lumMod val="65000"/>
                    <a:lumOff val="35000"/>
                  </a:schemeClr>
                </a:solidFill>
                <a:latin typeface="Times New Roman" pitchFamily="18" charset="0"/>
                <a:cs typeface="Times New Roman" pitchFamily="18" charset="0"/>
              </a:rPr>
              <a:t>act</a:t>
            </a:r>
            <a:r>
              <a:rPr lang="es-ES" sz="1900" i="1" dirty="0" smtClean="0">
                <a:solidFill>
                  <a:schemeClr val="tx1">
                    <a:lumMod val="65000"/>
                    <a:lumOff val="35000"/>
                  </a:schemeClr>
                </a:solidFill>
                <a:latin typeface="Times New Roman" pitchFamily="18" charset="0"/>
                <a:cs typeface="Times New Roman" pitchFamily="18" charset="0"/>
              </a:rPr>
              <a:t> </a:t>
            </a:r>
            <a:r>
              <a:rPr lang="es-ES" sz="1900" i="1" dirty="0" err="1" smtClean="0">
                <a:solidFill>
                  <a:schemeClr val="tx1">
                    <a:lumMod val="65000"/>
                    <a:lumOff val="35000"/>
                  </a:schemeClr>
                </a:solidFill>
                <a:latin typeface="Times New Roman" pitchFamily="18" charset="0"/>
                <a:cs typeface="Times New Roman" pitchFamily="18" charset="0"/>
              </a:rPr>
              <a:t>theory</a:t>
            </a:r>
            <a:r>
              <a:rPr lang="es-ES" sz="1900" i="1" dirty="0" smtClean="0">
                <a:solidFill>
                  <a:schemeClr val="tx1">
                    <a:lumMod val="65000"/>
                    <a:lumOff val="35000"/>
                  </a:schemeClr>
                </a:solidFill>
                <a:latin typeface="Times New Roman" pitchFamily="18" charset="0"/>
                <a:cs typeface="Times New Roman" pitchFamily="18" charset="0"/>
              </a:rPr>
              <a:t> and </a:t>
            </a:r>
            <a:r>
              <a:rPr lang="es-ES" sz="1900" i="1" dirty="0" err="1" smtClean="0">
                <a:solidFill>
                  <a:schemeClr val="tx1">
                    <a:lumMod val="65000"/>
                    <a:lumOff val="35000"/>
                  </a:schemeClr>
                </a:solidFill>
                <a:latin typeface="Times New Roman" pitchFamily="18" charset="0"/>
                <a:cs typeface="Times New Roman" pitchFamily="18" charset="0"/>
              </a:rPr>
              <a:t>Pragmatics</a:t>
            </a:r>
            <a:r>
              <a:rPr lang="es-ES" sz="1900" dirty="0" smtClean="0">
                <a:solidFill>
                  <a:schemeClr val="tx1">
                    <a:lumMod val="65000"/>
                    <a:lumOff val="35000"/>
                  </a:schemeClr>
                </a:solidFill>
                <a:latin typeface="Times New Roman" pitchFamily="18" charset="0"/>
                <a:cs typeface="Times New Roman" pitchFamily="18" charset="0"/>
              </a:rPr>
              <a:t>. </a:t>
            </a:r>
            <a:r>
              <a:rPr lang="es-ES" sz="1900" dirty="0" err="1" smtClean="0">
                <a:solidFill>
                  <a:schemeClr val="tx1">
                    <a:lumMod val="65000"/>
                    <a:lumOff val="35000"/>
                  </a:schemeClr>
                </a:solidFill>
                <a:latin typeface="Times New Roman" pitchFamily="18" charset="0"/>
                <a:cs typeface="Times New Roman" pitchFamily="18" charset="0"/>
              </a:rPr>
              <a:t>Dordnecht</a:t>
            </a:r>
            <a:r>
              <a:rPr lang="es-ES" sz="1900" dirty="0" smtClean="0">
                <a:solidFill>
                  <a:schemeClr val="tx1">
                    <a:lumMod val="65000"/>
                    <a:lumOff val="35000"/>
                  </a:schemeClr>
                </a:solidFill>
                <a:latin typeface="Times New Roman" pitchFamily="18" charset="0"/>
                <a:cs typeface="Times New Roman" pitchFamily="18" charset="0"/>
              </a:rPr>
              <a:t>; </a:t>
            </a:r>
            <a:r>
              <a:rPr lang="es-ES" sz="1900" dirty="0" err="1" smtClean="0">
                <a:solidFill>
                  <a:schemeClr val="tx1">
                    <a:lumMod val="65000"/>
                    <a:lumOff val="35000"/>
                  </a:schemeClr>
                </a:solidFill>
                <a:latin typeface="Times New Roman" pitchFamily="18" charset="0"/>
                <a:cs typeface="Times New Roman" pitchFamily="18" charset="0"/>
              </a:rPr>
              <a:t>Holland</a:t>
            </a:r>
            <a:r>
              <a:rPr lang="es-ES" sz="1900" dirty="0" smtClean="0">
                <a:solidFill>
                  <a:schemeClr val="tx1">
                    <a:lumMod val="65000"/>
                    <a:lumOff val="35000"/>
                  </a:schemeClr>
                </a:solidFill>
                <a:latin typeface="Times New Roman" pitchFamily="18" charset="0"/>
                <a:cs typeface="Times New Roman" pitchFamily="18" charset="0"/>
              </a:rPr>
              <a:t>.</a:t>
            </a:r>
          </a:p>
          <a:p>
            <a:pPr marL="342900" indent="-341313">
              <a:lnSpc>
                <a:spcPct val="80000"/>
              </a:lnSpc>
              <a:spcBef>
                <a:spcPts val="600"/>
              </a:spcBef>
              <a:buClrTx/>
              <a:buSzPct val="70000"/>
              <a:tabLst>
                <a:tab pos="912813" algn="l"/>
                <a:tab pos="1827213" algn="l"/>
                <a:tab pos="2741613" algn="l"/>
                <a:tab pos="3656013" algn="l"/>
                <a:tab pos="4570413" algn="l"/>
                <a:tab pos="5484813" algn="l"/>
                <a:tab pos="6399213" algn="l"/>
                <a:tab pos="7313613" algn="l"/>
                <a:tab pos="8228013" algn="l"/>
                <a:tab pos="9142413" algn="l"/>
                <a:tab pos="10056813" algn="l"/>
              </a:tabLst>
            </a:pPr>
            <a:r>
              <a:rPr lang="es-ES" sz="1900" dirty="0" smtClean="0">
                <a:solidFill>
                  <a:schemeClr val="tx1">
                    <a:lumMod val="65000"/>
                    <a:lumOff val="35000"/>
                  </a:schemeClr>
                </a:solidFill>
                <a:latin typeface="Times New Roman" pitchFamily="18" charset="0"/>
                <a:cs typeface="Times New Roman" pitchFamily="18" charset="0"/>
              </a:rPr>
              <a:t>Baena, E. ; </a:t>
            </a:r>
            <a:r>
              <a:rPr lang="es-ES" sz="1900" dirty="0" err="1" smtClean="0">
                <a:solidFill>
                  <a:schemeClr val="tx1">
                    <a:lumMod val="65000"/>
                    <a:lumOff val="35000"/>
                  </a:schemeClr>
                </a:solidFill>
                <a:latin typeface="Times New Roman" pitchFamily="18" charset="0"/>
                <a:cs typeface="Times New Roman" pitchFamily="18" charset="0"/>
              </a:rPr>
              <a:t>Lacorte</a:t>
            </a:r>
            <a:r>
              <a:rPr lang="es-ES" sz="1900" dirty="0" smtClean="0">
                <a:solidFill>
                  <a:schemeClr val="tx1">
                    <a:lumMod val="65000"/>
                    <a:lumOff val="35000"/>
                  </a:schemeClr>
                </a:solidFill>
                <a:latin typeface="Times New Roman" pitchFamily="18" charset="0"/>
                <a:cs typeface="Times New Roman" pitchFamily="18" charset="0"/>
              </a:rPr>
              <a:t>, M. (2002). </a:t>
            </a:r>
            <a:r>
              <a:rPr lang="es-ES" sz="1900" i="1" dirty="0" smtClean="0">
                <a:solidFill>
                  <a:schemeClr val="tx1">
                    <a:lumMod val="65000"/>
                    <a:lumOff val="35000"/>
                  </a:schemeClr>
                </a:solidFill>
                <a:latin typeface="Times New Roman" pitchFamily="18" charset="0"/>
                <a:cs typeface="Times New Roman" pitchFamily="18" charset="0"/>
              </a:rPr>
              <a:t>Para entender la</a:t>
            </a:r>
            <a:r>
              <a:rPr lang="es-ES" sz="1900" dirty="0" smtClean="0">
                <a:solidFill>
                  <a:schemeClr val="tx1">
                    <a:lumMod val="65000"/>
                    <a:lumOff val="35000"/>
                  </a:schemeClr>
                </a:solidFill>
                <a:latin typeface="Times New Roman" pitchFamily="18" charset="0"/>
                <a:cs typeface="Times New Roman" pitchFamily="18" charset="0"/>
              </a:rPr>
              <a:t> </a:t>
            </a:r>
            <a:r>
              <a:rPr lang="es-ES" sz="1900" i="1" dirty="0" smtClean="0">
                <a:solidFill>
                  <a:schemeClr val="tx1">
                    <a:lumMod val="65000"/>
                    <a:lumOff val="35000"/>
                  </a:schemeClr>
                </a:solidFill>
                <a:latin typeface="Times New Roman" pitchFamily="18" charset="0"/>
                <a:cs typeface="Times New Roman" pitchFamily="18" charset="0"/>
              </a:rPr>
              <a:t>Pragmática</a:t>
            </a:r>
            <a:r>
              <a:rPr lang="es-ES" sz="1900" dirty="0" smtClean="0">
                <a:solidFill>
                  <a:schemeClr val="tx1">
                    <a:lumMod val="65000"/>
                    <a:lumOff val="35000"/>
                  </a:schemeClr>
                </a:solidFill>
                <a:latin typeface="Times New Roman" pitchFamily="18" charset="0"/>
                <a:cs typeface="Times New Roman" pitchFamily="18" charset="0"/>
              </a:rPr>
              <a:t>. Ed. Gredos.</a:t>
            </a:r>
          </a:p>
          <a:p>
            <a:pPr marL="342900" indent="-341313">
              <a:lnSpc>
                <a:spcPct val="80000"/>
              </a:lnSpc>
              <a:spcBef>
                <a:spcPts val="600"/>
              </a:spcBef>
              <a:buClrTx/>
              <a:buSzPct val="70000"/>
              <a:tabLst>
                <a:tab pos="912813" algn="l"/>
                <a:tab pos="1827213" algn="l"/>
                <a:tab pos="2741613" algn="l"/>
                <a:tab pos="3656013" algn="l"/>
                <a:tab pos="4570413" algn="l"/>
                <a:tab pos="5484813" algn="l"/>
                <a:tab pos="6399213" algn="l"/>
                <a:tab pos="7313613" algn="l"/>
                <a:tab pos="8228013" algn="l"/>
                <a:tab pos="9142413" algn="l"/>
                <a:tab pos="10056813" algn="l"/>
              </a:tabLst>
            </a:pPr>
            <a:r>
              <a:rPr lang="es-ES" sz="1900" dirty="0" err="1" smtClean="0">
                <a:solidFill>
                  <a:schemeClr val="tx1">
                    <a:lumMod val="65000"/>
                    <a:lumOff val="35000"/>
                  </a:schemeClr>
                </a:solidFill>
                <a:latin typeface="Times New Roman" pitchFamily="18" charset="0"/>
                <a:cs typeface="Times New Roman" pitchFamily="18" charset="0"/>
              </a:rPr>
              <a:t>Yule</a:t>
            </a:r>
            <a:r>
              <a:rPr lang="es-ES" sz="1900" dirty="0" smtClean="0">
                <a:solidFill>
                  <a:schemeClr val="tx1">
                    <a:lumMod val="65000"/>
                    <a:lumOff val="35000"/>
                  </a:schemeClr>
                </a:solidFill>
                <a:latin typeface="Times New Roman" pitchFamily="18" charset="0"/>
                <a:cs typeface="Times New Roman" pitchFamily="18" charset="0"/>
              </a:rPr>
              <a:t>, G. (1996). </a:t>
            </a:r>
            <a:r>
              <a:rPr lang="es-ES" sz="1900" i="1" dirty="0" err="1" smtClean="0">
                <a:solidFill>
                  <a:schemeClr val="tx1">
                    <a:lumMod val="65000"/>
                    <a:lumOff val="35000"/>
                  </a:schemeClr>
                </a:solidFill>
                <a:latin typeface="Times New Roman" pitchFamily="18" charset="0"/>
                <a:cs typeface="Times New Roman" pitchFamily="18" charset="0"/>
              </a:rPr>
              <a:t>Pragmatics</a:t>
            </a:r>
            <a:r>
              <a:rPr lang="es-ES" sz="1900" dirty="0" smtClean="0">
                <a:solidFill>
                  <a:schemeClr val="tx1">
                    <a:lumMod val="65000"/>
                    <a:lumOff val="35000"/>
                  </a:schemeClr>
                </a:solidFill>
                <a:latin typeface="Times New Roman" pitchFamily="18" charset="0"/>
                <a:cs typeface="Times New Roman" pitchFamily="18" charset="0"/>
              </a:rPr>
              <a:t>. Oxford: </a:t>
            </a:r>
            <a:r>
              <a:rPr lang="es-ES" sz="1900" dirty="0" err="1" smtClean="0">
                <a:solidFill>
                  <a:schemeClr val="tx1">
                    <a:lumMod val="65000"/>
                    <a:lumOff val="35000"/>
                  </a:schemeClr>
                </a:solidFill>
                <a:latin typeface="Times New Roman" pitchFamily="18" charset="0"/>
                <a:cs typeface="Times New Roman" pitchFamily="18" charset="0"/>
              </a:rPr>
              <a:t>University</a:t>
            </a:r>
            <a:r>
              <a:rPr lang="es-ES" sz="1900" dirty="0" smtClean="0">
                <a:solidFill>
                  <a:schemeClr val="tx1">
                    <a:lumMod val="65000"/>
                    <a:lumOff val="35000"/>
                  </a:schemeClr>
                </a:solidFill>
                <a:latin typeface="Times New Roman" pitchFamily="18" charset="0"/>
                <a:cs typeface="Times New Roman" pitchFamily="18" charset="0"/>
              </a:rPr>
              <a:t> </a:t>
            </a:r>
            <a:r>
              <a:rPr lang="es-ES" sz="1900" dirty="0" err="1" smtClean="0">
                <a:solidFill>
                  <a:schemeClr val="tx1">
                    <a:lumMod val="65000"/>
                    <a:lumOff val="35000"/>
                  </a:schemeClr>
                </a:solidFill>
                <a:latin typeface="Times New Roman" pitchFamily="18" charset="0"/>
                <a:cs typeface="Times New Roman" pitchFamily="18" charset="0"/>
              </a:rPr>
              <a:t>Press</a:t>
            </a:r>
            <a:r>
              <a:rPr lang="es-ES" sz="1900" dirty="0" smtClean="0">
                <a:solidFill>
                  <a:schemeClr val="tx1">
                    <a:lumMod val="65000"/>
                    <a:lumOff val="35000"/>
                  </a:schemeClr>
                </a:solidFill>
                <a:latin typeface="Times New Roman" pitchFamily="18" charset="0"/>
                <a:cs typeface="Times New Roman" pitchFamily="18" charset="0"/>
              </a:rPr>
              <a:t>.</a:t>
            </a:r>
          </a:p>
          <a:p>
            <a:pPr marL="342900" indent="-341313">
              <a:lnSpc>
                <a:spcPct val="80000"/>
              </a:lnSpc>
              <a:spcBef>
                <a:spcPts val="600"/>
              </a:spcBef>
              <a:buClrTx/>
              <a:buSzPct val="70000"/>
              <a:tabLst>
                <a:tab pos="912813" algn="l"/>
                <a:tab pos="1827213" algn="l"/>
                <a:tab pos="2741613" algn="l"/>
                <a:tab pos="3656013" algn="l"/>
                <a:tab pos="4570413" algn="l"/>
                <a:tab pos="5484813" algn="l"/>
                <a:tab pos="6399213" algn="l"/>
                <a:tab pos="7313613" algn="l"/>
                <a:tab pos="8228013" algn="l"/>
                <a:tab pos="9142413" algn="l"/>
                <a:tab pos="10056813" algn="l"/>
              </a:tabLst>
            </a:pPr>
            <a:r>
              <a:rPr lang="es-ES" sz="1900" dirty="0" smtClean="0">
                <a:solidFill>
                  <a:schemeClr val="tx1">
                    <a:lumMod val="65000"/>
                    <a:lumOff val="35000"/>
                  </a:schemeClr>
                </a:solidFill>
                <a:latin typeface="Times New Roman" pitchFamily="18" charset="0"/>
                <a:cs typeface="Times New Roman" pitchFamily="18" charset="0"/>
                <a:hlinkClick r:id="rId2"/>
              </a:rPr>
              <a:t>http://www.helsinki.fi/~pietarin/publications/Relevance%20theory-Pietarinen.pdf</a:t>
            </a:r>
            <a:r>
              <a:rPr lang="es-ES" sz="1900" dirty="0" smtClean="0">
                <a:solidFill>
                  <a:schemeClr val="tx1">
                    <a:lumMod val="65000"/>
                    <a:lumOff val="35000"/>
                  </a:schemeClr>
                </a:solidFill>
                <a:latin typeface="Times New Roman" pitchFamily="18" charset="0"/>
                <a:cs typeface="Times New Roman" pitchFamily="18" charset="0"/>
              </a:rPr>
              <a:t> </a:t>
            </a:r>
          </a:p>
          <a:p>
            <a:r>
              <a:rPr lang="en-US" sz="1600" dirty="0" smtClean="0">
                <a:solidFill>
                  <a:schemeClr val="tx1">
                    <a:lumMod val="65000"/>
                    <a:lumOff val="35000"/>
                  </a:schemeClr>
                </a:solidFill>
              </a:rPr>
              <a:t>Falk, Julia. Linguistics and Language. 1978.</a:t>
            </a:r>
          </a:p>
          <a:p>
            <a:r>
              <a:rPr lang="en-US" sz="1600" dirty="0" err="1" smtClean="0">
                <a:solidFill>
                  <a:schemeClr val="tx1">
                    <a:lumMod val="65000"/>
                    <a:lumOff val="35000"/>
                  </a:schemeClr>
                </a:solidFill>
              </a:rPr>
              <a:t>Hocket</a:t>
            </a:r>
            <a:r>
              <a:rPr lang="en-US" sz="1600" dirty="0" smtClean="0">
                <a:solidFill>
                  <a:schemeClr val="tx1">
                    <a:lumMod val="65000"/>
                    <a:lumOff val="35000"/>
                  </a:schemeClr>
                </a:solidFill>
              </a:rPr>
              <a:t>, F. C. A Course in Modern Linguistics. New Delhi: Oxford. 1958</a:t>
            </a:r>
          </a:p>
          <a:p>
            <a:pPr marL="342900" indent="-341313">
              <a:lnSpc>
                <a:spcPct val="80000"/>
              </a:lnSpc>
              <a:spcBef>
                <a:spcPts val="600"/>
              </a:spcBef>
              <a:buClrTx/>
              <a:buSzPct val="70000"/>
              <a:tabLst>
                <a:tab pos="912813" algn="l"/>
                <a:tab pos="1827213" algn="l"/>
                <a:tab pos="2741613" algn="l"/>
                <a:tab pos="3656013" algn="l"/>
                <a:tab pos="4570413" algn="l"/>
                <a:tab pos="5484813" algn="l"/>
                <a:tab pos="6399213" algn="l"/>
                <a:tab pos="7313613" algn="l"/>
                <a:tab pos="8228013" algn="l"/>
                <a:tab pos="9142413" algn="l"/>
                <a:tab pos="10056813" algn="l"/>
              </a:tabLst>
            </a:pPr>
            <a:endParaRPr lang="es-ES" sz="1900" dirty="0" smtClean="0">
              <a:solidFill>
                <a:schemeClr val="tx1">
                  <a:lumMod val="65000"/>
                  <a:lumOff val="35000"/>
                </a:schemeClr>
              </a:solidFill>
              <a:latin typeface="Times New Roman" pitchFamily="18" charset="0"/>
              <a:cs typeface="Times New Roman" pitchFamily="18" charset="0"/>
            </a:endParaRPr>
          </a:p>
          <a:p>
            <a:pPr marL="342900" indent="-341313">
              <a:lnSpc>
                <a:spcPct val="80000"/>
              </a:lnSpc>
              <a:spcBef>
                <a:spcPts val="600"/>
              </a:spcBef>
              <a:buClrTx/>
              <a:buSzPct val="70000"/>
              <a:tabLst>
                <a:tab pos="912813" algn="l"/>
                <a:tab pos="1827213" algn="l"/>
                <a:tab pos="2741613" algn="l"/>
                <a:tab pos="3656013" algn="l"/>
                <a:tab pos="4570413" algn="l"/>
                <a:tab pos="5484813" algn="l"/>
                <a:tab pos="6399213" algn="l"/>
                <a:tab pos="7313613" algn="l"/>
                <a:tab pos="8228013" algn="l"/>
                <a:tab pos="9142413" algn="l"/>
                <a:tab pos="10056813" algn="l"/>
              </a:tabLst>
            </a:pPr>
            <a:endParaRPr lang="es-ES" sz="1900" dirty="0" smtClean="0">
              <a:solidFill>
                <a:schemeClr val="tx1">
                  <a:lumMod val="65000"/>
                  <a:lumOff val="35000"/>
                </a:schemeClr>
              </a:solidFill>
              <a:latin typeface="Times New Roman" pitchFamily="18" charset="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250</TotalTime>
  <Words>1185</Words>
  <Application>Microsoft Office PowerPoint</Application>
  <PresentationFormat>On-screen Show (4:3)</PresentationFormat>
  <Paragraphs>216</Paragraphs>
  <Slides>32</Slides>
  <Notes>1</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Urban</vt:lpstr>
      <vt:lpstr>Pragmatics (1)</vt:lpstr>
      <vt:lpstr>Previously….</vt:lpstr>
      <vt:lpstr>Today’s Lecture</vt:lpstr>
      <vt:lpstr>Pragmatics</vt:lpstr>
      <vt:lpstr>Pragmatics</vt:lpstr>
      <vt:lpstr>Pragmatics: Key Figures</vt:lpstr>
      <vt:lpstr>Pragmatics vs. Semantics</vt:lpstr>
      <vt:lpstr>Pragmatics: Importance of Context</vt:lpstr>
      <vt:lpstr>Pragmatics: Importance of Context</vt:lpstr>
      <vt:lpstr>Pragmatics: Importance of Context</vt:lpstr>
      <vt:lpstr>Why Pragmatics???</vt:lpstr>
      <vt:lpstr>Why Pragmatics??? What do these pics mean?</vt:lpstr>
      <vt:lpstr>Pragmatics: Context</vt:lpstr>
      <vt:lpstr>Pragmatics: Types of Contexts</vt:lpstr>
      <vt:lpstr>Pragmatics: Types of Contexts</vt:lpstr>
      <vt:lpstr>Pragmatics: Deixis</vt:lpstr>
      <vt:lpstr>Pragmatics: Theories</vt:lpstr>
      <vt:lpstr>Speech Act Theory</vt:lpstr>
      <vt:lpstr>Speech Act Theory</vt:lpstr>
      <vt:lpstr>Speech Act Theory</vt:lpstr>
      <vt:lpstr>Speech Act Theory</vt:lpstr>
      <vt:lpstr>Speech Act Theory</vt:lpstr>
      <vt:lpstr>Speech Act Theory</vt:lpstr>
      <vt:lpstr>Speech Act Theory</vt:lpstr>
      <vt:lpstr>Speech Act Theory</vt:lpstr>
      <vt:lpstr>Speech Act Theory</vt:lpstr>
      <vt:lpstr>Speech Act Theory</vt:lpstr>
      <vt:lpstr>Speech Act Theory</vt:lpstr>
      <vt:lpstr>Speech Act Theory</vt:lpstr>
      <vt:lpstr>Speech Act Theory</vt:lpstr>
      <vt:lpstr>Recap</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Pragmatics</dc:title>
  <dc:creator>Numan</dc:creator>
  <cp:lastModifiedBy>NTS</cp:lastModifiedBy>
  <cp:revision>68</cp:revision>
  <dcterms:created xsi:type="dcterms:W3CDTF">2013-06-19T14:04:03Z</dcterms:created>
  <dcterms:modified xsi:type="dcterms:W3CDTF">2013-06-20T05:26:16Z</dcterms:modified>
</cp:coreProperties>
</file>