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6" r:id="rId19"/>
    <p:sldId id="274" r:id="rId20"/>
    <p:sldId id="275" r:id="rId21"/>
    <p:sldId id="277" r:id="rId22"/>
    <p:sldId id="278" r:id="rId23"/>
    <p:sldId id="280" r:id="rId24"/>
    <p:sldId id="279" r:id="rId25"/>
    <p:sldId id="281" r:id="rId26"/>
    <p:sldId id="282" r:id="rId27"/>
    <p:sldId id="283" r:id="rId28"/>
    <p:sldId id="284" r:id="rId29"/>
    <p:sldId id="285" r:id="rId30"/>
    <p:sldId id="286" r:id="rId31"/>
    <p:sldId id="28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80AF2832-FBDD-4A58-BC69-41234FF681FB}" type="datetimeFigureOut">
              <a:rPr lang="en-US" smtClean="0"/>
              <a:pPr/>
              <a:t>6/18/2013</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CDA0BA7E-5C59-4BD8-BE0E-5E2CBB83B226}"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0AF2832-FBDD-4A58-BC69-41234FF681FB}"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A0BA7E-5C59-4BD8-BE0E-5E2CBB83B226}"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80AF2832-FBDD-4A58-BC69-41234FF681FB}" type="datetimeFigureOut">
              <a:rPr lang="en-US" smtClean="0"/>
              <a:pPr/>
              <a:t>6/18/2013</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CDA0BA7E-5C59-4BD8-BE0E-5E2CBB83B226}"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0AF2832-FBDD-4A58-BC69-41234FF681FB}" type="datetimeFigureOut">
              <a:rPr lang="en-US" smtClean="0"/>
              <a:pPr/>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A0BA7E-5C59-4BD8-BE0E-5E2CBB83B226}"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0AF2832-FBDD-4A58-BC69-41234FF681FB}" type="datetimeFigureOut">
              <a:rPr lang="en-US" smtClean="0"/>
              <a:pPr/>
              <a:t>6/18/2013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A0BA7E-5C59-4BD8-BE0E-5E2CBB83B226}"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0AF2832-FBDD-4A58-BC69-41234FF681FB}" type="datetimeFigureOut">
              <a:rPr lang="en-US" smtClean="0"/>
              <a:pPr/>
              <a:t>6/18/2013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A0BA7E-5C59-4BD8-BE0E-5E2CBB83B226}"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AF2832-FBDD-4A58-BC69-41234FF681FB}" type="datetimeFigureOut">
              <a:rPr lang="en-US" smtClean="0"/>
              <a:pPr/>
              <a:t>6/18/2013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A0BA7E-5C59-4BD8-BE0E-5E2CBB83B226}"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0AF2832-FBDD-4A58-BC69-41234FF681FB}" type="datetimeFigureOut">
              <a:rPr lang="en-US" smtClean="0"/>
              <a:pPr/>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A0BA7E-5C59-4BD8-BE0E-5E2CBB83B226}"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0AF2832-FBDD-4A58-BC69-41234FF681FB}" type="datetimeFigureOut">
              <a:rPr lang="en-US" smtClean="0"/>
              <a:pPr/>
              <a:t>6/18/2013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A0BA7E-5C59-4BD8-BE0E-5E2CBB83B226}"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AF2832-FBDD-4A58-BC69-41234FF681FB}"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A0BA7E-5C59-4BD8-BE0E-5E2CBB83B22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AF2832-FBDD-4A58-BC69-41234FF681FB}" type="datetimeFigureOut">
              <a:rPr lang="en-US" smtClean="0"/>
              <a:pPr/>
              <a:t>6/18/2013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A0BA7E-5C59-4BD8-BE0E-5E2CBB83B226}"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80AF2832-FBDD-4A58-BC69-41234FF681FB}" type="datetimeFigureOut">
              <a:rPr lang="en-US" smtClean="0"/>
              <a:pPr/>
              <a:t>6/18/2013</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CDA0BA7E-5C59-4BD8-BE0E-5E2CBB83B226}"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cs.mu.oz.au/research/lt/nlp06/materials/Baldwin/intro.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t>SEMANTICS (2)</a:t>
            </a:r>
            <a:endParaRPr lang="en-US" sz="4000" b="1" dirty="0"/>
          </a:p>
        </p:txBody>
      </p:sp>
      <p:sp>
        <p:nvSpPr>
          <p:cNvPr id="3" name="Subtitle 2"/>
          <p:cNvSpPr>
            <a:spLocks noGrp="1"/>
          </p:cNvSpPr>
          <p:nvPr>
            <p:ph type="subTitle" idx="1"/>
          </p:nvPr>
        </p:nvSpPr>
        <p:spPr/>
        <p:txBody>
          <a:bodyPr/>
          <a:lstStyle/>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Semantics: Study of Meanings</a:t>
            </a:r>
          </a:p>
          <a:p>
            <a:r>
              <a:rPr lang="en-US" dirty="0" smtClean="0"/>
              <a:t>Why meanings are important???</a:t>
            </a:r>
          </a:p>
          <a:p>
            <a:r>
              <a:rPr lang="en-US" dirty="0" smtClean="0"/>
              <a:t>Types of Meanings</a:t>
            </a:r>
          </a:p>
          <a:p>
            <a:endParaRPr lang="en-US" dirty="0" smtClean="0"/>
          </a:p>
          <a:p>
            <a:r>
              <a:rPr lang="en-US" dirty="0" smtClean="0"/>
              <a:t>Meanings at two levels:</a:t>
            </a:r>
          </a:p>
          <a:p>
            <a:r>
              <a:rPr lang="en-US" dirty="0" smtClean="0"/>
              <a:t>Sentential Semantics</a:t>
            </a:r>
          </a:p>
          <a:p>
            <a:r>
              <a:rPr lang="en-US" dirty="0" smtClean="0"/>
              <a:t>Lexical Semantics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Lexical Semantics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Lexical Semantics</a:t>
            </a:r>
            <a:endParaRPr lang="en-US" b="1" dirty="0"/>
          </a:p>
        </p:txBody>
      </p:sp>
      <p:sp>
        <p:nvSpPr>
          <p:cNvPr id="3" name="Content Placeholder 2"/>
          <p:cNvSpPr>
            <a:spLocks noGrp="1"/>
          </p:cNvSpPr>
          <p:nvPr>
            <p:ph sz="quarter" idx="1"/>
          </p:nvPr>
        </p:nvSpPr>
        <p:spPr/>
        <p:txBody>
          <a:bodyPr/>
          <a:lstStyle/>
          <a:p>
            <a:endParaRPr lang="en-US" dirty="0" smtClean="0"/>
          </a:p>
          <a:p>
            <a:r>
              <a:rPr lang="en-US" sz="2800" b="1" i="1" u="sng" dirty="0" smtClean="0">
                <a:solidFill>
                  <a:schemeClr val="tx2"/>
                </a:solidFill>
                <a:latin typeface="Times New Roman" pitchFamily="18" charset="0"/>
                <a:cs typeface="Times New Roman" pitchFamily="18" charset="0"/>
              </a:rPr>
              <a:t>Definitions:</a:t>
            </a:r>
          </a:p>
          <a:p>
            <a:r>
              <a:rPr lang="en-US" sz="2800" i="1" dirty="0" smtClean="0">
                <a:solidFill>
                  <a:schemeClr val="tx2"/>
                </a:solidFill>
                <a:latin typeface="Times New Roman" pitchFamily="18" charset="0"/>
                <a:cs typeface="Times New Roman" pitchFamily="18" charset="0"/>
              </a:rPr>
              <a:t>1.The scientific study of  the meanings of </a:t>
            </a:r>
            <a:r>
              <a:rPr lang="en-US" sz="2800" i="1" u="sng" dirty="0" smtClean="0">
                <a:solidFill>
                  <a:srgbClr val="C00000"/>
                </a:solidFill>
                <a:latin typeface="Times New Roman" pitchFamily="18" charset="0"/>
                <a:cs typeface="Times New Roman" pitchFamily="18" charset="0"/>
              </a:rPr>
              <a:t>Words</a:t>
            </a:r>
            <a:r>
              <a:rPr lang="en-US" sz="2800" i="1" dirty="0" smtClean="0">
                <a:solidFill>
                  <a:schemeClr val="tx2"/>
                </a:solidFill>
                <a:latin typeface="Times New Roman" pitchFamily="18" charset="0"/>
                <a:cs typeface="Times New Roman" pitchFamily="18" charset="0"/>
              </a:rPr>
              <a:t> and the systematic meaning –related connections between words is known as </a:t>
            </a:r>
            <a:r>
              <a:rPr lang="en-US" sz="2800" i="1" u="sng" dirty="0" smtClean="0">
                <a:solidFill>
                  <a:srgbClr val="FF0000"/>
                </a:solidFill>
                <a:latin typeface="Times New Roman" pitchFamily="18" charset="0"/>
                <a:cs typeface="Times New Roman" pitchFamily="18" charset="0"/>
              </a:rPr>
              <a:t>Lexical Semantics.</a:t>
            </a:r>
          </a:p>
          <a:p>
            <a:endParaRPr lang="en-US" sz="2800" i="1" u="sng" dirty="0" smtClean="0">
              <a:solidFill>
                <a:srgbClr val="FF0000"/>
              </a:solidFill>
              <a:latin typeface="Times New Roman" pitchFamily="18" charset="0"/>
              <a:cs typeface="Times New Roman" pitchFamily="18" charset="0"/>
            </a:endParaRPr>
          </a:p>
          <a:p>
            <a:r>
              <a:rPr lang="en-US" sz="2800" i="1" dirty="0" smtClean="0">
                <a:solidFill>
                  <a:schemeClr val="tx2"/>
                </a:solidFill>
                <a:latin typeface="Times New Roman" pitchFamily="18" charset="0"/>
                <a:cs typeface="Times New Roman" pitchFamily="18" charset="0"/>
              </a:rPr>
              <a:t>2.The branch of Linguistics dealing with the meanings of words is called </a:t>
            </a:r>
            <a:r>
              <a:rPr lang="en-US" sz="2800" i="1" u="sng" dirty="0" smtClean="0">
                <a:solidFill>
                  <a:srgbClr val="FF0000"/>
                </a:solidFill>
                <a:latin typeface="Times New Roman" pitchFamily="18" charset="0"/>
                <a:cs typeface="Times New Roman" pitchFamily="18" charset="0"/>
              </a:rPr>
              <a:t>Lexical Semantics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Principal Goal of Lexical Semantics</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z="2800" i="1" dirty="0" smtClean="0"/>
              <a:t>The principal goal of Lexical Semantics is to build a model for the structure of the lexicon  by categorizing the types of relationship between words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Semantic Field</a:t>
            </a:r>
            <a:endParaRPr lang="en-US" b="1" dirty="0"/>
          </a:p>
        </p:txBody>
      </p:sp>
      <p:sp>
        <p:nvSpPr>
          <p:cNvPr id="3" name="Content Placeholder 2"/>
          <p:cNvSpPr>
            <a:spLocks noGrp="1"/>
          </p:cNvSpPr>
          <p:nvPr>
            <p:ph sz="quarter" idx="1"/>
          </p:nvPr>
        </p:nvSpPr>
        <p:spPr/>
        <p:txBody>
          <a:bodyPr/>
          <a:lstStyle/>
          <a:p>
            <a:endParaRPr lang="en-US" dirty="0" smtClean="0"/>
          </a:p>
          <a:p>
            <a:pPr marL="0" lvl="0" indent="0" algn="just" fontAlgn="base">
              <a:spcBef>
                <a:spcPct val="0"/>
              </a:spcBef>
              <a:spcAft>
                <a:spcPct val="0"/>
              </a:spcAft>
              <a:buClrTx/>
              <a:buSzTx/>
              <a:buNone/>
            </a:pPr>
            <a:r>
              <a:rPr lang="en-US" sz="3200" dirty="0" smtClean="0">
                <a:solidFill>
                  <a:schemeClr val="tx2"/>
                </a:solidFill>
                <a:latin typeface="Times New Roman" pitchFamily="18" charset="0"/>
                <a:cs typeface="Times New Roman" pitchFamily="18" charset="0"/>
              </a:rPr>
              <a:t>Semantic Field refers to the set of words with an identifiable semantic affinity. </a:t>
            </a:r>
          </a:p>
          <a:p>
            <a:pPr marL="0" lvl="0" indent="0" algn="just" fontAlgn="base">
              <a:spcBef>
                <a:spcPct val="0"/>
              </a:spcBef>
              <a:spcAft>
                <a:spcPct val="0"/>
              </a:spcAft>
              <a:buClrTx/>
              <a:buSzTx/>
              <a:buNone/>
            </a:pPr>
            <a:endParaRPr lang="en-US" sz="2800" dirty="0" smtClean="0">
              <a:solidFill>
                <a:schemeClr val="tx2"/>
              </a:solidFill>
              <a:latin typeface="Times New Roman" pitchFamily="18" charset="0"/>
              <a:cs typeface="Times New Roman" pitchFamily="18" charset="0"/>
            </a:endParaRPr>
          </a:p>
          <a:p>
            <a:pPr marL="0" lvl="0" indent="0" algn="just" fontAlgn="base">
              <a:spcBef>
                <a:spcPct val="0"/>
              </a:spcBef>
              <a:spcAft>
                <a:spcPct val="0"/>
              </a:spcAft>
              <a:buClrTx/>
              <a:buSzTx/>
              <a:buNone/>
            </a:pPr>
            <a:r>
              <a:rPr lang="en-US" sz="2800" dirty="0" smtClean="0">
                <a:solidFill>
                  <a:schemeClr val="tx2"/>
                </a:solidFill>
                <a:latin typeface="Times New Roman" pitchFamily="18" charset="0"/>
                <a:cs typeface="Times New Roman" pitchFamily="18" charset="0"/>
              </a:rPr>
              <a:t>The following set (1) is an example of Semantic Field in which all the words refer to the </a:t>
            </a:r>
            <a:r>
              <a:rPr lang="en-US" sz="2800" dirty="0" smtClean="0">
                <a:solidFill>
                  <a:srgbClr val="C00000"/>
                </a:solidFill>
                <a:latin typeface="Times New Roman" pitchFamily="18" charset="0"/>
                <a:cs typeface="Times New Roman" pitchFamily="18" charset="0"/>
              </a:rPr>
              <a:t>Emotional States </a:t>
            </a:r>
            <a:r>
              <a:rPr lang="en-US" sz="2800" dirty="0" smtClean="0">
                <a:solidFill>
                  <a:schemeClr val="tx2"/>
                </a:solidFill>
                <a:latin typeface="Times New Roman" pitchFamily="18" charset="0"/>
                <a:cs typeface="Times New Roman" pitchFamily="18" charset="0"/>
              </a:rPr>
              <a:t>, while in set (2), all the words refer to </a:t>
            </a:r>
            <a:r>
              <a:rPr lang="en-US" sz="2800" dirty="0" smtClean="0">
                <a:solidFill>
                  <a:srgbClr val="0070C0"/>
                </a:solidFill>
                <a:latin typeface="Times New Roman" pitchFamily="18" charset="0"/>
                <a:cs typeface="Times New Roman" pitchFamily="18" charset="0"/>
              </a:rPr>
              <a:t>Vessels</a:t>
            </a:r>
          </a:p>
          <a:p>
            <a:pPr marL="742950" lvl="0" indent="-742950" algn="just" fontAlgn="base">
              <a:spcBef>
                <a:spcPct val="0"/>
              </a:spcBef>
              <a:spcAft>
                <a:spcPct val="0"/>
              </a:spcAft>
              <a:buClrTx/>
              <a:buSzTx/>
              <a:buFontTx/>
              <a:buAutoNum type="arabicPeriod"/>
            </a:pPr>
            <a:r>
              <a:rPr lang="en-US" sz="2800" i="1" dirty="0" smtClean="0">
                <a:solidFill>
                  <a:srgbClr val="C00000"/>
                </a:solidFill>
                <a:latin typeface="Times New Roman" pitchFamily="18" charset="0"/>
                <a:cs typeface="Times New Roman" pitchFamily="18" charset="0"/>
              </a:rPr>
              <a:t>Angry ,Sad, Exuberant , Depressed , Afraid </a:t>
            </a:r>
          </a:p>
          <a:p>
            <a:pPr marL="742950" lvl="0" indent="-742950" algn="just" fontAlgn="base">
              <a:spcBef>
                <a:spcPct val="0"/>
              </a:spcBef>
              <a:spcAft>
                <a:spcPct val="0"/>
              </a:spcAft>
              <a:buClrTx/>
              <a:buSzTx/>
              <a:buFontTx/>
              <a:buAutoNum type="arabicPeriod"/>
            </a:pPr>
            <a:r>
              <a:rPr lang="en-US" sz="2800" i="1" dirty="0" smtClean="0">
                <a:solidFill>
                  <a:srgbClr val="0070C0"/>
                </a:solidFill>
                <a:latin typeface="Times New Roman" pitchFamily="18" charset="0"/>
                <a:cs typeface="Times New Roman" pitchFamily="18" charset="0"/>
              </a:rPr>
              <a:t>Cup, Mug, Wine glass, Plastic Cup, Goblet, Tumbler</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Semantic Analysis at Word Level</a:t>
            </a:r>
            <a:endParaRPr lang="en-US" b="1" dirty="0"/>
          </a:p>
        </p:txBody>
      </p:sp>
      <p:sp>
        <p:nvSpPr>
          <p:cNvPr id="3" name="Content Placeholder 2"/>
          <p:cNvSpPr>
            <a:spLocks noGrp="1"/>
          </p:cNvSpPr>
          <p:nvPr>
            <p:ph sz="quarter" idx="1"/>
          </p:nvPr>
        </p:nvSpPr>
        <p:spPr/>
        <p:txBody>
          <a:bodyPr/>
          <a:lstStyle/>
          <a:p>
            <a:endParaRPr lang="en-US" dirty="0" smtClean="0"/>
          </a:p>
          <a:p>
            <a:r>
              <a:rPr lang="en-US" dirty="0" smtClean="0"/>
              <a:t>Three types of semantic analysis at  lexical level:</a:t>
            </a:r>
          </a:p>
          <a:p>
            <a:pPr lvl="1">
              <a:buNone/>
            </a:pPr>
            <a:endParaRPr lang="en-US" sz="1800" dirty="0" smtClean="0"/>
          </a:p>
          <a:p>
            <a:pPr lvl="1"/>
            <a:r>
              <a:rPr lang="en-US" dirty="0" smtClean="0"/>
              <a:t>Words as </a:t>
            </a:r>
            <a:r>
              <a:rPr lang="en-US" dirty="0" smtClean="0">
                <a:latin typeface="Arial" pitchFamily="34" charset="0"/>
              </a:rPr>
              <a:t>‘</a:t>
            </a:r>
            <a:r>
              <a:rPr lang="en-US" dirty="0" smtClean="0"/>
              <a:t>containers</a:t>
            </a:r>
            <a:r>
              <a:rPr lang="en-US" dirty="0" smtClean="0">
                <a:latin typeface="Arial" pitchFamily="34" charset="0"/>
              </a:rPr>
              <a:t>’</a:t>
            </a:r>
            <a:r>
              <a:rPr lang="en-US" dirty="0" smtClean="0"/>
              <a:t>     </a:t>
            </a:r>
            <a:r>
              <a:rPr lang="en-US" dirty="0" smtClean="0"/>
              <a:t>	 </a:t>
            </a:r>
            <a:r>
              <a:rPr lang="en-US" dirty="0" smtClean="0"/>
              <a:t>	</a:t>
            </a:r>
            <a:r>
              <a:rPr lang="en-US" dirty="0" smtClean="0"/>
              <a:t>  </a:t>
            </a:r>
            <a:r>
              <a:rPr lang="en-US" i="1" dirty="0" smtClean="0"/>
              <a:t>Semantic </a:t>
            </a:r>
            <a:r>
              <a:rPr lang="en-US" i="1" dirty="0" smtClean="0"/>
              <a:t>features</a:t>
            </a:r>
          </a:p>
          <a:p>
            <a:pPr lvl="1"/>
            <a:r>
              <a:rPr lang="en-US" dirty="0" smtClean="0">
                <a:latin typeface="Arial" pitchFamily="34" charset="0"/>
              </a:rPr>
              <a:t>‘</a:t>
            </a:r>
            <a:r>
              <a:rPr lang="en-US" dirty="0" smtClean="0"/>
              <a:t>roles</a:t>
            </a:r>
            <a:r>
              <a:rPr lang="en-US" dirty="0" smtClean="0">
                <a:latin typeface="Arial" pitchFamily="34" charset="0"/>
              </a:rPr>
              <a:t>’</a:t>
            </a:r>
            <a:r>
              <a:rPr lang="en-US" dirty="0" smtClean="0"/>
              <a:t> they fulfill     		 </a:t>
            </a:r>
            <a:r>
              <a:rPr lang="en-US" dirty="0" smtClean="0"/>
              <a:t>  </a:t>
            </a:r>
            <a:r>
              <a:rPr lang="en-US" i="1" dirty="0" smtClean="0"/>
              <a:t>Semantic </a:t>
            </a:r>
            <a:r>
              <a:rPr lang="en-US" i="1" dirty="0" smtClean="0"/>
              <a:t>roles</a:t>
            </a:r>
          </a:p>
          <a:p>
            <a:pPr lvl="1"/>
            <a:r>
              <a:rPr lang="en-US" dirty="0" smtClean="0">
                <a:latin typeface="Arial" pitchFamily="34" charset="0"/>
              </a:rPr>
              <a:t>‘</a:t>
            </a:r>
            <a:r>
              <a:rPr lang="en-US" dirty="0" smtClean="0"/>
              <a:t>relationship</a:t>
            </a:r>
            <a:r>
              <a:rPr lang="en-US" dirty="0" smtClean="0">
                <a:latin typeface="Arial" pitchFamily="34" charset="0"/>
              </a:rPr>
              <a:t>’</a:t>
            </a:r>
            <a:r>
              <a:rPr lang="en-US" dirty="0" smtClean="0"/>
              <a:t> with other words    </a:t>
            </a:r>
            <a:r>
              <a:rPr lang="en-US" dirty="0" smtClean="0"/>
              <a:t>	   </a:t>
            </a:r>
            <a:r>
              <a:rPr lang="en-US" i="1" dirty="0" smtClean="0"/>
              <a:t>lexical </a:t>
            </a:r>
            <a:r>
              <a:rPr lang="en-US" i="1" dirty="0" smtClean="0"/>
              <a:t>relation</a:t>
            </a:r>
          </a:p>
          <a:p>
            <a:endParaRPr lang="en-US" dirty="0"/>
          </a:p>
        </p:txBody>
      </p:sp>
      <p:cxnSp>
        <p:nvCxnSpPr>
          <p:cNvPr id="5" name="Straight Arrow Connector 4"/>
          <p:cNvCxnSpPr/>
          <p:nvPr/>
        </p:nvCxnSpPr>
        <p:spPr>
          <a:xfrm>
            <a:off x="3886200" y="2743200"/>
            <a:ext cx="1143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200400" y="3124200"/>
            <a:ext cx="1828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4953000" y="3581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 Analysis</a:t>
            </a:r>
            <a:endParaRPr lang="en-US" dirty="0"/>
          </a:p>
        </p:txBody>
      </p:sp>
      <p:sp>
        <p:nvSpPr>
          <p:cNvPr id="3" name="Content Placeholder 2"/>
          <p:cNvSpPr>
            <a:spLocks noGrp="1"/>
          </p:cNvSpPr>
          <p:nvPr>
            <p:ph sz="quarter" idx="1"/>
          </p:nvPr>
        </p:nvSpPr>
        <p:spPr/>
        <p:txBody>
          <a:bodyPr/>
          <a:lstStyle/>
          <a:p>
            <a:endParaRPr lang="en-US" dirty="0" smtClean="0"/>
          </a:p>
          <a:p>
            <a:pPr>
              <a:buNone/>
            </a:pPr>
            <a:r>
              <a:rPr lang="en-US" sz="3200" b="1" dirty="0" smtClean="0"/>
              <a:t>1.Semantic Features:</a:t>
            </a:r>
          </a:p>
          <a:p>
            <a:r>
              <a:rPr lang="en-US" dirty="0" smtClean="0"/>
              <a:t>Words as </a:t>
            </a:r>
            <a:r>
              <a:rPr lang="en-US" dirty="0" smtClean="0">
                <a:latin typeface="Arial" pitchFamily="34" charset="0"/>
              </a:rPr>
              <a:t>‘</a:t>
            </a:r>
            <a:r>
              <a:rPr lang="en-US" dirty="0" smtClean="0"/>
              <a:t>containers</a:t>
            </a:r>
            <a:r>
              <a:rPr lang="en-US" dirty="0" smtClean="0">
                <a:latin typeface="Arial" pitchFamily="34" charset="0"/>
              </a:rPr>
              <a:t>’</a:t>
            </a:r>
            <a:r>
              <a:rPr lang="en-US" dirty="0" smtClean="0"/>
              <a:t> of meanings</a:t>
            </a:r>
          </a:p>
          <a:p>
            <a:r>
              <a:rPr lang="en-US" dirty="0" smtClean="0"/>
              <a:t>Examples:</a:t>
            </a:r>
          </a:p>
          <a:p>
            <a:r>
              <a:rPr lang="en-US" dirty="0" smtClean="0"/>
              <a:t>Syntactically correct sentences but semantically odd. </a:t>
            </a:r>
          </a:p>
          <a:p>
            <a:pPr lvl="1"/>
            <a:r>
              <a:rPr lang="en-US" i="1" dirty="0" smtClean="0"/>
              <a:t>The hamburger ate the man.</a:t>
            </a:r>
          </a:p>
          <a:p>
            <a:pPr lvl="1"/>
            <a:r>
              <a:rPr lang="en-US" i="1" dirty="0" smtClean="0"/>
              <a:t>My cat studies linguistics.</a:t>
            </a:r>
          </a:p>
          <a:p>
            <a:pPr lvl="1"/>
            <a:r>
              <a:rPr lang="en-US" i="1" dirty="0" smtClean="0"/>
              <a:t>The table listens to the radio</a:t>
            </a:r>
          </a:p>
          <a:p>
            <a:pPr lvl="1">
              <a:buNone/>
            </a:pPr>
            <a:endParaRPr lang="en-US" sz="1400" dirty="0" smtClean="0"/>
          </a:p>
          <a:p>
            <a:r>
              <a:rPr lang="en-US" dirty="0" smtClean="0"/>
              <a:t>This relates to the conceptual components of the words </a:t>
            </a:r>
            <a:r>
              <a:rPr lang="en-US" dirty="0" smtClean="0">
                <a:latin typeface="Arial" pitchFamily="34" charset="0"/>
              </a:rPr>
              <a:t>‘</a:t>
            </a:r>
            <a:r>
              <a:rPr lang="en-US" dirty="0" smtClean="0"/>
              <a:t>hamburger, cat &amp; table</a:t>
            </a:r>
            <a:r>
              <a:rPr lang="en-US" dirty="0" smtClean="0">
                <a:latin typeface="Arial" pitchFamily="34" charset="0"/>
              </a:rPr>
              <a:t>’</a:t>
            </a:r>
            <a:r>
              <a:rPr lang="en-US" dirty="0" smtClean="0"/>
              <a:t> </a:t>
            </a:r>
            <a:r>
              <a:rPr lang="en-US" i="1" dirty="0" smtClean="0"/>
              <a:t>not human</a:t>
            </a:r>
            <a:r>
              <a:rPr lang="en-US" dirty="0" smtClean="0"/>
              <a:t>.</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 Analysis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Semantic properties: The components of meaning of a word.</a:t>
            </a:r>
          </a:p>
          <a:p>
            <a:r>
              <a:rPr lang="en-US" dirty="0" smtClean="0"/>
              <a:t>Meaning as collection of properties/features typically with two possible values (+ / -)</a:t>
            </a:r>
          </a:p>
          <a:p>
            <a:r>
              <a:rPr lang="en-US" dirty="0" smtClean="0"/>
              <a:t>Example of componential analysis:</a:t>
            </a:r>
          </a:p>
          <a:p>
            <a:pPr>
              <a:buNone/>
            </a:pPr>
            <a:r>
              <a:rPr lang="en-US" dirty="0" smtClean="0"/>
              <a:t>	</a:t>
            </a:r>
            <a:r>
              <a:rPr lang="en-US" i="1" dirty="0" smtClean="0"/>
              <a:t>baby</a:t>
            </a:r>
            <a:r>
              <a:rPr lang="en-US" dirty="0" smtClean="0"/>
              <a:t> is [+ young], [+ human], [+animate]</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 Analysis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Semantic Features:</a:t>
            </a:r>
          </a:p>
          <a:p>
            <a:endParaRPr lang="en-US" dirty="0"/>
          </a:p>
        </p:txBody>
      </p:sp>
      <p:pic>
        <p:nvPicPr>
          <p:cNvPr id="4" name="Picture 4" descr="49"/>
          <p:cNvPicPr>
            <a:picLocks noChangeAspect="1" noChangeArrowheads="1"/>
          </p:cNvPicPr>
          <p:nvPr/>
        </p:nvPicPr>
        <p:blipFill>
          <a:blip r:embed="rId3" cstate="print"/>
          <a:srcRect/>
          <a:stretch>
            <a:fillRect/>
          </a:stretch>
        </p:blipFill>
        <p:spPr>
          <a:xfrm>
            <a:off x="685800" y="2438400"/>
            <a:ext cx="7772400" cy="31242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 Analysis</a:t>
            </a:r>
            <a:endParaRPr lang="en-US" dirty="0"/>
          </a:p>
        </p:txBody>
      </p:sp>
      <p:sp>
        <p:nvSpPr>
          <p:cNvPr id="3" name="Content Placeholder 2"/>
          <p:cNvSpPr>
            <a:spLocks noGrp="1"/>
          </p:cNvSpPr>
          <p:nvPr>
            <p:ph sz="quarter" idx="1"/>
          </p:nvPr>
        </p:nvSpPr>
        <p:spPr/>
        <p:txBody>
          <a:bodyPr/>
          <a:lstStyle/>
          <a:p>
            <a:endParaRPr lang="en-US" dirty="0" smtClean="0"/>
          </a:p>
          <a:p>
            <a:r>
              <a:rPr lang="en-US" sz="3200" b="1" dirty="0" smtClean="0"/>
              <a:t>2. Semantic Roles:</a:t>
            </a:r>
          </a:p>
          <a:p>
            <a:r>
              <a:rPr lang="en-US" sz="2800" dirty="0" smtClean="0"/>
              <a:t>Words are described according to the roles they fulfill with the situation described in a sentence.</a:t>
            </a:r>
          </a:p>
          <a:p>
            <a:pPr lvl="1"/>
            <a:r>
              <a:rPr lang="en-US" sz="2400" dirty="0" smtClean="0"/>
              <a:t>The boy </a:t>
            </a:r>
            <a:r>
              <a:rPr lang="en-US" sz="2400" b="1" i="1" dirty="0" smtClean="0"/>
              <a:t>kicked</a:t>
            </a:r>
            <a:r>
              <a:rPr lang="en-US" sz="2400" dirty="0" smtClean="0"/>
              <a:t> the ball</a:t>
            </a:r>
          </a:p>
          <a:p>
            <a:pPr lvl="2"/>
            <a:r>
              <a:rPr lang="en-US" dirty="0" smtClean="0"/>
              <a:t>verb     indicates action</a:t>
            </a:r>
          </a:p>
          <a:p>
            <a:pPr lvl="2"/>
            <a:r>
              <a:rPr lang="en-US" dirty="0" smtClean="0"/>
              <a:t>Boy     performs the action= </a:t>
            </a:r>
            <a:r>
              <a:rPr lang="en-US" b="1" dirty="0" smtClean="0"/>
              <a:t>agent</a:t>
            </a:r>
          </a:p>
          <a:p>
            <a:pPr lvl="2"/>
            <a:r>
              <a:rPr lang="en-US" dirty="0" smtClean="0"/>
              <a:t>Ball      undergoes the action= </a:t>
            </a:r>
            <a:r>
              <a:rPr lang="en-US" b="1" dirty="0" smtClean="0"/>
              <a:t>theme</a:t>
            </a:r>
          </a:p>
          <a:p>
            <a:r>
              <a:rPr lang="en-US" sz="2800" dirty="0" smtClean="0"/>
              <a:t>The NPs describe the role of entities (people or things) involved in the action, i.e. they have certain semantic (or thematic) roles.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 Analysis</a:t>
            </a:r>
            <a:endParaRPr lang="en-US" dirty="0"/>
          </a:p>
        </p:txBody>
      </p:sp>
      <p:sp>
        <p:nvSpPr>
          <p:cNvPr id="3" name="Content Placeholder 2"/>
          <p:cNvSpPr>
            <a:spLocks noGrp="1"/>
          </p:cNvSpPr>
          <p:nvPr>
            <p:ph sz="quarter" idx="1"/>
          </p:nvPr>
        </p:nvSpPr>
        <p:spPr/>
        <p:txBody>
          <a:bodyPr/>
          <a:lstStyle/>
          <a:p>
            <a:r>
              <a:rPr lang="en-US" b="1" dirty="0" smtClean="0"/>
              <a:t>Semantic Roles:</a:t>
            </a:r>
          </a:p>
          <a:p>
            <a:endParaRPr lang="en-US" dirty="0" smtClean="0"/>
          </a:p>
          <a:p>
            <a:r>
              <a:rPr lang="en-US" sz="2400" b="1" i="1" dirty="0" smtClean="0"/>
              <a:t>Agent</a:t>
            </a:r>
            <a:r>
              <a:rPr lang="en-US" sz="2400" dirty="0" smtClean="0"/>
              <a:t>= the entity that performs the action</a:t>
            </a:r>
          </a:p>
          <a:p>
            <a:r>
              <a:rPr lang="en-US" sz="2400" b="1" i="1" dirty="0" smtClean="0"/>
              <a:t>Theme</a:t>
            </a:r>
            <a:r>
              <a:rPr lang="en-US" sz="2400" dirty="0" smtClean="0"/>
              <a:t>= the entity that undergoes the action</a:t>
            </a:r>
          </a:p>
          <a:p>
            <a:r>
              <a:rPr lang="en-US" sz="2400" b="1" i="1" dirty="0" err="1" smtClean="0"/>
              <a:t>Experiencer</a:t>
            </a:r>
            <a:r>
              <a:rPr lang="en-US" sz="2400" dirty="0" smtClean="0"/>
              <a:t>= one who perceives something</a:t>
            </a:r>
          </a:p>
          <a:p>
            <a:r>
              <a:rPr lang="en-US" sz="2400" b="1" i="1" dirty="0" smtClean="0"/>
              <a:t>Instrument</a:t>
            </a:r>
            <a:r>
              <a:rPr lang="en-US" sz="2400" dirty="0" smtClean="0"/>
              <a:t>= an entity used to perform an action</a:t>
            </a:r>
          </a:p>
          <a:p>
            <a:r>
              <a:rPr lang="en-US" sz="2400" b="1" i="1" dirty="0" smtClean="0"/>
              <a:t>Location</a:t>
            </a:r>
            <a:r>
              <a:rPr lang="en-US" sz="2400" dirty="0" smtClean="0"/>
              <a:t>= the place where the action happens</a:t>
            </a:r>
          </a:p>
          <a:p>
            <a:r>
              <a:rPr lang="en-US" sz="2400" b="1" i="1" dirty="0" smtClean="0"/>
              <a:t>Source</a:t>
            </a:r>
            <a:r>
              <a:rPr lang="en-US" sz="2400" dirty="0" smtClean="0"/>
              <a:t>= the place from which an action originates</a:t>
            </a:r>
          </a:p>
          <a:p>
            <a:r>
              <a:rPr lang="en-US" sz="2400" b="1" i="1" dirty="0" smtClean="0"/>
              <a:t>Goal</a:t>
            </a:r>
            <a:r>
              <a:rPr lang="en-US" sz="2400" dirty="0" smtClean="0"/>
              <a:t>= the place where the action is directed</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 Analysis</a:t>
            </a:r>
            <a:endParaRPr lang="en-US" dirty="0"/>
          </a:p>
        </p:txBody>
      </p:sp>
      <p:sp>
        <p:nvSpPr>
          <p:cNvPr id="3" name="Content Placeholder 2"/>
          <p:cNvSpPr>
            <a:spLocks noGrp="1"/>
          </p:cNvSpPr>
          <p:nvPr>
            <p:ph sz="quarter" idx="1"/>
          </p:nvPr>
        </p:nvSpPr>
        <p:spPr/>
        <p:txBody>
          <a:bodyPr/>
          <a:lstStyle/>
          <a:p>
            <a:endParaRPr lang="en-US" dirty="0" smtClean="0"/>
          </a:p>
          <a:p>
            <a:r>
              <a:rPr lang="en-US" sz="2400" b="1" u="sng" dirty="0" smtClean="0"/>
              <a:t>Examples of Semantic Roles:</a:t>
            </a:r>
          </a:p>
          <a:p>
            <a:endParaRPr lang="en-US" sz="2400" u="sng" dirty="0" smtClean="0"/>
          </a:p>
          <a:p>
            <a:r>
              <a:rPr lang="en-US" sz="2400" u="sng" dirty="0" smtClean="0"/>
              <a:t>John</a:t>
            </a:r>
            <a:r>
              <a:rPr lang="en-US" sz="2400" dirty="0" smtClean="0"/>
              <a:t> is writing 	</a:t>
            </a:r>
            <a:r>
              <a:rPr lang="en-US" sz="2400" u="sng" dirty="0" smtClean="0"/>
              <a:t>with a pen</a:t>
            </a:r>
          </a:p>
          <a:p>
            <a:pPr>
              <a:buNone/>
            </a:pPr>
            <a:r>
              <a:rPr lang="en-US" sz="2400" dirty="0" smtClean="0"/>
              <a:t>	agent		   instrument</a:t>
            </a:r>
          </a:p>
          <a:p>
            <a:r>
              <a:rPr lang="en-US" sz="2400" u="sng" dirty="0" smtClean="0"/>
              <a:t>Mary</a:t>
            </a:r>
            <a:r>
              <a:rPr lang="en-US" sz="2400" dirty="0" smtClean="0"/>
              <a:t> saw a</a:t>
            </a:r>
            <a:r>
              <a:rPr lang="en-US" sz="2400" u="sng" dirty="0" smtClean="0"/>
              <a:t> mosquito</a:t>
            </a:r>
            <a:r>
              <a:rPr lang="en-US" sz="2400" dirty="0" smtClean="0"/>
              <a:t> 	</a:t>
            </a:r>
            <a:r>
              <a:rPr lang="en-US" sz="2400" u="sng" dirty="0" smtClean="0"/>
              <a:t>on the wall</a:t>
            </a:r>
          </a:p>
          <a:p>
            <a:pPr>
              <a:buNone/>
            </a:pPr>
            <a:r>
              <a:rPr lang="en-US" sz="2400" dirty="0" smtClean="0"/>
              <a:t>	</a:t>
            </a:r>
            <a:r>
              <a:rPr lang="en-US" sz="2400" dirty="0" err="1" smtClean="0"/>
              <a:t>experiencer</a:t>
            </a:r>
            <a:r>
              <a:rPr lang="en-US" sz="2400" dirty="0" smtClean="0"/>
              <a:t>    theme		location</a:t>
            </a:r>
          </a:p>
          <a:p>
            <a:r>
              <a:rPr lang="en-US" sz="2400" u="sng" dirty="0" smtClean="0"/>
              <a:t>The children </a:t>
            </a:r>
            <a:r>
              <a:rPr lang="en-US" sz="2400" dirty="0" smtClean="0"/>
              <a:t>ran from </a:t>
            </a:r>
            <a:r>
              <a:rPr lang="en-US" sz="2400" u="sng" dirty="0" smtClean="0"/>
              <a:t>the playground</a:t>
            </a:r>
            <a:r>
              <a:rPr lang="en-US" sz="2400" dirty="0" smtClean="0"/>
              <a:t> to </a:t>
            </a:r>
            <a:r>
              <a:rPr lang="en-US" sz="2400" u="sng" dirty="0" smtClean="0"/>
              <a:t>the pool</a:t>
            </a:r>
          </a:p>
          <a:p>
            <a:pPr>
              <a:buNone/>
            </a:pPr>
            <a:r>
              <a:rPr lang="en-US" sz="2400" dirty="0" smtClean="0"/>
              <a:t>	agent			     source	     goal</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 Analysis</a:t>
            </a:r>
            <a:endParaRPr lang="en-US" dirty="0"/>
          </a:p>
        </p:txBody>
      </p:sp>
      <p:sp>
        <p:nvSpPr>
          <p:cNvPr id="3" name="Content Placeholder 2"/>
          <p:cNvSpPr>
            <a:spLocks noGrp="1"/>
          </p:cNvSpPr>
          <p:nvPr>
            <p:ph sz="quarter" idx="1"/>
          </p:nvPr>
        </p:nvSpPr>
        <p:spPr/>
        <p:txBody>
          <a:bodyPr>
            <a:normAutofit fontScale="92500" lnSpcReduction="20000"/>
          </a:bodyPr>
          <a:lstStyle/>
          <a:p>
            <a:endParaRPr lang="en-US" dirty="0" smtClean="0"/>
          </a:p>
          <a:p>
            <a:pPr>
              <a:buNone/>
            </a:pPr>
            <a:r>
              <a:rPr lang="en-US" sz="3500" b="1" dirty="0" smtClean="0"/>
              <a:t>3.Lexical Relationships:</a:t>
            </a:r>
          </a:p>
          <a:p>
            <a:endParaRPr lang="en-US" sz="3500" b="1" dirty="0" smtClean="0"/>
          </a:p>
          <a:p>
            <a:pPr>
              <a:lnSpc>
                <a:spcPct val="80000"/>
              </a:lnSpc>
            </a:pPr>
            <a:r>
              <a:rPr lang="en-US" sz="2800" dirty="0" smtClean="0"/>
              <a:t>What is the meaning of </a:t>
            </a:r>
            <a:r>
              <a:rPr lang="en-US" sz="2800" dirty="0" smtClean="0">
                <a:latin typeface="Arial" pitchFamily="34" charset="0"/>
              </a:rPr>
              <a:t>‘</a:t>
            </a:r>
            <a:r>
              <a:rPr lang="en-US" sz="2800" dirty="0" smtClean="0"/>
              <a:t>big</a:t>
            </a:r>
            <a:r>
              <a:rPr lang="en-US" sz="2800" dirty="0" smtClean="0">
                <a:latin typeface="Arial" pitchFamily="34" charset="0"/>
              </a:rPr>
              <a:t>’</a:t>
            </a:r>
            <a:r>
              <a:rPr lang="en-US" sz="2800" dirty="0" smtClean="0"/>
              <a:t>?</a:t>
            </a:r>
          </a:p>
          <a:p>
            <a:pPr lvl="1">
              <a:lnSpc>
                <a:spcPct val="80000"/>
              </a:lnSpc>
            </a:pPr>
            <a:r>
              <a:rPr lang="en-US" sz="2400" dirty="0" smtClean="0">
                <a:latin typeface="Arial" pitchFamily="34" charset="0"/>
              </a:rPr>
              <a:t>‘</a:t>
            </a:r>
            <a:r>
              <a:rPr lang="en-US" sz="2400" dirty="0" smtClean="0"/>
              <a:t>Large</a:t>
            </a:r>
            <a:r>
              <a:rPr lang="en-US" sz="2400" dirty="0" smtClean="0">
                <a:latin typeface="Arial" pitchFamily="34" charset="0"/>
              </a:rPr>
              <a:t>’</a:t>
            </a:r>
            <a:r>
              <a:rPr lang="en-US" sz="2400" dirty="0" smtClean="0"/>
              <a:t> or the opposite of </a:t>
            </a:r>
            <a:r>
              <a:rPr lang="en-US" sz="2400" dirty="0" smtClean="0">
                <a:latin typeface="Arial" pitchFamily="34" charset="0"/>
              </a:rPr>
              <a:t>‘</a:t>
            </a:r>
            <a:r>
              <a:rPr lang="en-US" sz="2400" dirty="0" smtClean="0"/>
              <a:t>small</a:t>
            </a:r>
            <a:r>
              <a:rPr lang="en-US" sz="2400" dirty="0" smtClean="0">
                <a:latin typeface="Arial" pitchFamily="34" charset="0"/>
              </a:rPr>
              <a:t>’</a:t>
            </a:r>
            <a:endParaRPr lang="en-US" sz="2400" dirty="0" smtClean="0"/>
          </a:p>
          <a:p>
            <a:pPr lvl="1">
              <a:lnSpc>
                <a:spcPct val="80000"/>
              </a:lnSpc>
              <a:buNone/>
            </a:pPr>
            <a:endParaRPr lang="en-US" sz="1200" dirty="0" smtClean="0"/>
          </a:p>
          <a:p>
            <a:pPr>
              <a:lnSpc>
                <a:spcPct val="80000"/>
              </a:lnSpc>
            </a:pPr>
            <a:r>
              <a:rPr lang="en-US" sz="2800" dirty="0" smtClean="0"/>
              <a:t>What is the meaning of </a:t>
            </a:r>
            <a:r>
              <a:rPr lang="en-US" sz="2800" dirty="0" smtClean="0">
                <a:latin typeface="Arial" pitchFamily="34" charset="0"/>
              </a:rPr>
              <a:t>‘</a:t>
            </a:r>
            <a:r>
              <a:rPr lang="en-US" sz="2800" dirty="0" smtClean="0"/>
              <a:t>daffodil</a:t>
            </a:r>
            <a:r>
              <a:rPr lang="en-US" sz="2800" dirty="0" smtClean="0">
                <a:latin typeface="Arial" pitchFamily="34" charset="0"/>
              </a:rPr>
              <a:t>’</a:t>
            </a:r>
            <a:r>
              <a:rPr lang="en-US" sz="2800" dirty="0" smtClean="0"/>
              <a:t>?</a:t>
            </a:r>
          </a:p>
          <a:p>
            <a:pPr lvl="1">
              <a:lnSpc>
                <a:spcPct val="80000"/>
              </a:lnSpc>
            </a:pPr>
            <a:r>
              <a:rPr lang="en-US" sz="2400" dirty="0" smtClean="0"/>
              <a:t>A kind of flower</a:t>
            </a:r>
          </a:p>
          <a:p>
            <a:pPr lvl="1">
              <a:lnSpc>
                <a:spcPct val="80000"/>
              </a:lnSpc>
              <a:buNone/>
            </a:pPr>
            <a:endParaRPr lang="en-US" sz="900" dirty="0" smtClean="0"/>
          </a:p>
          <a:p>
            <a:pPr>
              <a:lnSpc>
                <a:spcPct val="80000"/>
              </a:lnSpc>
            </a:pPr>
            <a:r>
              <a:rPr lang="en-US" sz="2800" dirty="0" smtClean="0"/>
              <a:t>Analysis in terms of lexical relations- </a:t>
            </a:r>
            <a:r>
              <a:rPr lang="en-US" sz="2800" i="1" dirty="0" smtClean="0"/>
              <a:t>explain the meaning in terms of the relationship with other words</a:t>
            </a:r>
          </a:p>
          <a:p>
            <a:pPr lvl="2">
              <a:lnSpc>
                <a:spcPct val="80000"/>
              </a:lnSpc>
            </a:pPr>
            <a:r>
              <a:rPr lang="en-US" dirty="0" smtClean="0"/>
              <a:t>Synonymy</a:t>
            </a:r>
          </a:p>
          <a:p>
            <a:pPr lvl="2">
              <a:lnSpc>
                <a:spcPct val="80000"/>
              </a:lnSpc>
            </a:pPr>
            <a:r>
              <a:rPr lang="en-US" dirty="0" err="1" smtClean="0"/>
              <a:t>Antonymy</a:t>
            </a:r>
            <a:endParaRPr lang="en-US" dirty="0" smtClean="0"/>
          </a:p>
          <a:p>
            <a:pPr lvl="2">
              <a:lnSpc>
                <a:spcPct val="80000"/>
              </a:lnSpc>
            </a:pPr>
            <a:r>
              <a:rPr lang="en-US" dirty="0" smtClean="0"/>
              <a:t>Hyponymy</a:t>
            </a:r>
          </a:p>
          <a:p>
            <a:pPr lvl="2">
              <a:lnSpc>
                <a:spcPct val="80000"/>
              </a:lnSpc>
            </a:pPr>
            <a:r>
              <a:rPr lang="en-US" dirty="0" smtClean="0"/>
              <a:t>Prototype</a:t>
            </a:r>
          </a:p>
          <a:p>
            <a:pPr lvl="2">
              <a:lnSpc>
                <a:spcPct val="80000"/>
              </a:lnSpc>
            </a:pPr>
            <a:r>
              <a:rPr lang="en-US" dirty="0" smtClean="0"/>
              <a:t>Homophones and Homonyms</a:t>
            </a:r>
          </a:p>
          <a:p>
            <a:pPr lvl="2">
              <a:lnSpc>
                <a:spcPct val="80000"/>
              </a:lnSpc>
            </a:pPr>
            <a:r>
              <a:rPr lang="en-US" dirty="0" err="1" smtClean="0"/>
              <a:t>Polysemy</a:t>
            </a:r>
            <a:r>
              <a:rPr lang="en-US" dirty="0" smtClean="0"/>
              <a:t>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normAutofit lnSpcReduction="10000"/>
          </a:bodyPr>
          <a:lstStyle/>
          <a:p>
            <a:r>
              <a:rPr lang="en-US" sz="3200" b="1" u="sng" dirty="0" smtClean="0"/>
              <a:t>Synonyms</a:t>
            </a:r>
          </a:p>
          <a:p>
            <a:r>
              <a:rPr lang="en-US" sz="2400" dirty="0" smtClean="0"/>
              <a:t>words that have the same meanings or that are closely related in meaning</a:t>
            </a:r>
          </a:p>
          <a:p>
            <a:pPr>
              <a:buNone/>
            </a:pPr>
            <a:endParaRPr lang="en-US" sz="1400" dirty="0" smtClean="0"/>
          </a:p>
          <a:p>
            <a:r>
              <a:rPr lang="en-US" sz="2400" dirty="0" smtClean="0"/>
              <a:t>E.g. answer/reply </a:t>
            </a:r>
            <a:r>
              <a:rPr lang="en-US" sz="2400" dirty="0" smtClean="0">
                <a:latin typeface="Arial" pitchFamily="34" charset="0"/>
              </a:rPr>
              <a:t>–</a:t>
            </a:r>
            <a:r>
              <a:rPr lang="en-US" sz="2400" dirty="0" smtClean="0"/>
              <a:t> almost/nearly </a:t>
            </a:r>
            <a:r>
              <a:rPr lang="en-US" sz="2400" dirty="0" smtClean="0">
                <a:latin typeface="Arial" pitchFamily="34" charset="0"/>
              </a:rPr>
              <a:t>–</a:t>
            </a:r>
            <a:r>
              <a:rPr lang="en-US" sz="2400" dirty="0" smtClean="0"/>
              <a:t> broad/wide </a:t>
            </a:r>
            <a:r>
              <a:rPr lang="en-US" sz="2400" dirty="0" smtClean="0">
                <a:latin typeface="Arial" pitchFamily="34" charset="0"/>
              </a:rPr>
              <a:t>–</a:t>
            </a:r>
            <a:r>
              <a:rPr lang="en-US" sz="2400" dirty="0" smtClean="0"/>
              <a:t> buy/purchase </a:t>
            </a:r>
            <a:r>
              <a:rPr lang="en-US" sz="2400" dirty="0" smtClean="0">
                <a:latin typeface="Arial" pitchFamily="34" charset="0"/>
              </a:rPr>
              <a:t>–</a:t>
            </a:r>
            <a:r>
              <a:rPr lang="en-US" sz="2400" dirty="0" smtClean="0"/>
              <a:t> freedom/ liberty</a:t>
            </a:r>
          </a:p>
          <a:p>
            <a:pPr>
              <a:buNone/>
            </a:pPr>
            <a:endParaRPr lang="en-US" sz="1000" dirty="0" smtClean="0"/>
          </a:p>
          <a:p>
            <a:r>
              <a:rPr lang="en-US" sz="2400" dirty="0" smtClean="0">
                <a:latin typeface="Arial" pitchFamily="34" charset="0"/>
              </a:rPr>
              <a:t>‘</a:t>
            </a:r>
            <a:r>
              <a:rPr lang="en-US" sz="2400" dirty="0" smtClean="0"/>
              <a:t>sameness</a:t>
            </a:r>
            <a:r>
              <a:rPr lang="en-US" sz="2400" dirty="0" smtClean="0">
                <a:latin typeface="Arial" pitchFamily="34" charset="0"/>
              </a:rPr>
              <a:t>’</a:t>
            </a:r>
            <a:r>
              <a:rPr lang="en-US" sz="2400" dirty="0" smtClean="0"/>
              <a:t> is not </a:t>
            </a:r>
            <a:r>
              <a:rPr lang="en-US" sz="2400" dirty="0" smtClean="0">
                <a:latin typeface="Arial" pitchFamily="34" charset="0"/>
              </a:rPr>
              <a:t>‘</a:t>
            </a:r>
            <a:r>
              <a:rPr lang="en-US" sz="2400" dirty="0" smtClean="0"/>
              <a:t>total sameness</a:t>
            </a:r>
            <a:r>
              <a:rPr lang="en-US" sz="2400" dirty="0" smtClean="0">
                <a:latin typeface="Arial" pitchFamily="34" charset="0"/>
              </a:rPr>
              <a:t>’</a:t>
            </a:r>
            <a:r>
              <a:rPr lang="en-US" sz="2400" dirty="0" smtClean="0"/>
              <a:t>- only one word would be appropriate in a sentence.</a:t>
            </a:r>
          </a:p>
          <a:p>
            <a:pPr lvl="1"/>
            <a:r>
              <a:rPr lang="en-US" sz="2400" dirty="0" smtClean="0"/>
              <a:t>E.g. </a:t>
            </a:r>
            <a:r>
              <a:rPr lang="en-US" sz="2400" i="1" dirty="0" smtClean="0"/>
              <a:t>Sandy only had one </a:t>
            </a:r>
            <a:r>
              <a:rPr lang="en-US" sz="2400" i="1" u="sng" dirty="0" smtClean="0"/>
              <a:t>answer</a:t>
            </a:r>
            <a:r>
              <a:rPr lang="en-US" sz="2400" i="1" dirty="0" smtClean="0"/>
              <a:t> correct on the test</a:t>
            </a:r>
            <a:r>
              <a:rPr lang="en-US" sz="2400" dirty="0" smtClean="0"/>
              <a:t>. (but NOT reply) </a:t>
            </a:r>
          </a:p>
          <a:p>
            <a:pPr lvl="1">
              <a:buNone/>
            </a:pPr>
            <a:endParaRPr lang="en-US" sz="800" dirty="0" smtClean="0"/>
          </a:p>
          <a:p>
            <a:r>
              <a:rPr lang="en-US" sz="2400" dirty="0" smtClean="0"/>
              <a:t>Synonyms differ in formality</a:t>
            </a:r>
          </a:p>
          <a:p>
            <a:pPr lvl="1"/>
            <a:r>
              <a:rPr lang="en-US" sz="2000" dirty="0" smtClean="0"/>
              <a:t>E.g. buy/purchase </a:t>
            </a:r>
            <a:r>
              <a:rPr lang="en-US" sz="2000" dirty="0" smtClean="0">
                <a:latin typeface="Arial" pitchFamily="34" charset="0"/>
              </a:rPr>
              <a:t>–</a:t>
            </a:r>
            <a:r>
              <a:rPr lang="en-US" sz="2000" dirty="0" smtClean="0"/>
              <a:t> automobile/car</a:t>
            </a:r>
            <a:endParaRPr lang="ar-SA" sz="2000" dirty="0" smtClean="0"/>
          </a:p>
          <a:p>
            <a:endParaRPr lang="en-US"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normAutofit fontScale="92500" lnSpcReduction="20000"/>
          </a:bodyPr>
          <a:lstStyle/>
          <a:p>
            <a:endParaRPr lang="en-US" dirty="0" smtClean="0"/>
          </a:p>
          <a:p>
            <a:r>
              <a:rPr lang="en-US" b="1" u="sng" dirty="0" smtClean="0"/>
              <a:t>Synonyms:</a:t>
            </a:r>
          </a:p>
          <a:p>
            <a:r>
              <a:rPr lang="en-US" sz="2400" u="sng" dirty="0" smtClean="0">
                <a:solidFill>
                  <a:schemeClr val="tx2"/>
                </a:solidFill>
              </a:rPr>
              <a:t>Some More Examples:</a:t>
            </a:r>
          </a:p>
          <a:p>
            <a:r>
              <a:rPr lang="en-US" sz="2400" i="1" dirty="0" smtClean="0">
                <a:solidFill>
                  <a:srgbClr val="0070C0"/>
                </a:solidFill>
              </a:rPr>
              <a:t>Gloomy, Sorrowful, Rueful</a:t>
            </a:r>
          </a:p>
          <a:p>
            <a:r>
              <a:rPr lang="en-US" sz="2400" i="1" dirty="0" smtClean="0">
                <a:solidFill>
                  <a:srgbClr val="0070C0"/>
                </a:solidFill>
              </a:rPr>
              <a:t>Happy, Glad, Cheerful</a:t>
            </a:r>
          </a:p>
          <a:p>
            <a:r>
              <a:rPr lang="en-US" sz="2400" i="1" dirty="0" smtClean="0">
                <a:solidFill>
                  <a:srgbClr val="0070C0"/>
                </a:solidFill>
              </a:rPr>
              <a:t>Intelligent, Astute, Scintillating</a:t>
            </a:r>
          </a:p>
          <a:p>
            <a:endParaRPr lang="en-US" sz="2400" i="1" dirty="0" smtClean="0">
              <a:solidFill>
                <a:srgbClr val="FF0000"/>
              </a:solidFill>
            </a:endParaRPr>
          </a:p>
          <a:p>
            <a:r>
              <a:rPr lang="en-US" sz="2400" i="1" dirty="0" smtClean="0">
                <a:solidFill>
                  <a:srgbClr val="FF0000"/>
                </a:solidFill>
              </a:rPr>
              <a:t>Note: </a:t>
            </a:r>
            <a:r>
              <a:rPr lang="en-US" altLang="zh-CN" sz="2200" dirty="0" smtClean="0"/>
              <a:t>However, true synonyms are rare. In most cases, synonyms may differ in one or more of the following aspects:</a:t>
            </a:r>
          </a:p>
          <a:p>
            <a:r>
              <a:rPr lang="en-US" altLang="zh-CN" sz="2200" dirty="0" smtClean="0"/>
              <a:t>A. Difference in origin </a:t>
            </a:r>
          </a:p>
          <a:p>
            <a:r>
              <a:rPr lang="en-US" altLang="zh-CN" sz="2200" dirty="0" smtClean="0"/>
              <a:t>B. Difference in the shades of meaning </a:t>
            </a:r>
          </a:p>
          <a:p>
            <a:r>
              <a:rPr lang="en-US" altLang="zh-CN" sz="2200" dirty="0" smtClean="0"/>
              <a:t>C. Difference in socio-expressive meaning </a:t>
            </a:r>
          </a:p>
          <a:p>
            <a:r>
              <a:rPr lang="en-US" altLang="zh-CN" sz="2200" dirty="0" smtClean="0"/>
              <a:t>D. Difference in stylistic meaning </a:t>
            </a:r>
          </a:p>
          <a:p>
            <a:r>
              <a:rPr lang="en-US" altLang="zh-CN" sz="2200" dirty="0" smtClean="0"/>
              <a:t>E. Differences in collocation and distribution </a:t>
            </a:r>
          </a:p>
          <a:p>
            <a:endParaRPr lang="en-US" sz="2400" i="1" dirty="0" smtClean="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normAutofit/>
          </a:bodyPr>
          <a:lstStyle/>
          <a:p>
            <a:endParaRPr lang="en-US" dirty="0" smtClean="0"/>
          </a:p>
          <a:p>
            <a:pPr>
              <a:lnSpc>
                <a:spcPct val="90000"/>
              </a:lnSpc>
            </a:pPr>
            <a:r>
              <a:rPr lang="en-US" sz="2700" b="1" u="sng" dirty="0" err="1" smtClean="0"/>
              <a:t>Antonymy</a:t>
            </a:r>
            <a:r>
              <a:rPr lang="en-US" sz="2700" dirty="0" smtClean="0"/>
              <a:t>:</a:t>
            </a:r>
          </a:p>
          <a:p>
            <a:r>
              <a:rPr lang="en-US" altLang="zh-CN" sz="2800" dirty="0" err="1" smtClean="0"/>
              <a:t>Antonymy</a:t>
            </a:r>
            <a:r>
              <a:rPr lang="en-US" altLang="zh-CN" sz="2800" dirty="0" smtClean="0"/>
              <a:t> is the relationship of oppositeness of meaning. When two or more lexemes or expressions are "opposite" in meaning, they are said to be </a:t>
            </a:r>
            <a:r>
              <a:rPr lang="en-US" altLang="zh-CN" sz="2800" b="1" dirty="0" smtClean="0"/>
              <a:t>antonyms</a:t>
            </a:r>
            <a:r>
              <a:rPr lang="en-US" altLang="zh-CN" sz="2800" dirty="0" smtClean="0"/>
              <a:t>. According to the semantic relationship, antonyms can be loosely divided into three categories: </a:t>
            </a:r>
          </a:p>
          <a:p>
            <a:r>
              <a:rPr lang="en-US" altLang="zh-CN" sz="2800" dirty="0" smtClean="0"/>
              <a:t>A. Complementary antonyms </a:t>
            </a:r>
          </a:p>
          <a:p>
            <a:r>
              <a:rPr lang="en-US" altLang="zh-CN" sz="2800" dirty="0" smtClean="0"/>
              <a:t>B. Gradable antonyms </a:t>
            </a:r>
          </a:p>
          <a:p>
            <a:r>
              <a:rPr lang="en-US" altLang="zh-CN" sz="2800" dirty="0" smtClean="0"/>
              <a:t>C. Relational opposites</a:t>
            </a:r>
          </a:p>
          <a:p>
            <a:pPr>
              <a:lnSpc>
                <a:spcPct val="90000"/>
              </a:lnSpc>
            </a:pPr>
            <a:endParaRPr lang="en-US" sz="2700"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lstStyle/>
          <a:p>
            <a:endParaRPr lang="en-US" dirty="0" smtClean="0"/>
          </a:p>
          <a:p>
            <a:r>
              <a:rPr lang="en-US" altLang="zh-CN" b="1" dirty="0" smtClean="0"/>
              <a:t>Complementary antonyms:  </a:t>
            </a:r>
          </a:p>
          <a:p>
            <a:r>
              <a:rPr lang="en-US" altLang="zh-CN" dirty="0" smtClean="0"/>
              <a:t>dead - alive </a:t>
            </a:r>
            <a:r>
              <a:rPr lang="zh-CN" altLang="en-US" dirty="0" smtClean="0"/>
              <a:t>　</a:t>
            </a:r>
            <a:r>
              <a:rPr lang="en-US" altLang="zh-CN" dirty="0" smtClean="0"/>
              <a:t>single - married </a:t>
            </a:r>
            <a:r>
              <a:rPr lang="zh-CN" altLang="en-US" dirty="0" smtClean="0"/>
              <a:t>　</a:t>
            </a:r>
            <a:r>
              <a:rPr lang="en-US" altLang="zh-CN" dirty="0" smtClean="0"/>
              <a:t>male – female</a:t>
            </a:r>
          </a:p>
          <a:p>
            <a:r>
              <a:rPr lang="en-US" altLang="zh-CN" b="1" dirty="0" smtClean="0"/>
              <a:t>Gradable antonyms</a:t>
            </a:r>
            <a:r>
              <a:rPr lang="zh-CN" altLang="en-US" b="1" dirty="0" smtClean="0"/>
              <a:t>：</a:t>
            </a:r>
            <a:r>
              <a:rPr lang="en-US" altLang="zh-CN" i="1" dirty="0" smtClean="0"/>
              <a:t>hot </a:t>
            </a:r>
            <a:r>
              <a:rPr lang="en-US" altLang="zh-CN" dirty="0" smtClean="0"/>
              <a:t> </a:t>
            </a:r>
            <a:r>
              <a:rPr lang="en-US" altLang="zh-CN" i="1" dirty="0" smtClean="0"/>
              <a:t>cold</a:t>
            </a:r>
            <a:r>
              <a:rPr lang="en-US" altLang="zh-CN" dirty="0" smtClean="0"/>
              <a:t>  </a:t>
            </a:r>
            <a:r>
              <a:rPr lang="zh-CN" altLang="en-US" dirty="0" smtClean="0"/>
              <a:t>（</a:t>
            </a:r>
            <a:r>
              <a:rPr lang="en-US" altLang="zh-CN" dirty="0" smtClean="0"/>
              <a:t>we can insert adjectives like </a:t>
            </a:r>
            <a:r>
              <a:rPr lang="en-US" altLang="zh-CN" i="1" dirty="0" smtClean="0"/>
              <a:t>warm</a:t>
            </a:r>
            <a:r>
              <a:rPr lang="en-US" altLang="zh-CN" dirty="0" smtClean="0"/>
              <a:t> and </a:t>
            </a:r>
            <a:r>
              <a:rPr lang="en-US" altLang="zh-CN" i="1" dirty="0" smtClean="0"/>
              <a:t>cool</a:t>
            </a:r>
            <a:r>
              <a:rPr lang="en-US" altLang="zh-CN" dirty="0" smtClean="0"/>
              <a:t> between them along the continuum. )</a:t>
            </a:r>
          </a:p>
          <a:p>
            <a:r>
              <a:rPr lang="en-US" altLang="zh-CN" b="1" dirty="0" smtClean="0"/>
              <a:t>Relational opposites : </a:t>
            </a:r>
            <a:endParaRPr lang="en-US" altLang="zh-CN" dirty="0" smtClean="0"/>
          </a:p>
          <a:p>
            <a:r>
              <a:rPr lang="en-US" altLang="zh-CN" dirty="0" smtClean="0"/>
              <a:t>wife - husband </a:t>
            </a:r>
            <a:r>
              <a:rPr lang="zh-CN" altLang="en-US" dirty="0" smtClean="0"/>
              <a:t>　</a:t>
            </a:r>
            <a:r>
              <a:rPr lang="en-US" altLang="zh-CN" dirty="0" smtClean="0"/>
              <a:t>student - teacher </a:t>
            </a:r>
            <a:r>
              <a:rPr lang="zh-CN" altLang="en-US" dirty="0" smtClean="0"/>
              <a:t>　</a:t>
            </a:r>
            <a:r>
              <a:rPr lang="en-US" altLang="zh-CN" dirty="0" smtClean="0"/>
              <a:t>father - son</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lstStyle/>
          <a:p>
            <a:endParaRPr lang="en-US" dirty="0" smtClean="0"/>
          </a:p>
          <a:p>
            <a:pPr>
              <a:lnSpc>
                <a:spcPct val="90000"/>
              </a:lnSpc>
            </a:pPr>
            <a:r>
              <a:rPr lang="en-US" sz="2800" b="1" u="sng" dirty="0" smtClean="0"/>
              <a:t>Hyponymy</a:t>
            </a:r>
            <a:r>
              <a:rPr lang="en-US" sz="2800" dirty="0" smtClean="0"/>
              <a:t>: </a:t>
            </a:r>
          </a:p>
          <a:p>
            <a:pPr>
              <a:lnSpc>
                <a:spcPct val="90000"/>
              </a:lnSpc>
            </a:pPr>
            <a:r>
              <a:rPr lang="en-US" sz="2800" dirty="0" smtClean="0"/>
              <a:t>Words whose meanings are specific instances of a more general word, i.e. </a:t>
            </a:r>
            <a:r>
              <a:rPr lang="en-US" sz="2800" i="1" dirty="0" smtClean="0"/>
              <a:t>one thing is included (kind of) in another thing</a:t>
            </a:r>
            <a:r>
              <a:rPr lang="en-US" sz="2800" dirty="0" smtClean="0"/>
              <a:t>.</a:t>
            </a:r>
          </a:p>
          <a:p>
            <a:pPr lvl="1">
              <a:lnSpc>
                <a:spcPct val="90000"/>
              </a:lnSpc>
            </a:pPr>
            <a:r>
              <a:rPr lang="en-US" sz="2400" dirty="0" smtClean="0"/>
              <a:t>e.g. cats and dogs are hyponyms of the word animal.</a:t>
            </a:r>
          </a:p>
          <a:p>
            <a:pPr>
              <a:lnSpc>
                <a:spcPct val="90000"/>
              </a:lnSpc>
            </a:pPr>
            <a:r>
              <a:rPr lang="en-US" sz="2800" dirty="0" smtClean="0"/>
              <a:t>In this case cats and dogs are co-hyponyms share the same </a:t>
            </a:r>
            <a:r>
              <a:rPr lang="en-US" sz="2800" dirty="0" smtClean="0">
                <a:latin typeface="Arial" pitchFamily="34" charset="0"/>
              </a:rPr>
              <a:t>‘</a:t>
            </a:r>
            <a:r>
              <a:rPr lang="en-US" sz="2800" dirty="0" err="1" smtClean="0"/>
              <a:t>superordinate</a:t>
            </a:r>
            <a:r>
              <a:rPr lang="en-US" sz="2800" dirty="0" smtClean="0">
                <a:latin typeface="Arial" pitchFamily="34" charset="0"/>
              </a:rPr>
              <a:t>’</a:t>
            </a:r>
            <a:endParaRPr lang="en-US" sz="2800" dirty="0" smtClean="0"/>
          </a:p>
          <a:p>
            <a:pPr>
              <a:lnSpc>
                <a:spcPct val="90000"/>
              </a:lnSpc>
            </a:pPr>
            <a:r>
              <a:rPr lang="en-US" sz="2800" dirty="0" smtClean="0"/>
              <a:t>Other e.g. daffodil &amp; flower / carrot &amp; vegetable  / ant &amp; insect</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lstStyle/>
          <a:p>
            <a:r>
              <a:rPr lang="en-US" b="1" dirty="0" smtClean="0"/>
              <a:t>Hyponymy</a:t>
            </a:r>
          </a:p>
          <a:p>
            <a:endParaRPr lang="en-US" dirty="0" smtClean="0"/>
          </a:p>
          <a:p>
            <a:endParaRPr lang="en-US" dirty="0"/>
          </a:p>
        </p:txBody>
      </p:sp>
      <p:pic>
        <p:nvPicPr>
          <p:cNvPr id="4" name="Picture 4" descr="52"/>
          <p:cNvPicPr>
            <a:picLocks noChangeAspect="1" noChangeArrowheads="1"/>
          </p:cNvPicPr>
          <p:nvPr/>
        </p:nvPicPr>
        <p:blipFill>
          <a:blip r:embed="rId2" cstate="print"/>
          <a:srcRect/>
          <a:stretch>
            <a:fillRect/>
          </a:stretch>
        </p:blipFill>
        <p:spPr>
          <a:xfrm>
            <a:off x="990600" y="2133600"/>
            <a:ext cx="7653528" cy="41148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normAutofit lnSpcReduction="10000"/>
          </a:bodyPr>
          <a:lstStyle/>
          <a:p>
            <a:endParaRPr lang="en-US" dirty="0" smtClean="0"/>
          </a:p>
          <a:p>
            <a:r>
              <a:rPr lang="en-US" b="1" dirty="0" smtClean="0"/>
              <a:t>Hyponymy vs. </a:t>
            </a:r>
            <a:r>
              <a:rPr lang="en-US" b="1" dirty="0" err="1" smtClean="0"/>
              <a:t>Meronymy</a:t>
            </a:r>
            <a:endParaRPr lang="en-US" b="1" dirty="0" smtClean="0"/>
          </a:p>
          <a:p>
            <a:endParaRPr lang="en-US" dirty="0" smtClean="0"/>
          </a:p>
          <a:p>
            <a:pPr algn="just">
              <a:defRPr/>
            </a:pPr>
            <a:r>
              <a:rPr lang="en-US" altLang="zh-CN" i="1" dirty="0" err="1" smtClean="0"/>
              <a:t>Meronymy</a:t>
            </a:r>
            <a:r>
              <a:rPr lang="en-US" altLang="zh-CN" i="1" dirty="0" smtClean="0"/>
              <a:t> is a term used to describe a part-whole relationship between lexical items. Root, trunk, branch and leaf are </a:t>
            </a:r>
            <a:r>
              <a:rPr lang="en-US" altLang="zh-CN" i="1" dirty="0" err="1" smtClean="0"/>
              <a:t>meronyms</a:t>
            </a:r>
            <a:r>
              <a:rPr lang="en-US" altLang="zh-CN" i="1" dirty="0" smtClean="0"/>
              <a:t> of a tree because they are in the relationship of X is part of Y, or Y has X. </a:t>
            </a:r>
          </a:p>
          <a:p>
            <a:pPr algn="just">
              <a:defRPr/>
            </a:pPr>
            <a:r>
              <a:rPr lang="en-US" altLang="zh-CN" i="1" dirty="0" smtClean="0"/>
              <a:t>Hyponymy is used to refer to a specific-general semantic relationship between lexical items. </a:t>
            </a:r>
          </a:p>
          <a:p>
            <a:pPr algn="just">
              <a:defRPr/>
            </a:pPr>
            <a:r>
              <a:rPr lang="en-US" altLang="zh-CN" i="1" dirty="0" smtClean="0"/>
              <a:t>Dog</a:t>
            </a:r>
            <a:r>
              <a:rPr lang="en-US" altLang="zh-CN" dirty="0" smtClean="0"/>
              <a:t> and </a:t>
            </a:r>
            <a:r>
              <a:rPr lang="en-US" altLang="zh-CN" i="1" dirty="0" smtClean="0"/>
              <a:t>cat</a:t>
            </a:r>
            <a:r>
              <a:rPr lang="en-US" altLang="zh-CN" dirty="0" smtClean="0"/>
              <a:t>, </a:t>
            </a:r>
            <a:r>
              <a:rPr lang="en-US" altLang="zh-CN" i="1" dirty="0" smtClean="0"/>
              <a:t>wolf</a:t>
            </a:r>
            <a:r>
              <a:rPr lang="en-US" altLang="zh-CN" dirty="0" smtClean="0"/>
              <a:t> and </a:t>
            </a:r>
            <a:r>
              <a:rPr lang="en-US" altLang="zh-CN" i="1" dirty="0" smtClean="0"/>
              <a:t>tiger</a:t>
            </a:r>
            <a:r>
              <a:rPr lang="en-US" altLang="zh-CN" dirty="0" smtClean="0"/>
              <a:t> are respectively </a:t>
            </a:r>
            <a:r>
              <a:rPr lang="en-US" altLang="zh-CN" b="1" dirty="0" smtClean="0"/>
              <a:t>hyponyms</a:t>
            </a:r>
            <a:r>
              <a:rPr lang="en-US" altLang="zh-CN" dirty="0" smtClean="0"/>
              <a:t> (or </a:t>
            </a:r>
            <a:r>
              <a:rPr lang="en-US" altLang="zh-CN" b="1" dirty="0" smtClean="0"/>
              <a:t>subordinates</a:t>
            </a:r>
            <a:r>
              <a:rPr lang="en-US" altLang="zh-CN" dirty="0" smtClean="0"/>
              <a:t>) of </a:t>
            </a:r>
            <a:r>
              <a:rPr lang="en-US" altLang="zh-CN" i="1" dirty="0" smtClean="0"/>
              <a:t>livestock</a:t>
            </a:r>
            <a:r>
              <a:rPr lang="en-US" altLang="zh-CN" dirty="0" smtClean="0"/>
              <a:t> and </a:t>
            </a:r>
            <a:r>
              <a:rPr lang="en-US" altLang="zh-CN" i="1" dirty="0" smtClean="0"/>
              <a:t>wildlife</a:t>
            </a:r>
            <a:r>
              <a:rPr lang="en-US" altLang="zh-CN" dirty="0" smtClean="0"/>
              <a:t>, which in turn are both hyponyms of </a:t>
            </a:r>
            <a:r>
              <a:rPr lang="en-US" altLang="zh-CN" i="1" dirty="0" smtClean="0"/>
              <a:t>animal</a:t>
            </a:r>
            <a:r>
              <a:rPr lang="en-US" altLang="zh-CN" dirty="0" smtClean="0"/>
              <a:t>.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normAutofit lnSpcReduction="10000"/>
          </a:bodyPr>
          <a:lstStyle/>
          <a:p>
            <a:endParaRPr lang="en-US" dirty="0" smtClean="0"/>
          </a:p>
          <a:p>
            <a:r>
              <a:rPr lang="en-US" sz="3200" b="1" dirty="0" smtClean="0"/>
              <a:t>Prototypes:</a:t>
            </a:r>
          </a:p>
          <a:p>
            <a:endParaRPr lang="en-US" dirty="0" smtClean="0"/>
          </a:p>
          <a:p>
            <a:r>
              <a:rPr lang="en-US" sz="2800" dirty="0" smtClean="0"/>
              <a:t>Canary</a:t>
            </a:r>
            <a:r>
              <a:rPr lang="en-US" sz="2800" dirty="0" smtClean="0">
                <a:latin typeface="Arial" pitchFamily="34" charset="0"/>
              </a:rPr>
              <a:t>–</a:t>
            </a:r>
            <a:r>
              <a:rPr lang="en-US" sz="2800" dirty="0" smtClean="0"/>
              <a:t> dove</a:t>
            </a:r>
            <a:r>
              <a:rPr lang="en-US" sz="2800" dirty="0" smtClean="0">
                <a:latin typeface="Arial" pitchFamily="34" charset="0"/>
              </a:rPr>
              <a:t>–</a:t>
            </a:r>
            <a:r>
              <a:rPr lang="en-US" sz="2800" dirty="0" smtClean="0"/>
              <a:t> duck </a:t>
            </a:r>
            <a:r>
              <a:rPr lang="en-US" sz="2800" dirty="0" smtClean="0">
                <a:latin typeface="Arial" pitchFamily="34" charset="0"/>
              </a:rPr>
              <a:t>–</a:t>
            </a:r>
            <a:r>
              <a:rPr lang="en-US" sz="2800" dirty="0" smtClean="0"/>
              <a:t>flamingo </a:t>
            </a:r>
            <a:r>
              <a:rPr lang="en-US" sz="2800" dirty="0" smtClean="0">
                <a:latin typeface="Arial" pitchFamily="34" charset="0"/>
              </a:rPr>
              <a:t>–</a:t>
            </a:r>
            <a:r>
              <a:rPr lang="en-US" sz="2800" dirty="0" smtClean="0"/>
              <a:t>parrot-robin</a:t>
            </a:r>
            <a:r>
              <a:rPr lang="ar-SA" sz="2800" dirty="0" smtClean="0"/>
              <a:t> </a:t>
            </a:r>
            <a:r>
              <a:rPr lang="en-US" sz="2800" dirty="0" smtClean="0"/>
              <a:t>     </a:t>
            </a:r>
            <a:r>
              <a:rPr lang="en-US" sz="2800" dirty="0" smtClean="0">
                <a:latin typeface="Arial" pitchFamily="34" charset="0"/>
              </a:rPr>
              <a:t>‘</a:t>
            </a:r>
            <a:r>
              <a:rPr lang="en-US" sz="2800" dirty="0" smtClean="0"/>
              <a:t>bird</a:t>
            </a:r>
            <a:r>
              <a:rPr lang="en-US" sz="2800" dirty="0" smtClean="0">
                <a:latin typeface="Arial" pitchFamily="34" charset="0"/>
              </a:rPr>
              <a:t>’</a:t>
            </a:r>
            <a:endParaRPr lang="en-US" sz="2800" dirty="0" smtClean="0"/>
          </a:p>
          <a:p>
            <a:r>
              <a:rPr lang="en-US" sz="2800" dirty="0" smtClean="0"/>
              <a:t>The best example that belongs to a bird is </a:t>
            </a:r>
            <a:r>
              <a:rPr lang="en-US" sz="2800" dirty="0" smtClean="0">
                <a:latin typeface="Arial" pitchFamily="34" charset="0"/>
              </a:rPr>
              <a:t>‘</a:t>
            </a:r>
            <a:r>
              <a:rPr lang="en-US" sz="2800" dirty="0" smtClean="0"/>
              <a:t>robin</a:t>
            </a:r>
            <a:r>
              <a:rPr lang="en-US" sz="2800" dirty="0" smtClean="0">
                <a:latin typeface="Arial" pitchFamily="34" charset="0"/>
              </a:rPr>
              <a:t>’</a:t>
            </a:r>
            <a:r>
              <a:rPr lang="en-US" sz="2800" dirty="0" smtClean="0"/>
              <a:t>, but what about </a:t>
            </a:r>
            <a:r>
              <a:rPr lang="en-US" sz="2800" dirty="0" smtClean="0">
                <a:latin typeface="Arial" pitchFamily="34" charset="0"/>
              </a:rPr>
              <a:t>‘</a:t>
            </a:r>
            <a:r>
              <a:rPr lang="en-US" sz="2800" i="1" dirty="0" smtClean="0"/>
              <a:t>ostrich</a:t>
            </a:r>
            <a:r>
              <a:rPr lang="en-US" sz="2800" dirty="0" smtClean="0">
                <a:latin typeface="Arial" pitchFamily="34" charset="0"/>
              </a:rPr>
              <a:t>’</a:t>
            </a:r>
            <a:r>
              <a:rPr lang="en-US" sz="2800" dirty="0" smtClean="0"/>
              <a:t> and </a:t>
            </a:r>
            <a:r>
              <a:rPr lang="en-US" sz="2800" dirty="0" smtClean="0">
                <a:latin typeface="Arial" pitchFamily="34" charset="0"/>
              </a:rPr>
              <a:t>‘</a:t>
            </a:r>
            <a:r>
              <a:rPr lang="en-US" sz="2800" i="1" dirty="0" smtClean="0"/>
              <a:t>penguin</a:t>
            </a:r>
            <a:r>
              <a:rPr lang="en-US" sz="2800" dirty="0" smtClean="0">
                <a:latin typeface="Arial" pitchFamily="34" charset="0"/>
              </a:rPr>
              <a:t>’</a:t>
            </a:r>
            <a:r>
              <a:rPr lang="en-US" sz="2800" dirty="0" smtClean="0"/>
              <a:t>?</a:t>
            </a:r>
          </a:p>
          <a:p>
            <a:r>
              <a:rPr lang="en-US" sz="2800" b="1" u="sng" dirty="0" smtClean="0"/>
              <a:t>Prototype</a:t>
            </a:r>
            <a:r>
              <a:rPr lang="en-US" sz="2800" dirty="0" smtClean="0"/>
              <a:t>: Characteristic instance</a:t>
            </a:r>
          </a:p>
          <a:p>
            <a:r>
              <a:rPr lang="en-US" sz="2800" dirty="0" smtClean="0"/>
              <a:t>Furniture </a:t>
            </a:r>
            <a:r>
              <a:rPr lang="en-US" sz="2800" dirty="0" smtClean="0">
                <a:latin typeface="Arial" pitchFamily="34" charset="0"/>
              </a:rPr>
              <a:t>–</a:t>
            </a:r>
            <a:r>
              <a:rPr lang="en-US" sz="2800" dirty="0" smtClean="0"/>
              <a:t> </a:t>
            </a:r>
            <a:r>
              <a:rPr lang="en-US" sz="2800" i="1" dirty="0" smtClean="0"/>
              <a:t>chair</a:t>
            </a:r>
            <a:r>
              <a:rPr lang="en-US" sz="2800" dirty="0" smtClean="0"/>
              <a:t> is a better example than </a:t>
            </a:r>
            <a:r>
              <a:rPr lang="en-US" sz="2800" i="1" dirty="0" smtClean="0"/>
              <a:t>bench</a:t>
            </a:r>
            <a:r>
              <a:rPr lang="en-US" sz="2800" dirty="0" smtClean="0"/>
              <a:t> or stool.</a:t>
            </a:r>
          </a:p>
          <a:p>
            <a:r>
              <a:rPr lang="en-US" sz="2800" dirty="0" smtClean="0"/>
              <a:t>Clothing </a:t>
            </a:r>
            <a:r>
              <a:rPr lang="en-US" sz="2800" dirty="0" smtClean="0">
                <a:latin typeface="Arial" pitchFamily="34" charset="0"/>
              </a:rPr>
              <a:t>–</a:t>
            </a:r>
            <a:r>
              <a:rPr lang="en-US" sz="2800" dirty="0" smtClean="0"/>
              <a:t> </a:t>
            </a:r>
            <a:r>
              <a:rPr lang="en-US" sz="2800" i="1" dirty="0" smtClean="0"/>
              <a:t>shirts</a:t>
            </a:r>
            <a:r>
              <a:rPr lang="en-US" sz="2800" dirty="0" smtClean="0"/>
              <a:t> more than </a:t>
            </a:r>
            <a:r>
              <a:rPr lang="en-US" sz="2800" i="1" dirty="0" smtClean="0"/>
              <a:t>shoes</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lstStyle/>
          <a:p>
            <a:endParaRPr lang="en-US" dirty="0" smtClean="0"/>
          </a:p>
          <a:p>
            <a:r>
              <a:rPr lang="en-US" sz="3200" b="1" dirty="0" smtClean="0"/>
              <a:t>Homonymy</a:t>
            </a:r>
            <a:r>
              <a:rPr lang="en-US" sz="3200" dirty="0" smtClean="0"/>
              <a:t>: </a:t>
            </a:r>
          </a:p>
          <a:p>
            <a:endParaRPr lang="en-US" sz="2800" dirty="0" smtClean="0"/>
          </a:p>
          <a:p>
            <a:r>
              <a:rPr lang="en-US" sz="2800" dirty="0" smtClean="0"/>
              <a:t>A word which has two or more </a:t>
            </a:r>
            <a:r>
              <a:rPr lang="en-US" sz="2800" i="1" u="sng" dirty="0" smtClean="0"/>
              <a:t>entirely distinct</a:t>
            </a:r>
            <a:r>
              <a:rPr lang="en-US" sz="2800" dirty="0" smtClean="0"/>
              <a:t> (unrelated) meanings, </a:t>
            </a:r>
          </a:p>
          <a:p>
            <a:pPr lvl="1">
              <a:lnSpc>
                <a:spcPct val="90000"/>
              </a:lnSpc>
            </a:pPr>
            <a:r>
              <a:rPr lang="en-US" sz="2400" dirty="0" smtClean="0"/>
              <a:t>e.g. </a:t>
            </a:r>
            <a:r>
              <a:rPr lang="en-US" sz="2400" b="1" dirty="0" smtClean="0"/>
              <a:t>bank</a:t>
            </a:r>
            <a:r>
              <a:rPr lang="en-US" sz="2400" dirty="0" smtClean="0"/>
              <a:t>: </a:t>
            </a:r>
            <a:r>
              <a:rPr lang="en-US" sz="2400" dirty="0" smtClean="0">
                <a:latin typeface="Arial" pitchFamily="34" charset="0"/>
              </a:rPr>
              <a:t>‘</a:t>
            </a:r>
            <a:r>
              <a:rPr lang="en-US" sz="2400" dirty="0" smtClean="0"/>
              <a:t>financial institution</a:t>
            </a:r>
            <a:r>
              <a:rPr lang="en-US" sz="2400" dirty="0" smtClean="0">
                <a:latin typeface="Arial" pitchFamily="34" charset="0"/>
              </a:rPr>
              <a:t>’</a:t>
            </a:r>
            <a:r>
              <a:rPr lang="en-US" sz="2400" dirty="0" smtClean="0"/>
              <a:t> ; </a:t>
            </a:r>
            <a:r>
              <a:rPr lang="en-US" sz="2400" dirty="0" smtClean="0">
                <a:latin typeface="Arial" pitchFamily="34" charset="0"/>
              </a:rPr>
              <a:t>‘</a:t>
            </a:r>
            <a:r>
              <a:rPr lang="en-US" sz="2400" dirty="0" smtClean="0"/>
              <a:t>of a river</a:t>
            </a:r>
            <a:r>
              <a:rPr lang="en-US" sz="2400" dirty="0" smtClean="0">
                <a:latin typeface="Arial" pitchFamily="34" charset="0"/>
              </a:rPr>
              <a:t>’</a:t>
            </a:r>
            <a:r>
              <a:rPr lang="en-US" sz="2400" dirty="0" smtClean="0"/>
              <a:t>.</a:t>
            </a:r>
          </a:p>
          <a:p>
            <a:pPr lvl="1">
              <a:lnSpc>
                <a:spcPct val="90000"/>
              </a:lnSpc>
            </a:pPr>
            <a:r>
              <a:rPr lang="en-US" sz="2400" b="1" dirty="0" smtClean="0"/>
              <a:t>Bat: </a:t>
            </a:r>
            <a:r>
              <a:rPr lang="en-US" sz="2400" dirty="0" smtClean="0">
                <a:latin typeface="Arial" pitchFamily="34" charset="0"/>
              </a:rPr>
              <a:t>‘</a:t>
            </a:r>
            <a:r>
              <a:rPr lang="en-US" sz="2400" dirty="0" smtClean="0"/>
              <a:t>flying creature</a:t>
            </a:r>
            <a:r>
              <a:rPr lang="en-US" sz="2400" dirty="0" smtClean="0">
                <a:latin typeface="Arial" pitchFamily="34" charset="0"/>
              </a:rPr>
              <a:t>’</a:t>
            </a:r>
            <a:r>
              <a:rPr lang="en-US" sz="2400" dirty="0" smtClean="0"/>
              <a:t> or </a:t>
            </a:r>
            <a:r>
              <a:rPr lang="en-US" sz="2400" dirty="0" smtClean="0">
                <a:latin typeface="Arial" pitchFamily="34" charset="0"/>
              </a:rPr>
              <a:t>‘</a:t>
            </a:r>
            <a:r>
              <a:rPr lang="en-US" sz="2400" dirty="0" smtClean="0"/>
              <a:t>used in sports</a:t>
            </a:r>
            <a:r>
              <a:rPr lang="en-US" sz="2400" dirty="0" smtClean="0">
                <a:latin typeface="Arial" pitchFamily="34" charset="0"/>
              </a:rPr>
              <a:t>’</a:t>
            </a:r>
            <a:endParaRPr lang="en-US" sz="2400" dirty="0" smtClean="0"/>
          </a:p>
          <a:p>
            <a:pPr lvl="1">
              <a:lnSpc>
                <a:spcPct val="90000"/>
              </a:lnSpc>
            </a:pPr>
            <a:r>
              <a:rPr lang="en-US" sz="2400" b="1" dirty="0" smtClean="0"/>
              <a:t>Race</a:t>
            </a:r>
            <a:r>
              <a:rPr lang="en-US" sz="2400" dirty="0" smtClean="0"/>
              <a:t>: </a:t>
            </a:r>
            <a:r>
              <a:rPr lang="en-US" sz="2400" dirty="0" smtClean="0">
                <a:latin typeface="Arial" pitchFamily="34" charset="0"/>
              </a:rPr>
              <a:t>‘</a:t>
            </a:r>
            <a:r>
              <a:rPr lang="en-US" sz="2400" dirty="0" smtClean="0"/>
              <a:t>contest of speed</a:t>
            </a:r>
            <a:r>
              <a:rPr lang="en-US" sz="2400" dirty="0" smtClean="0">
                <a:latin typeface="Arial" pitchFamily="34" charset="0"/>
              </a:rPr>
              <a:t>’</a:t>
            </a:r>
            <a:r>
              <a:rPr lang="en-US" sz="2400" dirty="0" smtClean="0"/>
              <a:t> or </a:t>
            </a:r>
            <a:r>
              <a:rPr lang="en-US" sz="2400" dirty="0" smtClean="0">
                <a:latin typeface="Arial" pitchFamily="34" charset="0"/>
              </a:rPr>
              <a:t>‘</a:t>
            </a:r>
            <a:r>
              <a:rPr lang="en-US" sz="2400" dirty="0" smtClean="0"/>
              <a:t>ethnic group</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lstStyle/>
          <a:p>
            <a:endParaRPr lang="en-US" dirty="0" smtClean="0"/>
          </a:p>
          <a:p>
            <a:pPr>
              <a:lnSpc>
                <a:spcPct val="90000"/>
              </a:lnSpc>
            </a:pPr>
            <a:r>
              <a:rPr lang="en-US" sz="3200" b="1" dirty="0" smtClean="0"/>
              <a:t>Homophony</a:t>
            </a:r>
            <a:r>
              <a:rPr lang="en-US" sz="3200" dirty="0" smtClean="0"/>
              <a:t>: </a:t>
            </a:r>
          </a:p>
          <a:p>
            <a:pPr>
              <a:lnSpc>
                <a:spcPct val="90000"/>
              </a:lnSpc>
            </a:pPr>
            <a:endParaRPr lang="en-US" sz="2800" dirty="0" smtClean="0"/>
          </a:p>
          <a:p>
            <a:pPr>
              <a:lnSpc>
                <a:spcPct val="90000"/>
              </a:lnSpc>
            </a:pPr>
            <a:r>
              <a:rPr lang="en-US" sz="2800" dirty="0" smtClean="0"/>
              <a:t>Different words pronounced the same but spelled differently, </a:t>
            </a:r>
          </a:p>
          <a:p>
            <a:pPr lvl="1">
              <a:lnSpc>
                <a:spcPct val="90000"/>
              </a:lnSpc>
            </a:pPr>
            <a:r>
              <a:rPr lang="en-US" sz="2400" dirty="0" smtClean="0"/>
              <a:t>e.g. </a:t>
            </a:r>
            <a:r>
              <a:rPr lang="en-US" sz="2400" i="1" dirty="0" smtClean="0"/>
              <a:t>two, to</a:t>
            </a:r>
            <a:r>
              <a:rPr lang="en-US" sz="2400" dirty="0" smtClean="0"/>
              <a:t> and </a:t>
            </a:r>
            <a:r>
              <a:rPr lang="en-US" sz="2400" i="1" dirty="0" smtClean="0"/>
              <a:t>too</a:t>
            </a:r>
            <a:r>
              <a:rPr lang="en-US" sz="2400" dirty="0" smtClean="0"/>
              <a:t>.</a:t>
            </a:r>
          </a:p>
          <a:p>
            <a:pPr lvl="1">
              <a:lnSpc>
                <a:spcPct val="90000"/>
              </a:lnSpc>
            </a:pPr>
            <a:r>
              <a:rPr lang="en-US" sz="2400" i="1" dirty="0" smtClean="0"/>
              <a:t>Flour</a:t>
            </a:r>
            <a:r>
              <a:rPr lang="en-US" sz="2400" dirty="0" smtClean="0"/>
              <a:t> and </a:t>
            </a:r>
            <a:r>
              <a:rPr lang="en-US" sz="2400" i="1" dirty="0" smtClean="0"/>
              <a:t>flower</a:t>
            </a:r>
          </a:p>
          <a:p>
            <a:pPr lvl="1">
              <a:lnSpc>
                <a:spcPct val="90000"/>
              </a:lnSpc>
            </a:pPr>
            <a:r>
              <a:rPr lang="en-US" sz="2400" i="1" dirty="0" smtClean="0"/>
              <a:t>Meat</a:t>
            </a:r>
            <a:r>
              <a:rPr lang="en-US" sz="2400" dirty="0" smtClean="0"/>
              <a:t> and </a:t>
            </a:r>
            <a:r>
              <a:rPr lang="en-US" sz="2400" i="1" dirty="0" smtClean="0"/>
              <a:t>meet</a:t>
            </a:r>
          </a:p>
          <a:p>
            <a:pPr lvl="1">
              <a:lnSpc>
                <a:spcPct val="90000"/>
              </a:lnSpc>
            </a:pPr>
            <a:r>
              <a:rPr lang="en-US" sz="2400" i="1" dirty="0" smtClean="0"/>
              <a:t>Right </a:t>
            </a:r>
            <a:r>
              <a:rPr lang="en-US" sz="2400" dirty="0" smtClean="0"/>
              <a:t>and</a:t>
            </a:r>
            <a:r>
              <a:rPr lang="en-US" sz="2400" i="1" dirty="0" smtClean="0"/>
              <a:t> write</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lstStyle/>
          <a:p>
            <a:endParaRPr lang="en-US" dirty="0" smtClean="0"/>
          </a:p>
          <a:p>
            <a:r>
              <a:rPr lang="en-US" sz="3200" b="1" dirty="0" err="1" smtClean="0"/>
              <a:t>Polysemy</a:t>
            </a:r>
            <a:r>
              <a:rPr lang="en-US" sz="3200" dirty="0" smtClean="0"/>
              <a:t>:</a:t>
            </a:r>
          </a:p>
          <a:p>
            <a:endParaRPr lang="en-US" dirty="0" smtClean="0"/>
          </a:p>
          <a:p>
            <a:r>
              <a:rPr lang="en-US" dirty="0" smtClean="0"/>
              <a:t> A word which has </a:t>
            </a:r>
            <a:r>
              <a:rPr lang="en-US" i="1" u="sng" dirty="0" smtClean="0"/>
              <a:t>multiple meanings related by extension</a:t>
            </a:r>
            <a:r>
              <a:rPr lang="en-US" dirty="0" smtClean="0"/>
              <a:t>, </a:t>
            </a:r>
          </a:p>
          <a:p>
            <a:pPr lvl="1"/>
            <a:r>
              <a:rPr lang="en-US" dirty="0" smtClean="0"/>
              <a:t>e.g. </a:t>
            </a:r>
            <a:r>
              <a:rPr lang="en-US" i="1" dirty="0" smtClean="0"/>
              <a:t>bright</a:t>
            </a:r>
            <a:r>
              <a:rPr lang="en-US" dirty="0" smtClean="0"/>
              <a:t>: </a:t>
            </a:r>
            <a:r>
              <a:rPr lang="en-US" dirty="0" smtClean="0">
                <a:latin typeface="Arial" pitchFamily="34" charset="0"/>
              </a:rPr>
              <a:t>‘</a:t>
            </a:r>
            <a:r>
              <a:rPr lang="en-US" dirty="0" smtClean="0"/>
              <a:t>shining</a:t>
            </a:r>
            <a:r>
              <a:rPr lang="en-US" dirty="0" smtClean="0">
                <a:latin typeface="Arial" pitchFamily="34" charset="0"/>
              </a:rPr>
              <a:t>’</a:t>
            </a:r>
            <a:r>
              <a:rPr lang="en-US" dirty="0" smtClean="0"/>
              <a:t> ; </a:t>
            </a:r>
            <a:r>
              <a:rPr lang="en-US" dirty="0" smtClean="0">
                <a:latin typeface="Arial" pitchFamily="34" charset="0"/>
              </a:rPr>
              <a:t>‘</a:t>
            </a:r>
            <a:r>
              <a:rPr lang="en-US" dirty="0" smtClean="0"/>
              <a:t>intelligent</a:t>
            </a:r>
            <a:r>
              <a:rPr lang="en-US" dirty="0" smtClean="0">
                <a:latin typeface="Arial" pitchFamily="34" charset="0"/>
              </a:rPr>
              <a:t>’</a:t>
            </a:r>
            <a:endParaRPr lang="en-US" dirty="0" smtClean="0"/>
          </a:p>
          <a:p>
            <a:pPr lvl="1"/>
            <a:r>
              <a:rPr lang="en-US" dirty="0" smtClean="0">
                <a:latin typeface="Arial" pitchFamily="34" charset="0"/>
              </a:rPr>
              <a:t>‘</a:t>
            </a:r>
            <a:r>
              <a:rPr lang="en-US" i="1" dirty="0" smtClean="0"/>
              <a:t>Head</a:t>
            </a:r>
            <a:r>
              <a:rPr lang="en-US" dirty="0" smtClean="0">
                <a:latin typeface="Arial" pitchFamily="34" charset="0"/>
              </a:rPr>
              <a:t>’</a:t>
            </a:r>
            <a:r>
              <a:rPr lang="en-US" dirty="0" smtClean="0"/>
              <a:t> of the body and the person at the top of a company.</a:t>
            </a:r>
          </a:p>
          <a:p>
            <a:pPr lvl="1"/>
            <a:r>
              <a:rPr lang="en-US" dirty="0" smtClean="0">
                <a:latin typeface="Arial" pitchFamily="34" charset="0"/>
              </a:rPr>
              <a:t>‘</a:t>
            </a:r>
            <a:r>
              <a:rPr lang="en-US" dirty="0" smtClean="0"/>
              <a:t>Foot</a:t>
            </a:r>
            <a:r>
              <a:rPr lang="en-US" dirty="0" smtClean="0">
                <a:latin typeface="Arial" pitchFamily="34" charset="0"/>
              </a:rPr>
              <a:t>’</a:t>
            </a:r>
            <a:r>
              <a:rPr lang="en-US" dirty="0" smtClean="0"/>
              <a:t> of a body and of a mountain and of the bed or chair.</a:t>
            </a:r>
          </a:p>
          <a:p>
            <a:pPr lvl="1"/>
            <a:r>
              <a:rPr lang="en-US" dirty="0" smtClean="0">
                <a:latin typeface="Arial" pitchFamily="34" charset="0"/>
              </a:rPr>
              <a:t>‘</a:t>
            </a:r>
            <a:r>
              <a:rPr lang="en-US" dirty="0" smtClean="0"/>
              <a:t>Run</a:t>
            </a:r>
            <a:r>
              <a:rPr lang="en-US" dirty="0" smtClean="0">
                <a:latin typeface="Arial" pitchFamily="34" charset="0"/>
              </a:rPr>
              <a:t>’</a:t>
            </a:r>
            <a:r>
              <a:rPr lang="en-US" dirty="0" smtClean="0"/>
              <a:t> a person runs, the water runs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normAutofit fontScale="92500" lnSpcReduction="10000"/>
          </a:bodyPr>
          <a:lstStyle/>
          <a:p>
            <a:endParaRPr lang="en-US" dirty="0" smtClean="0"/>
          </a:p>
          <a:p>
            <a:pPr>
              <a:lnSpc>
                <a:spcPct val="90000"/>
              </a:lnSpc>
              <a:buNone/>
            </a:pPr>
            <a:endParaRPr lang="en-US" sz="1200" b="1" dirty="0" smtClean="0"/>
          </a:p>
          <a:p>
            <a:pPr>
              <a:lnSpc>
                <a:spcPct val="90000"/>
              </a:lnSpc>
            </a:pPr>
            <a:r>
              <a:rPr lang="en-US" sz="3200" b="1" dirty="0" smtClean="0"/>
              <a:t>Metonymy:</a:t>
            </a:r>
          </a:p>
          <a:p>
            <a:pPr>
              <a:lnSpc>
                <a:spcPct val="90000"/>
              </a:lnSpc>
            </a:pPr>
            <a:endParaRPr lang="en-US" sz="2400" b="1" dirty="0" smtClean="0"/>
          </a:p>
          <a:p>
            <a:pPr>
              <a:lnSpc>
                <a:spcPct val="90000"/>
              </a:lnSpc>
            </a:pPr>
            <a:r>
              <a:rPr lang="en-US" sz="2400" b="1" dirty="0" smtClean="0"/>
              <a:t>It </a:t>
            </a:r>
            <a:r>
              <a:rPr lang="en-US" sz="2400" dirty="0" smtClean="0"/>
              <a:t>is "a figure of speech in which an attribute or commonly associated feature is used to name or designate something." A short definition is "part for whole." </a:t>
            </a:r>
          </a:p>
          <a:p>
            <a:pPr>
              <a:lnSpc>
                <a:spcPct val="90000"/>
              </a:lnSpc>
            </a:pPr>
            <a:endParaRPr lang="en-US" sz="2400" dirty="0" smtClean="0"/>
          </a:p>
          <a:p>
            <a:pPr>
              <a:lnSpc>
                <a:spcPct val="90000"/>
              </a:lnSpc>
            </a:pPr>
            <a:r>
              <a:rPr lang="en-US" sz="2700" i="1" dirty="0" smtClean="0"/>
              <a:t>What do you think about these sentence?</a:t>
            </a:r>
          </a:p>
          <a:p>
            <a:pPr lvl="1">
              <a:lnSpc>
                <a:spcPct val="90000"/>
              </a:lnSpc>
            </a:pPr>
            <a:r>
              <a:rPr lang="en-US" sz="2400" dirty="0" smtClean="0"/>
              <a:t>He drank the whole bottle.	</a:t>
            </a:r>
            <a:r>
              <a:rPr lang="en-US" sz="2400" i="1" dirty="0" smtClean="0"/>
              <a:t>(container-content)</a:t>
            </a:r>
          </a:p>
          <a:p>
            <a:pPr lvl="1">
              <a:lnSpc>
                <a:spcPct val="90000"/>
              </a:lnSpc>
            </a:pPr>
            <a:r>
              <a:rPr lang="en-US" sz="2400" dirty="0" smtClean="0"/>
              <a:t>The White House announced. </a:t>
            </a:r>
            <a:r>
              <a:rPr lang="en-US" sz="2400" i="1" dirty="0" smtClean="0"/>
              <a:t>(king-crown)</a:t>
            </a:r>
          </a:p>
          <a:p>
            <a:pPr lvl="1">
              <a:lnSpc>
                <a:spcPct val="90000"/>
              </a:lnSpc>
            </a:pPr>
            <a:r>
              <a:rPr lang="en-US" sz="2400" dirty="0" smtClean="0"/>
              <a:t>I gave her a hand. </a:t>
            </a:r>
            <a:r>
              <a:rPr lang="en-US" sz="2400" i="1" dirty="0" smtClean="0"/>
              <a:t>(whole-part)</a:t>
            </a:r>
          </a:p>
          <a:p>
            <a:pPr lvl="1">
              <a:lnSpc>
                <a:spcPct val="90000"/>
              </a:lnSpc>
              <a:buNone/>
            </a:pPr>
            <a:endParaRPr lang="en-US" sz="900" dirty="0" smtClean="0"/>
          </a:p>
          <a:p>
            <a:pPr>
              <a:lnSpc>
                <a:spcPct val="90000"/>
              </a:lnSpc>
            </a:pPr>
            <a:r>
              <a:rPr lang="en-US" sz="2700" dirty="0" smtClean="0"/>
              <a:t>A word substituted for another word with which it is closely associated e.g. bottle is used for water </a:t>
            </a:r>
          </a:p>
          <a:p>
            <a:pPr>
              <a:lnSpc>
                <a:spcPct val="90000"/>
              </a:lnSpc>
            </a:pPr>
            <a:endParaRPr lang="en-US" sz="2400" dirty="0" smtClean="0"/>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p:txBody>
          <a:bodyPr/>
          <a:lstStyle/>
          <a:p>
            <a:endParaRPr lang="en-US" dirty="0" smtClean="0"/>
          </a:p>
          <a:p>
            <a:r>
              <a:rPr lang="en-US" sz="3200" b="1" dirty="0" smtClean="0"/>
              <a:t>Collocation</a:t>
            </a:r>
          </a:p>
          <a:p>
            <a:endParaRPr lang="en-US" dirty="0" smtClean="0"/>
          </a:p>
          <a:p>
            <a:r>
              <a:rPr lang="en-US" dirty="0" smtClean="0"/>
              <a:t>Words tend to occur with other words.</a:t>
            </a:r>
          </a:p>
          <a:p>
            <a:pPr>
              <a:buNone/>
            </a:pPr>
            <a:endParaRPr lang="en-US" dirty="0" smtClean="0"/>
          </a:p>
          <a:p>
            <a:r>
              <a:rPr lang="en-US" dirty="0" smtClean="0"/>
              <a:t>E.g. table/chair</a:t>
            </a:r>
          </a:p>
          <a:p>
            <a:r>
              <a:rPr lang="en-US" dirty="0" smtClean="0"/>
              <a:t>Butter/bread</a:t>
            </a:r>
          </a:p>
          <a:p>
            <a:r>
              <a:rPr lang="en-US" dirty="0" smtClean="0"/>
              <a:t>Salt/pepper</a:t>
            </a:r>
          </a:p>
          <a:p>
            <a:r>
              <a:rPr lang="en-US" dirty="0" smtClean="0"/>
              <a:t>Hammer/ nail</a:t>
            </a:r>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Lexical Semantics</a:t>
            </a:r>
            <a:endParaRPr lang="en-US" dirty="0"/>
          </a:p>
        </p:txBody>
      </p:sp>
      <p:sp>
        <p:nvSpPr>
          <p:cNvPr id="3" name="Content Placeholder 2"/>
          <p:cNvSpPr>
            <a:spLocks noGrp="1"/>
          </p:cNvSpPr>
          <p:nvPr>
            <p:ph sz="quarter" idx="1"/>
          </p:nvPr>
        </p:nvSpPr>
        <p:spPr>
          <a:xfrm>
            <a:off x="457200" y="1219200"/>
            <a:ext cx="8229600" cy="5334000"/>
          </a:xfrm>
        </p:spPr>
        <p:txBody>
          <a:bodyPr>
            <a:normAutofit fontScale="85000" lnSpcReduction="20000"/>
          </a:bodyPr>
          <a:lstStyle/>
          <a:p>
            <a:endParaRPr lang="en-US" sz="3300" b="1" dirty="0" smtClean="0"/>
          </a:p>
          <a:p>
            <a:r>
              <a:rPr lang="en-US" sz="3300" b="1" dirty="0" err="1" smtClean="0"/>
              <a:t>Retronyms</a:t>
            </a:r>
            <a:endParaRPr lang="en-US" sz="3300" b="1" dirty="0" smtClean="0"/>
          </a:p>
          <a:p>
            <a:endParaRPr lang="en-US" dirty="0" smtClean="0"/>
          </a:p>
          <a:p>
            <a:pPr>
              <a:buNone/>
            </a:pPr>
            <a:r>
              <a:rPr lang="en-US" sz="2800" dirty="0" smtClean="0"/>
              <a:t>1. </a:t>
            </a:r>
            <a:r>
              <a:rPr lang="en-US" sz="2800" dirty="0" smtClean="0">
                <a:solidFill>
                  <a:schemeClr val="tx2"/>
                </a:solidFill>
              </a:rPr>
              <a:t>a new term created from an existing word in order to distinguish the original referent of the existing word from a later one that is the product of progress or technological development (e.g. </a:t>
            </a:r>
            <a:r>
              <a:rPr lang="en-US" sz="2800" i="1" dirty="0" smtClean="0">
                <a:solidFill>
                  <a:schemeClr val="tx2"/>
                </a:solidFill>
              </a:rPr>
              <a:t>acoustic guitar</a:t>
            </a:r>
            <a:r>
              <a:rPr lang="en-US" sz="2800" dirty="0" smtClean="0">
                <a:solidFill>
                  <a:schemeClr val="tx2"/>
                </a:solidFill>
              </a:rPr>
              <a:t> for </a:t>
            </a:r>
            <a:r>
              <a:rPr lang="en-US" sz="2800" i="1" dirty="0" smtClean="0">
                <a:solidFill>
                  <a:schemeClr val="tx2"/>
                </a:solidFill>
              </a:rPr>
              <a:t>guitar</a:t>
            </a:r>
            <a:r>
              <a:rPr lang="en-US" sz="2800" dirty="0" smtClean="0">
                <a:solidFill>
                  <a:schemeClr val="tx2"/>
                </a:solidFill>
              </a:rPr>
              <a:t>).</a:t>
            </a:r>
          </a:p>
          <a:p>
            <a:r>
              <a:rPr lang="en-US" sz="2800" dirty="0" smtClean="0">
                <a:solidFill>
                  <a:schemeClr val="tx2"/>
                </a:solidFill>
              </a:rPr>
              <a:t>2. a term consisting of a noun and a modifier which specifies the original meaning of the noun  e. g </a:t>
            </a:r>
            <a:r>
              <a:rPr lang="en-US" sz="2800" dirty="0" smtClean="0"/>
              <a:t>.“</a:t>
            </a:r>
            <a:r>
              <a:rPr lang="en-US" sz="2800" dirty="0" smtClean="0">
                <a:solidFill>
                  <a:srgbClr val="FF0000"/>
                </a:solidFill>
              </a:rPr>
              <a:t>film camera” </a:t>
            </a:r>
            <a:r>
              <a:rPr lang="en-US" sz="2800" dirty="0" smtClean="0">
                <a:solidFill>
                  <a:schemeClr val="tx2"/>
                </a:solidFill>
              </a:rPr>
              <a:t>is a </a:t>
            </a:r>
            <a:r>
              <a:rPr lang="en-US" sz="2800" i="1" dirty="0" err="1" smtClean="0">
                <a:solidFill>
                  <a:schemeClr val="tx2"/>
                </a:solidFill>
              </a:rPr>
              <a:t>retronym</a:t>
            </a:r>
            <a:endParaRPr lang="en-US" sz="2800" i="1" dirty="0" smtClean="0">
              <a:solidFill>
                <a:schemeClr val="tx2"/>
              </a:solidFill>
            </a:endParaRPr>
          </a:p>
          <a:p>
            <a:r>
              <a:rPr lang="en-US" sz="2800" i="1" u="sng" dirty="0" smtClean="0">
                <a:solidFill>
                  <a:srgbClr val="FF0000"/>
                </a:solidFill>
              </a:rPr>
              <a:t>Some more Examples:</a:t>
            </a:r>
          </a:p>
          <a:p>
            <a:r>
              <a:rPr lang="en-US" sz="2800" i="1" dirty="0" smtClean="0">
                <a:solidFill>
                  <a:srgbClr val="FF0000"/>
                </a:solidFill>
              </a:rPr>
              <a:t>Day Baseball, Silent Movie, Whole Milk, First World War, Surface Mail</a:t>
            </a:r>
          </a:p>
          <a:p>
            <a:pPr>
              <a:buNone/>
            </a:pPr>
            <a:r>
              <a:rPr lang="en-US" sz="2800" dirty="0" smtClean="0">
                <a:solidFill>
                  <a:schemeClr val="tx2"/>
                </a:solidFill>
              </a:rPr>
              <a:t>(</a:t>
            </a:r>
            <a:r>
              <a:rPr lang="en-US" sz="2800" dirty="0" err="1" smtClean="0">
                <a:solidFill>
                  <a:schemeClr val="tx2"/>
                </a:solidFill>
              </a:rPr>
              <a:t>Retronyms</a:t>
            </a:r>
            <a:r>
              <a:rPr lang="en-US" sz="2800" dirty="0" smtClean="0">
                <a:solidFill>
                  <a:schemeClr val="tx2"/>
                </a:solidFill>
              </a:rPr>
              <a:t> do not apply to the ‘individual words ‘ but rather to the ‘group of words’)</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Finally……</a:t>
            </a:r>
            <a:endParaRPr lang="en-US" dirty="0"/>
          </a:p>
        </p:txBody>
      </p:sp>
      <p:sp>
        <p:nvSpPr>
          <p:cNvPr id="3" name="Content Placeholder 2"/>
          <p:cNvSpPr>
            <a:spLocks noGrp="1"/>
          </p:cNvSpPr>
          <p:nvPr>
            <p:ph sz="quarter" idx="1"/>
          </p:nvPr>
        </p:nvSpPr>
        <p:spPr/>
        <p:txBody>
          <a:bodyPr/>
          <a:lstStyle/>
          <a:p>
            <a:endParaRPr lang="en-US" dirty="0" smtClean="0"/>
          </a:p>
          <a:p>
            <a:r>
              <a:rPr lang="en-US" sz="2800" dirty="0" smtClean="0">
                <a:solidFill>
                  <a:schemeClr val="tx2"/>
                </a:solidFill>
              </a:rPr>
              <a:t>Lexical Semantics is primarily concerned with discovering relationships in the lexicon of languages. The different facets of relationships are the basic tools of lexical semantics ,forming its fundamental crux. One type of meaning cannot be characterized in terms of another type .Every Lexical item, conveying a specific meaning is thus unique in itself.</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smtClean="0"/>
              <a:t>Lexical Semantics</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a:xfrm>
            <a:off x="457200" y="1219200"/>
            <a:ext cx="8229600" cy="5638800"/>
          </a:xfrm>
        </p:spPr>
        <p:txBody>
          <a:bodyPr>
            <a:normAutofit fontScale="77500" lnSpcReduction="20000"/>
          </a:bodyPr>
          <a:lstStyle/>
          <a:p>
            <a:pPr indent="457200" algn="just" eaLnBrk="0" hangingPunct="0"/>
            <a:r>
              <a:rPr lang="en-GB" dirty="0" err="1" smtClean="0">
                <a:latin typeface="Times New Roman" pitchFamily="18" charset="0"/>
                <a:cs typeface="Times New Roman" pitchFamily="18" charset="0"/>
              </a:rPr>
              <a:t>Allwood</a:t>
            </a:r>
            <a:r>
              <a:rPr lang="en-GB" dirty="0" smtClean="0">
                <a:latin typeface="Times New Roman" pitchFamily="18" charset="0"/>
                <a:cs typeface="Times New Roman" pitchFamily="18" charset="0"/>
              </a:rPr>
              <a:t>, Jens and Peter </a:t>
            </a:r>
            <a:r>
              <a:rPr lang="en-GB" dirty="0" err="1" smtClean="0">
                <a:latin typeface="Times New Roman" pitchFamily="18" charset="0"/>
                <a:cs typeface="Times New Roman" pitchFamily="18" charset="0"/>
              </a:rPr>
              <a:t>Gärdenfors</a:t>
            </a:r>
            <a:r>
              <a:rPr lang="en-GB" dirty="0" smtClean="0">
                <a:latin typeface="Times New Roman" pitchFamily="18" charset="0"/>
                <a:cs typeface="Times New Roman" pitchFamily="18" charset="0"/>
              </a:rPr>
              <a:t> (</a:t>
            </a:r>
            <a:r>
              <a:rPr lang="en-GB" dirty="0" err="1" smtClean="0">
                <a:latin typeface="Times New Roman" pitchFamily="18" charset="0"/>
                <a:cs typeface="Times New Roman" pitchFamily="18" charset="0"/>
              </a:rPr>
              <a:t>eds</a:t>
            </a:r>
            <a:r>
              <a:rPr lang="en-GB" dirty="0" smtClean="0">
                <a:latin typeface="Times New Roman" pitchFamily="18" charset="0"/>
                <a:cs typeface="Times New Roman" pitchFamily="18" charset="0"/>
              </a:rPr>
              <a:t>) 1999. </a:t>
            </a:r>
            <a:r>
              <a:rPr lang="en-GB" i="1" dirty="0" smtClean="0">
                <a:latin typeface="Times New Roman" pitchFamily="18" charset="0"/>
                <a:cs typeface="Times New Roman" pitchFamily="18" charset="0"/>
              </a:rPr>
              <a:t>Cognitive semantics. Meaning</a:t>
            </a:r>
            <a:endParaRPr lang="en-US" dirty="0" smtClean="0">
              <a:latin typeface="Times New Roman" pitchFamily="18" charset="0"/>
              <a:cs typeface="Times New Roman" pitchFamily="18" charset="0"/>
            </a:endParaRPr>
          </a:p>
          <a:p>
            <a:pPr indent="457200" algn="just" eaLnBrk="0" hangingPunct="0">
              <a:buNone/>
            </a:pPr>
            <a:r>
              <a:rPr lang="en-GB" i="1" dirty="0" smtClean="0">
                <a:latin typeface="Times New Roman" pitchFamily="18" charset="0"/>
                <a:cs typeface="Times New Roman" pitchFamily="18" charset="0"/>
              </a:rPr>
              <a:t>and cognition</a:t>
            </a:r>
            <a:r>
              <a:rPr lang="en-GB" dirty="0" smtClean="0">
                <a:latin typeface="Times New Roman" pitchFamily="18" charset="0"/>
                <a:cs typeface="Times New Roman" pitchFamily="18" charset="0"/>
              </a:rPr>
              <a:t>. Amsterdam: John </a:t>
            </a:r>
            <a:r>
              <a:rPr lang="en-GB" dirty="0" err="1" smtClean="0">
                <a:latin typeface="Times New Roman" pitchFamily="18" charset="0"/>
                <a:cs typeface="Times New Roman" pitchFamily="18" charset="0"/>
              </a:rPr>
              <a:t>Benjamins</a:t>
            </a:r>
            <a:r>
              <a:rPr lang="en-GB"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indent="457200" algn="just" eaLnBrk="0" hangingPunct="0"/>
            <a:r>
              <a:rPr lang="en-GB" dirty="0" err="1" smtClean="0">
                <a:latin typeface="Times New Roman" pitchFamily="18" charset="0"/>
                <a:cs typeface="Times New Roman" pitchFamily="18" charset="0"/>
              </a:rPr>
              <a:t>Kittay</a:t>
            </a:r>
            <a:r>
              <a:rPr lang="en-GB" dirty="0" smtClean="0">
                <a:latin typeface="Times New Roman" pitchFamily="18" charset="0"/>
                <a:cs typeface="Times New Roman" pitchFamily="18" charset="0"/>
              </a:rPr>
              <a:t>, Eva. 1987. </a:t>
            </a:r>
            <a:r>
              <a:rPr lang="en-GB" i="1" dirty="0" smtClean="0">
                <a:latin typeface="Times New Roman" pitchFamily="18" charset="0"/>
                <a:cs typeface="Times New Roman" pitchFamily="18" charset="0"/>
              </a:rPr>
              <a:t>Metaphor. Its cognitive force and linguistic structure. </a:t>
            </a:r>
            <a:r>
              <a:rPr lang="en-GB" dirty="0" smtClean="0">
                <a:latin typeface="Times New Roman" pitchFamily="18" charset="0"/>
                <a:cs typeface="Times New Roman" pitchFamily="18" charset="0"/>
              </a:rPr>
              <a:t>New</a:t>
            </a:r>
            <a:endParaRPr lang="en-US" dirty="0" smtClean="0">
              <a:latin typeface="Times New Roman" pitchFamily="18" charset="0"/>
              <a:cs typeface="Times New Roman" pitchFamily="18" charset="0"/>
            </a:endParaRPr>
          </a:p>
          <a:p>
            <a:pPr indent="457200" algn="just" eaLnBrk="0" hangingPunct="0">
              <a:buNone/>
            </a:pPr>
            <a:r>
              <a:rPr lang="en-GB" dirty="0" smtClean="0">
                <a:latin typeface="Times New Roman" pitchFamily="18" charset="0"/>
                <a:cs typeface="Times New Roman" pitchFamily="18" charset="0"/>
              </a:rPr>
              <a:t>York: Oxford University Press.</a:t>
            </a:r>
            <a:endParaRPr lang="en-US" dirty="0" smtClean="0">
              <a:latin typeface="Times New Roman" pitchFamily="18" charset="0"/>
              <a:cs typeface="Times New Roman" pitchFamily="18" charset="0"/>
            </a:endParaRPr>
          </a:p>
          <a:p>
            <a:pPr indent="457200" algn="just" eaLnBrk="0" hangingPunct="0"/>
            <a:r>
              <a:rPr lang="en-GB" dirty="0" smtClean="0">
                <a:latin typeface="Times New Roman" pitchFamily="18" charset="0"/>
                <a:cs typeface="Times New Roman" pitchFamily="18" charset="0"/>
              </a:rPr>
              <a:t>Goodman, S. and </a:t>
            </a:r>
            <a:r>
              <a:rPr lang="en-GB" dirty="0" err="1" smtClean="0">
                <a:latin typeface="Times New Roman" pitchFamily="18" charset="0"/>
                <a:cs typeface="Times New Roman" pitchFamily="18" charset="0"/>
              </a:rPr>
              <a:t>Graddol</a:t>
            </a:r>
            <a:r>
              <a:rPr lang="en-GB" dirty="0" smtClean="0">
                <a:latin typeface="Times New Roman" pitchFamily="18" charset="0"/>
                <a:cs typeface="Times New Roman" pitchFamily="18" charset="0"/>
              </a:rPr>
              <a:t>, D. (1996) </a:t>
            </a:r>
            <a:r>
              <a:rPr lang="en-GB" i="1" dirty="0" smtClean="0">
                <a:latin typeface="Times New Roman" pitchFamily="18" charset="0"/>
                <a:cs typeface="Times New Roman" pitchFamily="18" charset="0"/>
              </a:rPr>
              <a:t>Redesigning English: new texts, new identities</a:t>
            </a:r>
            <a:r>
              <a:rPr lang="en-GB"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indent="457200" algn="just" eaLnBrk="0" hangingPunct="0">
              <a:buNone/>
            </a:pPr>
            <a:r>
              <a:rPr lang="en-GB" dirty="0" smtClean="0">
                <a:latin typeface="Times New Roman" pitchFamily="18" charset="0"/>
                <a:cs typeface="Times New Roman" pitchFamily="18" charset="0"/>
              </a:rPr>
              <a:t>London: </a:t>
            </a:r>
            <a:r>
              <a:rPr lang="en-GB" dirty="0" err="1" smtClean="0">
                <a:latin typeface="Times New Roman" pitchFamily="18" charset="0"/>
                <a:cs typeface="Times New Roman" pitchFamily="18" charset="0"/>
              </a:rPr>
              <a:t>Routledge</a:t>
            </a:r>
            <a:r>
              <a:rPr lang="en-GB"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indent="457200" algn="just" eaLnBrk="0" hangingPunct="0"/>
            <a:r>
              <a:rPr lang="en-GB" dirty="0" smtClean="0">
                <a:latin typeface="Times New Roman" pitchFamily="18" charset="0"/>
                <a:cs typeface="Times New Roman" pitchFamily="18" charset="0"/>
              </a:rPr>
              <a:t>Hudson , R, A.</a:t>
            </a:r>
            <a:r>
              <a:rPr lang="en-GB" i="1" dirty="0" smtClean="0">
                <a:latin typeface="Times New Roman" pitchFamily="18" charset="0"/>
                <a:cs typeface="Times New Roman" pitchFamily="18" charset="0"/>
              </a:rPr>
              <a:t>Sociolinguistics,</a:t>
            </a:r>
            <a:r>
              <a:rPr lang="en-GB" dirty="0" smtClean="0">
                <a:latin typeface="Times New Roman" pitchFamily="18" charset="0"/>
                <a:cs typeface="Times New Roman" pitchFamily="18" charset="0"/>
              </a:rPr>
              <a:t>2</a:t>
            </a:r>
            <a:r>
              <a:rPr lang="en-GB" baseline="30000" dirty="0" smtClean="0">
                <a:latin typeface="Times New Roman" pitchFamily="18" charset="0"/>
                <a:cs typeface="Times New Roman" pitchFamily="18" charset="0"/>
              </a:rPr>
              <a:t>nd</a:t>
            </a:r>
            <a:r>
              <a:rPr lang="en-GB" dirty="0" smtClean="0">
                <a:latin typeface="Times New Roman" pitchFamily="18" charset="0"/>
                <a:cs typeface="Times New Roman" pitchFamily="18" charset="0"/>
              </a:rPr>
              <a:t> </a:t>
            </a:r>
            <a:r>
              <a:rPr lang="en-GB" dirty="0" err="1" smtClean="0">
                <a:latin typeface="Times New Roman" pitchFamily="18" charset="0"/>
                <a:cs typeface="Times New Roman" pitchFamily="18" charset="0"/>
              </a:rPr>
              <a:t>ed</a:t>
            </a:r>
            <a:r>
              <a:rPr lang="en-GB" dirty="0" smtClean="0">
                <a:latin typeface="Times New Roman" pitchFamily="18" charset="0"/>
                <a:cs typeface="Times New Roman" pitchFamily="18" charset="0"/>
              </a:rPr>
              <a:t>, Cambridge University press, :Cambridge</a:t>
            </a:r>
            <a:endParaRPr lang="en-US" dirty="0" smtClean="0">
              <a:latin typeface="Times New Roman" pitchFamily="18" charset="0"/>
              <a:cs typeface="Times New Roman" pitchFamily="18" charset="0"/>
            </a:endParaRPr>
          </a:p>
          <a:p>
            <a:pPr indent="457200" algn="just" eaLnBrk="0" hangingPunct="0">
              <a:buNone/>
            </a:pPr>
            <a:r>
              <a:rPr lang="en-GB" i="1" dirty="0" smtClean="0">
                <a:latin typeface="Times New Roman" pitchFamily="18" charset="0"/>
                <a:cs typeface="Times New Roman" pitchFamily="18" charset="0"/>
              </a:rPr>
              <a:t>Oxfords Advanced Learners’ Dictionary</a:t>
            </a:r>
            <a:r>
              <a:rPr lang="en-GB" dirty="0" smtClean="0">
                <a:latin typeface="Times New Roman" pitchFamily="18" charset="0"/>
                <a:cs typeface="Times New Roman" pitchFamily="18" charset="0"/>
              </a:rPr>
              <a:t> (2005).p.362</a:t>
            </a:r>
            <a:endParaRPr lang="en-US" dirty="0" smtClean="0">
              <a:latin typeface="Times New Roman" pitchFamily="18" charset="0"/>
              <a:cs typeface="Times New Roman" pitchFamily="18" charset="0"/>
            </a:endParaRPr>
          </a:p>
          <a:p>
            <a:pPr indent="457200" algn="just" eaLnBrk="0" hangingPunct="0"/>
            <a:r>
              <a:rPr lang="en-GB" dirty="0" smtClean="0">
                <a:latin typeface="Times New Roman" pitchFamily="18" charset="0"/>
                <a:cs typeface="Times New Roman" pitchFamily="18" charset="0"/>
              </a:rPr>
              <a:t>Prasad, </a:t>
            </a:r>
            <a:r>
              <a:rPr lang="en-GB" dirty="0" err="1" smtClean="0">
                <a:latin typeface="Times New Roman" pitchFamily="18" charset="0"/>
                <a:cs typeface="Times New Roman" pitchFamily="18" charset="0"/>
              </a:rPr>
              <a:t>Tarni</a:t>
            </a:r>
            <a:r>
              <a:rPr lang="en-GB" dirty="0" smtClean="0">
                <a:latin typeface="Times New Roman" pitchFamily="18" charset="0"/>
                <a:cs typeface="Times New Roman" pitchFamily="18" charset="0"/>
              </a:rPr>
              <a:t>,(2012) </a:t>
            </a:r>
            <a:r>
              <a:rPr lang="en-GB" i="1" dirty="0" smtClean="0">
                <a:latin typeface="Times New Roman" pitchFamily="18" charset="0"/>
                <a:cs typeface="Times New Roman" pitchFamily="18" charset="0"/>
              </a:rPr>
              <a:t>A Course in </a:t>
            </a:r>
            <a:r>
              <a:rPr lang="en-GB" i="1" dirty="0" err="1" smtClean="0">
                <a:latin typeface="Times New Roman" pitchFamily="18" charset="0"/>
                <a:cs typeface="Times New Roman" pitchFamily="18" charset="0"/>
              </a:rPr>
              <a:t>Linguistics.</a:t>
            </a:r>
            <a:r>
              <a:rPr lang="en-GB" dirty="0" err="1" smtClean="0">
                <a:latin typeface="Times New Roman" pitchFamily="18" charset="0"/>
                <a:cs typeface="Times New Roman" pitchFamily="18" charset="0"/>
              </a:rPr>
              <a:t>New</a:t>
            </a:r>
            <a:r>
              <a:rPr lang="en-GB" dirty="0" smtClean="0">
                <a:latin typeface="Times New Roman" pitchFamily="18" charset="0"/>
                <a:cs typeface="Times New Roman" pitchFamily="18" charset="0"/>
              </a:rPr>
              <a:t> </a:t>
            </a:r>
            <a:r>
              <a:rPr lang="en-GB" dirty="0" err="1" smtClean="0">
                <a:latin typeface="Times New Roman" pitchFamily="18" charset="0"/>
                <a:cs typeface="Times New Roman" pitchFamily="18" charset="0"/>
              </a:rPr>
              <a:t>Delhi:PHI</a:t>
            </a:r>
            <a:r>
              <a:rPr lang="en-GB" dirty="0" smtClean="0">
                <a:latin typeface="Times New Roman" pitchFamily="18" charset="0"/>
                <a:cs typeface="Times New Roman" pitchFamily="18" charset="0"/>
              </a:rPr>
              <a:t> Learning </a:t>
            </a:r>
            <a:r>
              <a:rPr lang="en-GB" dirty="0" err="1" smtClean="0">
                <a:latin typeface="Times New Roman" pitchFamily="18" charset="0"/>
                <a:cs typeface="Times New Roman" pitchFamily="18" charset="0"/>
              </a:rPr>
              <a:t>Pvt</a:t>
            </a:r>
            <a:r>
              <a:rPr lang="en-GB" dirty="0" smtClean="0">
                <a:latin typeface="Times New Roman" pitchFamily="18" charset="0"/>
                <a:cs typeface="Times New Roman" pitchFamily="18" charset="0"/>
              </a:rPr>
              <a:t> Ltd.</a:t>
            </a:r>
            <a:endParaRPr lang="en-US" dirty="0" smtClean="0">
              <a:latin typeface="Times New Roman" pitchFamily="18" charset="0"/>
              <a:cs typeface="Times New Roman" pitchFamily="18" charset="0"/>
            </a:endParaRPr>
          </a:p>
          <a:p>
            <a:pPr indent="457200" algn="just" eaLnBrk="0" hangingPunct="0"/>
            <a:r>
              <a:rPr lang="en-GB" dirty="0" smtClean="0">
                <a:latin typeface="Times New Roman" pitchFamily="18" charset="0"/>
                <a:cs typeface="Times New Roman" pitchFamily="18" charset="0"/>
              </a:rPr>
              <a:t>Retrieved from:</a:t>
            </a:r>
            <a:r>
              <a:rPr lang="en-US" dirty="0" smtClean="0">
                <a:solidFill>
                  <a:schemeClr val="tx2"/>
                </a:solidFill>
                <a:latin typeface="Times New Roman" pitchFamily="18" charset="0"/>
                <a:cs typeface="Times New Roman" pitchFamily="18" charset="0"/>
                <a:hlinkClick r:id="rId2"/>
              </a:rPr>
              <a:t> </a:t>
            </a:r>
            <a:r>
              <a:rPr lang="en-US" dirty="0" smtClean="0">
                <a:solidFill>
                  <a:schemeClr val="tx2"/>
                </a:solidFill>
                <a:latin typeface="Times New Roman" pitchFamily="18" charset="0"/>
                <a:cs typeface="Times New Roman" pitchFamily="18" charset="0"/>
              </a:rPr>
              <a:t>http://www.cs.mu.oz.au/research/lt/nlp06/materials/Baldwin/intro.pdf</a:t>
            </a:r>
          </a:p>
          <a:p>
            <a:pPr indent="457200" algn="just" eaLnBrk="0" hangingPunct="0"/>
            <a:r>
              <a:rPr lang="en-GB" dirty="0" smtClean="0">
                <a:latin typeface="Times New Roman" pitchFamily="18" charset="0"/>
                <a:cs typeface="Times New Roman" pitchFamily="18" charset="0"/>
              </a:rPr>
              <a:t>Winkler, E (2007)</a:t>
            </a:r>
            <a:r>
              <a:rPr lang="en-GB" i="1" dirty="0" smtClean="0">
                <a:latin typeface="Times New Roman" pitchFamily="18" charset="0"/>
                <a:cs typeface="Times New Roman" pitchFamily="18" charset="0"/>
              </a:rPr>
              <a:t>Understanding Language :A basic Course in Linguistics</a:t>
            </a:r>
            <a:r>
              <a:rPr lang="en-GB" dirty="0" smtClean="0">
                <a:latin typeface="Times New Roman" pitchFamily="18" charset="0"/>
                <a:cs typeface="Times New Roman" pitchFamily="18" charset="0"/>
              </a:rPr>
              <a:t> ,London :MPG Books</a:t>
            </a: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122</TotalTime>
  <Words>1411</Words>
  <Application>Microsoft Office PowerPoint</Application>
  <PresentationFormat>On-screen Show (4:3)</PresentationFormat>
  <Paragraphs>245</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Origin</vt:lpstr>
      <vt:lpstr>SEMANTICS (2)</vt:lpstr>
      <vt:lpstr>Previously….</vt:lpstr>
      <vt:lpstr>Today’s Lecture</vt:lpstr>
      <vt:lpstr>Lexical Semantics</vt:lpstr>
      <vt:lpstr>Principal Goal of Lexical Semantics</vt:lpstr>
      <vt:lpstr>Semantic Field</vt:lpstr>
      <vt:lpstr>Semantic Analysis at Word Level</vt:lpstr>
      <vt:lpstr>Lexical Semantics Analysis</vt:lpstr>
      <vt:lpstr>Lexical Semantics Analysis</vt:lpstr>
      <vt:lpstr>Lexical Semantics Analysis</vt:lpstr>
      <vt:lpstr>Lexical Semantics Analysis</vt:lpstr>
      <vt:lpstr>Lexical Semantics Analysis</vt:lpstr>
      <vt:lpstr>Lexical Semantics Analysis</vt:lpstr>
      <vt:lpstr>Lexical Semantics Analysis</vt:lpstr>
      <vt:lpstr>Lexical Semantics</vt:lpstr>
      <vt:lpstr>Lexical Semantics</vt:lpstr>
      <vt:lpstr>Lexical Semantics</vt:lpstr>
      <vt:lpstr>Lexical Semantics</vt:lpstr>
      <vt:lpstr>Lexical Semantics</vt:lpstr>
      <vt:lpstr>Lexical Semantics</vt:lpstr>
      <vt:lpstr>Lexical Semantics</vt:lpstr>
      <vt:lpstr>Lexical Semantics</vt:lpstr>
      <vt:lpstr>Lexical Semantics</vt:lpstr>
      <vt:lpstr>Lexical Semantics</vt:lpstr>
      <vt:lpstr>Lexical Semantics</vt:lpstr>
      <vt:lpstr>Lexical Semantics</vt:lpstr>
      <vt:lpstr>Lexical Semantics</vt:lpstr>
      <vt:lpstr>Lexical Semantics</vt:lpstr>
      <vt:lpstr>Finally……</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SEMANTICS (2)</dc:title>
  <dc:creator>Numan</dc:creator>
  <cp:lastModifiedBy>NTS</cp:lastModifiedBy>
  <cp:revision>40</cp:revision>
  <dcterms:created xsi:type="dcterms:W3CDTF">2013-06-17T16:12:55Z</dcterms:created>
  <dcterms:modified xsi:type="dcterms:W3CDTF">2013-06-18T08:12:44Z</dcterms:modified>
</cp:coreProperties>
</file>