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34"/>
  </p:notesMasterIdLst>
  <p:handoutMasterIdLst>
    <p:handoutMasterId r:id="rId35"/>
  </p:handoutMasterIdLst>
  <p:sldIdLst>
    <p:sldId id="268" r:id="rId3"/>
    <p:sldId id="356" r:id="rId4"/>
    <p:sldId id="357" r:id="rId5"/>
    <p:sldId id="352" r:id="rId6"/>
    <p:sldId id="270" r:id="rId7"/>
    <p:sldId id="359" r:id="rId8"/>
    <p:sldId id="358" r:id="rId9"/>
    <p:sldId id="361" r:id="rId10"/>
    <p:sldId id="362" r:id="rId11"/>
    <p:sldId id="363" r:id="rId12"/>
    <p:sldId id="368" r:id="rId13"/>
    <p:sldId id="364" r:id="rId14"/>
    <p:sldId id="365" r:id="rId15"/>
    <p:sldId id="366" r:id="rId16"/>
    <p:sldId id="367" r:id="rId17"/>
    <p:sldId id="360" r:id="rId18"/>
    <p:sldId id="258" r:id="rId19"/>
    <p:sldId id="265" r:id="rId20"/>
    <p:sldId id="272" r:id="rId21"/>
    <p:sldId id="331" r:id="rId22"/>
    <p:sldId id="332" r:id="rId23"/>
    <p:sldId id="334" r:id="rId24"/>
    <p:sldId id="336" r:id="rId25"/>
    <p:sldId id="333" r:id="rId26"/>
    <p:sldId id="369" r:id="rId27"/>
    <p:sldId id="335" r:id="rId28"/>
    <p:sldId id="346" r:id="rId29"/>
    <p:sldId id="337" r:id="rId30"/>
    <p:sldId id="355" r:id="rId31"/>
    <p:sldId id="348" r:id="rId32"/>
    <p:sldId id="35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4068" autoAdjust="0"/>
  </p:normalViewPr>
  <p:slideViewPr>
    <p:cSldViewPr snapToGrid="0" showGuides="1">
      <p:cViewPr>
        <p:scale>
          <a:sx n="40" d="100"/>
          <a:sy n="40" d="100"/>
        </p:scale>
        <p:origin x="-1190" y="-11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2" d="100"/>
          <a:sy n="82" d="100"/>
        </p:scale>
        <p:origin x="3852" y="78"/>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F93605-0C0C-4258-9724-5F2F9BB3BC90}" type="datetimeFigureOut">
              <a:rPr lang="en-US" smtClean="0"/>
              <a:pPr/>
              <a:t>6/18/2013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3FFE7F-C917-439A-8026-3D301EB5CC28}" type="slidenum">
              <a:rPr lang="en-US" smtClean="0"/>
              <a:pPr/>
              <a:t>‹#›</a:t>
            </a:fld>
            <a:endParaRPr lang="en-US"/>
          </a:p>
        </p:txBody>
      </p:sp>
    </p:spTree>
    <p:extLst>
      <p:ext uri="{BB962C8B-B14F-4D97-AF65-F5344CB8AC3E}">
        <p14:creationId xmlns="" xmlns:p14="http://schemas.microsoft.com/office/powerpoint/2010/main" val="752799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31B3D-E4E3-4A80-AB70-C5564C267266}" type="datetimeFigureOut">
              <a:rPr lang="en-US" smtClean="0"/>
              <a:pPr/>
              <a:t>6/18/2013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0B30D-C07A-425B-A90C-BA7BEB191079}" type="slidenum">
              <a:rPr lang="en-US" smtClean="0"/>
              <a:pPr/>
              <a:t>‹#›</a:t>
            </a:fld>
            <a:endParaRPr lang="en-US"/>
          </a:p>
        </p:txBody>
      </p:sp>
    </p:spTree>
    <p:extLst>
      <p:ext uri="{BB962C8B-B14F-4D97-AF65-F5344CB8AC3E}">
        <p14:creationId xmlns="" xmlns:p14="http://schemas.microsoft.com/office/powerpoint/2010/main" val="37231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3048000" y="3124200"/>
            <a:ext cx="82296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10733828" y="1110597"/>
            <a:ext cx="2286000" cy="508000"/>
          </a:xfrm>
        </p:spPr>
        <p:txBody>
          <a:bodyPr/>
          <a:lstStyle/>
          <a:p>
            <a:fld id="{E6F9B8CD-342D-4579-98EC-A8FD6B7370E1}" type="datetimeFigureOut">
              <a:rPr lang="en-US" smtClean="0"/>
              <a:pPr/>
              <a:t>6/18/2013</a:t>
            </a:fld>
            <a:endParaRPr lang="en-US" dirty="0"/>
          </a:p>
        </p:txBody>
      </p:sp>
      <p:sp>
        <p:nvSpPr>
          <p:cNvPr id="17" name="Footer Placeholder 16"/>
          <p:cNvSpPr>
            <a:spLocks noGrp="1"/>
          </p:cNvSpPr>
          <p:nvPr>
            <p:ph type="ftr" sz="quarter" idx="11"/>
          </p:nvPr>
        </p:nvSpPr>
        <p:spPr bwMode="auto">
          <a:xfrm rot="5400000">
            <a:off x="10045959" y="4117661"/>
            <a:ext cx="3657600" cy="512064"/>
          </a:xfrm>
        </p:spPr>
        <p:txBody>
          <a:bodyPr/>
          <a:lstStyle/>
          <a:p>
            <a:endParaRPr kumimoji="0" lang="en-US" dirty="0"/>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767392" y="4928702"/>
            <a:ext cx="812800" cy="517524"/>
          </a:xfrm>
        </p:spPr>
        <p:txBody>
          <a:bodyPr/>
          <a:lstStyle/>
          <a:p>
            <a:fld id="{2BBB5E19-F10A-4C2F-BF6F-11C513378A2E}"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609600" y="1600200"/>
            <a:ext cx="99568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7CC0096-1860-4642-9CD2-0079EA5E7CD1}" type="datetimeFigureOut">
              <a:rPr lang="en-US" smtClean="0"/>
              <a:pPr/>
              <a:t>6/18/2013</a:t>
            </a:fld>
            <a:endParaRPr lang="en-US"/>
          </a:p>
        </p:txBody>
      </p:sp>
      <p:sp>
        <p:nvSpPr>
          <p:cNvPr id="9" name="Slide Number Placeholder 8"/>
          <p:cNvSpPr>
            <a:spLocks noGrp="1"/>
          </p:cNvSpPr>
          <p:nvPr>
            <p:ph type="sldNum" sz="quarter" idx="15"/>
          </p:nvPr>
        </p:nvSpPr>
        <p:spPr/>
        <p:txBody>
          <a:bodyPr rtlCol="0"/>
          <a:lstStyle/>
          <a:p>
            <a:fld id="{E31375A4-56A4-47D6-9801-1991572033F7}"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48000" y="2895600"/>
            <a:ext cx="82296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10732008" y="1106932"/>
            <a:ext cx="2286000" cy="508000"/>
          </a:xfrm>
        </p:spPr>
        <p:txBody>
          <a:bodyPr/>
          <a:lstStyle/>
          <a:p>
            <a:fld id="{E6F9B8CD-342D-4579-98EC-A8FD6B7370E1}" type="datetimeFigureOut">
              <a:rPr lang="en-US" smtClean="0"/>
              <a:pPr/>
              <a:t>6/18/2013</a:t>
            </a:fld>
            <a:endParaRPr lang="en-US"/>
          </a:p>
        </p:txBody>
      </p:sp>
      <p:sp>
        <p:nvSpPr>
          <p:cNvPr id="5" name="Footer Placeholder 4"/>
          <p:cNvSpPr>
            <a:spLocks noGrp="1"/>
          </p:cNvSpPr>
          <p:nvPr>
            <p:ph type="ftr" sz="quarter" idx="11"/>
          </p:nvPr>
        </p:nvSpPr>
        <p:spPr bwMode="auto">
          <a:xfrm rot="5400000">
            <a:off x="10046208" y="4114800"/>
            <a:ext cx="3657600" cy="512064"/>
          </a:xfrm>
        </p:spPr>
        <p:txBody>
          <a:bodyPr/>
          <a:lstStyle/>
          <a:p>
            <a:endParaRPr kumimoji="0" lang="en-US"/>
          </a:p>
        </p:txBody>
      </p:sp>
      <p:sp>
        <p:nvSpPr>
          <p:cNvPr id="9" name="Rectangle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787488" y="4928702"/>
            <a:ext cx="812800" cy="517524"/>
          </a:xfrm>
        </p:spPr>
        <p:txBody>
          <a:bodyPr/>
          <a:lstStyle/>
          <a:p>
            <a:fld id="{2BBB5E19-F10A-4C2F-BF6F-11C513378A2E}"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7CC0096-1860-4642-9CD2-0079EA5E7CD1}" type="datetimeFigureOut">
              <a:rPr lang="en-US" smtClean="0"/>
              <a:pPr/>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
        <p:nvSpPr>
          <p:cNvPr id="9" name="Content Placeholder 8"/>
          <p:cNvSpPr>
            <a:spLocks noGrp="1"/>
          </p:cNvSpPr>
          <p:nvPr>
            <p:ph sz="quarter" idx="1"/>
          </p:nvPr>
        </p:nvSpPr>
        <p:spPr>
          <a:xfrm>
            <a:off x="609600" y="1600200"/>
            <a:ext cx="4876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693664" y="1600200"/>
            <a:ext cx="4876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0584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7CC0096-1860-4642-9CD2-0079EA5E7CD1}" type="datetimeFigureOut">
              <a:rPr lang="en-US" smtClean="0"/>
              <a:pPr/>
              <a:t>6/18/2013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pPr/>
              <a:t>‹#›</a:t>
            </a:fld>
            <a:endParaRPr lang="en-US"/>
          </a:p>
        </p:txBody>
      </p:sp>
      <p:sp>
        <p:nvSpPr>
          <p:cNvPr id="11" name="Content Placeholder 10"/>
          <p:cNvSpPr>
            <a:spLocks noGrp="1"/>
          </p:cNvSpPr>
          <p:nvPr>
            <p:ph sz="quarter" idx="2"/>
          </p:nvPr>
        </p:nvSpPr>
        <p:spPr>
          <a:xfrm>
            <a:off x="609600" y="2362200"/>
            <a:ext cx="48768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5829300" y="2362200"/>
            <a:ext cx="48768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7CC0096-1860-4642-9CD2-0079EA5E7CD1}" type="datetimeFigureOut">
              <a:rPr lang="en-US" smtClean="0"/>
              <a:pPr/>
              <a:t>6/18/2013</a:t>
            </a:fld>
            <a:endParaRPr lang="en-US"/>
          </a:p>
        </p:txBody>
      </p:sp>
      <p:sp>
        <p:nvSpPr>
          <p:cNvPr id="7" name="Slide Number Placeholder 6"/>
          <p:cNvSpPr>
            <a:spLocks noGrp="1"/>
          </p:cNvSpPr>
          <p:nvPr>
            <p:ph type="sldNum" sz="quarter" idx="11"/>
          </p:nvPr>
        </p:nvSpPr>
        <p:spPr/>
        <p:txBody>
          <a:bodyPr rtlCol="0"/>
          <a:lstStyle/>
          <a:p>
            <a:fld id="{E31375A4-56A4-47D6-9801-1991572033F7}"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pPr/>
              <a:t>6/18/2013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406400" y="274320"/>
            <a:ext cx="75184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37CC0096-1860-4642-9CD2-0079EA5E7CD1}" type="datetimeFigureOut">
              <a:rPr lang="en-US" smtClean="0"/>
              <a:pPr/>
              <a:t>6/18/2013</a:t>
            </a:fld>
            <a:endParaRPr lang="en-US"/>
          </a:p>
        </p:txBody>
      </p:sp>
      <p:sp>
        <p:nvSpPr>
          <p:cNvPr id="22" name="Slide Number Placeholder 21"/>
          <p:cNvSpPr>
            <a:spLocks noGrp="1"/>
          </p:cNvSpPr>
          <p:nvPr>
            <p:ph type="sldNum" sz="quarter" idx="15"/>
          </p:nvPr>
        </p:nvSpPr>
        <p:spPr/>
        <p:txBody>
          <a:bodyPr rtlCol="0"/>
          <a:lstStyle/>
          <a:p>
            <a:fld id="{E31375A4-56A4-47D6-9801-1991572033F7}"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5518404" y="3124200"/>
            <a:ext cx="6309360" cy="6096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pPr algn="r" eaLnBrk="1" latinLnBrk="0" hangingPunct="1"/>
            <a:fld id="{E6F9B8CD-342D-4579-98EC-A8FD6B7370E1}" type="datetimeFigureOut">
              <a:rPr lang="en-US" smtClean="0"/>
              <a:pPr algn="r" eaLnBrk="1" latinLnBrk="0" hangingPunct="1"/>
              <a:t>6/18/2013</a:t>
            </a:fld>
            <a:endParaRPr lang="en-US"/>
          </a:p>
        </p:txBody>
      </p:sp>
      <p:sp>
        <p:nvSpPr>
          <p:cNvPr id="18" name="Slide Number Placeholder 17"/>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a:t>
            </a:fld>
            <a:endParaRPr kumimoji="0" lang="en-US"/>
          </a:p>
        </p:txBody>
      </p:sp>
      <p:sp>
        <p:nvSpPr>
          <p:cNvPr id="21" name="Footer Placeholder 20"/>
          <p:cNvSpPr>
            <a:spLocks noGrp="1"/>
          </p:cNvSpPr>
          <p:nvPr>
            <p:ph type="ftr" sz="quarter" idx="12"/>
          </p:nvPr>
        </p:nvSpPr>
        <p:spPr/>
        <p:txBody>
          <a:bodyPr rtlCol="0"/>
          <a:lstStyle/>
          <a:p>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CC0096-1860-4642-9CD2-0079EA5E7CD1}"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235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CC0096-1860-4642-9CD2-0079EA5E7CD1}"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609600" y="274638"/>
            <a:ext cx="99568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37CC0096-1860-4642-9CD2-0079EA5E7CD1}" type="datetimeFigureOut">
              <a:rPr lang="en-US" smtClean="0"/>
              <a:pPr/>
              <a:t>6/18/2013</a:t>
            </a:fld>
            <a:endParaRPr lang="en-US"/>
          </a:p>
        </p:txBody>
      </p:sp>
      <p:sp>
        <p:nvSpPr>
          <p:cNvPr id="3" name="Footer Placeholder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E31375A4-56A4-47D6-9801-1991572033F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linguistics/CH.5/51/511-2.HTM" TargetMode="External"/><Relationship Id="rId2" Type="http://schemas.openxmlformats.org/officeDocument/2006/relationships/hyperlink" Target="../linguistics/CH.5/51/511-1.HTM"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6700"/>
            <a:ext cx="12192000" cy="4945380"/>
          </a:xfrm>
        </p:spPr>
        <p:txBody>
          <a:bodyPr>
            <a:noAutofit/>
          </a:bodyPr>
          <a:lstStyle/>
          <a:p>
            <a:pPr algn="ctr"/>
            <a:r>
              <a:rPr lang="en-US" sz="6000" b="1" dirty="0" smtClean="0">
                <a:latin typeface="Times New Roman" pitchFamily="18" charset="0"/>
                <a:cs typeface="Times New Roman" pitchFamily="18" charset="0"/>
              </a:rPr>
              <a:t>SEMANTICS (1)</a:t>
            </a:r>
            <a:br>
              <a:rPr lang="en-US" sz="6000" b="1" dirty="0" smtClean="0">
                <a:latin typeface="Times New Roman" pitchFamily="18" charset="0"/>
                <a:cs typeface="Times New Roman" pitchFamily="18" charset="0"/>
              </a:rPr>
            </a:br>
            <a:r>
              <a:rPr lang="en-US" sz="6000" dirty="0" smtClean="0">
                <a:latin typeface="Times New Roman" pitchFamily="18" charset="0"/>
                <a:cs typeface="Times New Roman" pitchFamily="18" charset="0"/>
              </a:rPr>
              <a:t/>
            </a:r>
            <a:br>
              <a:rPr lang="en-US" sz="6000" dirty="0" smtClean="0">
                <a:latin typeface="Times New Roman" pitchFamily="18" charset="0"/>
                <a:cs typeface="Times New Roman" pitchFamily="18" charset="0"/>
              </a:rPr>
            </a:br>
            <a:r>
              <a:rPr lang="en-US" sz="6000" b="1" dirty="0" smtClean="0">
                <a:latin typeface="Times New Roman" pitchFamily="18" charset="0"/>
                <a:cs typeface="Times New Roman" pitchFamily="18" charset="0"/>
              </a:rPr>
              <a:t/>
            </a:r>
            <a:br>
              <a:rPr lang="en-US" sz="60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Dr. </a:t>
            </a:r>
            <a:r>
              <a:rPr lang="en-US" sz="2800" b="1" dirty="0" err="1" smtClean="0">
                <a:latin typeface="Times New Roman" pitchFamily="18" charset="0"/>
                <a:cs typeface="Times New Roman" pitchFamily="18" charset="0"/>
              </a:rPr>
              <a:t>Ans</a:t>
            </a:r>
            <a:r>
              <a:rPr lang="en-US" sz="2800" dirty="0" err="1" smtClean="0">
                <a:latin typeface="Times New Roman" pitchFamily="18" charset="0"/>
                <a:cs typeface="Times New Roman" pitchFamily="18" charset="0"/>
              </a:rPr>
              <a:t>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hameed</a:t>
            </a:r>
            <a:endParaRPr lang="en-US" sz="28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237011078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Levels of Language</a:t>
            </a:r>
          </a:p>
          <a:p>
            <a:endParaRPr lang="en-US" dirty="0" smtClean="0"/>
          </a:p>
          <a:p>
            <a:r>
              <a:rPr lang="en-US" dirty="0" smtClean="0"/>
              <a:t>Phonetics</a:t>
            </a:r>
          </a:p>
          <a:p>
            <a:r>
              <a:rPr lang="en-US" dirty="0" smtClean="0"/>
              <a:t>Phonology</a:t>
            </a:r>
          </a:p>
          <a:p>
            <a:r>
              <a:rPr lang="en-US" dirty="0" smtClean="0"/>
              <a:t>Morphology</a:t>
            </a:r>
          </a:p>
          <a:p>
            <a:r>
              <a:rPr lang="en-US" dirty="0" smtClean="0"/>
              <a:t>Syntax</a:t>
            </a:r>
          </a:p>
          <a:p>
            <a:r>
              <a:rPr lang="en-US" sz="4000" b="1" dirty="0" smtClean="0"/>
              <a:t>Semantics</a:t>
            </a:r>
          </a:p>
          <a:p>
            <a:r>
              <a:rPr lang="en-US" dirty="0" smtClean="0"/>
              <a:t>Pragmatics</a:t>
            </a:r>
            <a:endParaRPr lang="en-US"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sz="quarter" idx="1"/>
          </p:nvPr>
        </p:nvSpPr>
        <p:spPr/>
        <p:txBody>
          <a:bodyPr/>
          <a:lstStyle/>
          <a:p>
            <a:endParaRPr lang="en-US" dirty="0" smtClean="0"/>
          </a:p>
          <a:p>
            <a:r>
              <a:rPr lang="en-US" b="1" dirty="0" smtClean="0"/>
              <a:t>Semantics: An Introduction</a:t>
            </a:r>
          </a:p>
          <a:p>
            <a:endParaRPr lang="en-US" dirty="0" smtClean="0"/>
          </a:p>
          <a:p>
            <a:r>
              <a:rPr lang="en-US" dirty="0" smtClean="0"/>
              <a:t>Semantics: Lexical &amp; Sentential</a:t>
            </a:r>
          </a:p>
          <a:p>
            <a:endParaRPr lang="en-US" dirty="0" smtClean="0"/>
          </a:p>
          <a:p>
            <a:r>
              <a:rPr lang="en-US" b="1" dirty="0" smtClean="0"/>
              <a:t>Sentential Semantics</a:t>
            </a:r>
            <a:endParaRPr lang="en-US" b="1"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220" y="1162595"/>
            <a:ext cx="7197634" cy="3416320"/>
          </a:xfrm>
          <a:prstGeom prst="rect">
            <a:avLst/>
          </a:prstGeom>
        </p:spPr>
        <p:txBody>
          <a:bodyPr wrap="square">
            <a:spAutoFit/>
          </a:bodyPr>
          <a:lstStyle/>
          <a:p>
            <a:r>
              <a:rPr lang="en-US" sz="5400" dirty="0" smtClean="0">
                <a:solidFill>
                  <a:srgbClr val="FF0000"/>
                </a:solidFill>
              </a:rPr>
              <a:t>Each of us has meaning and we bring it to life</a:t>
            </a:r>
          </a:p>
          <a:p>
            <a:r>
              <a:rPr lang="en-US" sz="5400" b="1" dirty="0" smtClean="0">
                <a:solidFill>
                  <a:srgbClr val="FF0000"/>
                </a:solidFill>
              </a:rPr>
              <a:t>.</a:t>
            </a:r>
            <a:r>
              <a:rPr lang="en-US" sz="5400" dirty="0" smtClean="0">
                <a:solidFill>
                  <a:srgbClr val="00B050"/>
                </a:solidFill>
              </a:rPr>
              <a:t>(Joseph Campbell)</a:t>
            </a:r>
            <a:endParaRPr lang="en-US" sz="5400" dirty="0">
              <a:solidFill>
                <a:srgbClr val="00B050"/>
              </a:solidFill>
            </a:endParaRPr>
          </a:p>
        </p:txBody>
      </p:sp>
      <p:pic>
        <p:nvPicPr>
          <p:cNvPr id="3" name="Picture 3" descr="20105.jpg"/>
          <p:cNvPicPr>
            <a:picLocks noChangeAspect="1"/>
          </p:cNvPicPr>
          <p:nvPr/>
        </p:nvPicPr>
        <p:blipFill>
          <a:blip r:embed="rId2" cstate="print"/>
          <a:srcRect/>
          <a:stretch>
            <a:fillRect/>
          </a:stretch>
        </p:blipFill>
        <p:spPr bwMode="auto">
          <a:xfrm>
            <a:off x="7602582" y="248194"/>
            <a:ext cx="4245427" cy="6228806"/>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376" y="0"/>
            <a:ext cx="11850624" cy="646331"/>
          </a:xfrm>
          <a:prstGeom prst="rect">
            <a:avLst/>
          </a:prstGeom>
        </p:spPr>
        <p:txBody>
          <a:bodyPr wrap="square">
            <a:spAutoFit/>
          </a:bodyPr>
          <a:lstStyle/>
          <a:p>
            <a:pPr algn="just"/>
            <a:endParaRPr lang="en-US" sz="3600" dirty="0">
              <a:solidFill>
                <a:schemeClr val="tx2"/>
              </a:solidFill>
            </a:endParaRPr>
          </a:p>
        </p:txBody>
      </p:sp>
      <p:sp>
        <p:nvSpPr>
          <p:cNvPr id="3" name="TextBox 2"/>
          <p:cNvSpPr txBox="1"/>
          <p:nvPr/>
        </p:nvSpPr>
        <p:spPr>
          <a:xfrm>
            <a:off x="0" y="426867"/>
            <a:ext cx="12192000" cy="1015663"/>
          </a:xfrm>
          <a:prstGeom prst="rect">
            <a:avLst/>
          </a:prstGeom>
          <a:noFill/>
        </p:spPr>
        <p:txBody>
          <a:bodyPr wrap="square" rtlCol="0">
            <a:spAutoFit/>
          </a:bodyPr>
          <a:lstStyle/>
          <a:p>
            <a:r>
              <a:rPr lang="en-US" sz="4000" b="1" i="1" dirty="0" smtClean="0">
                <a:latin typeface="Times New Roman" pitchFamily="18" charset="0"/>
                <a:cs typeface="Times New Roman" pitchFamily="18" charset="0"/>
              </a:rPr>
              <a:t>  				</a:t>
            </a:r>
            <a:r>
              <a:rPr lang="en-US" sz="6000" b="1" i="1" dirty="0" smtClean="0">
                <a:solidFill>
                  <a:schemeClr val="tx2"/>
                </a:solidFill>
                <a:latin typeface="Times New Roman" pitchFamily="18" charset="0"/>
                <a:cs typeface="Times New Roman" pitchFamily="18" charset="0"/>
              </a:rPr>
              <a:t>SEMANTICS</a:t>
            </a:r>
            <a:endParaRPr lang="en-US" sz="6000" b="1" i="1" dirty="0">
              <a:solidFill>
                <a:schemeClr val="tx2"/>
              </a:solidFill>
              <a:latin typeface="Times New Roman" pitchFamily="18" charset="0"/>
              <a:cs typeface="Times New Roman" pitchFamily="18" charset="0"/>
            </a:endParaRPr>
          </a:p>
        </p:txBody>
      </p:sp>
      <p:sp>
        <p:nvSpPr>
          <p:cNvPr id="6" name="Rectangle 5"/>
          <p:cNvSpPr/>
          <p:nvPr/>
        </p:nvSpPr>
        <p:spPr>
          <a:xfrm>
            <a:off x="300446" y="1580605"/>
            <a:ext cx="11891554" cy="5509200"/>
          </a:xfrm>
          <a:prstGeom prst="rect">
            <a:avLst/>
          </a:prstGeom>
        </p:spPr>
        <p:txBody>
          <a:bodyPr wrap="square">
            <a:spAutoFit/>
          </a:bodyPr>
          <a:lstStyle/>
          <a:p>
            <a:r>
              <a:rPr lang="en-US" sz="3200" dirty="0" smtClean="0"/>
              <a:t>Etymology:</a:t>
            </a:r>
          </a:p>
          <a:p>
            <a:pPr>
              <a:buFont typeface="Wingdings" pitchFamily="2" charset="2"/>
              <a:buChar char="Ø"/>
            </a:pPr>
            <a:r>
              <a:rPr lang="en-US" sz="3200" dirty="0" smtClean="0">
                <a:solidFill>
                  <a:srgbClr val="00B0F0"/>
                </a:solidFill>
              </a:rPr>
              <a:t>Greek word: </a:t>
            </a:r>
            <a:r>
              <a:rPr lang="en-US" sz="3200" dirty="0" err="1" smtClean="0">
                <a:solidFill>
                  <a:srgbClr val="00B0F0"/>
                </a:solidFill>
              </a:rPr>
              <a:t>Semantikos</a:t>
            </a:r>
            <a:endParaRPr lang="en-US" sz="3200" dirty="0" smtClean="0">
              <a:solidFill>
                <a:srgbClr val="00B0F0"/>
              </a:solidFill>
            </a:endParaRPr>
          </a:p>
          <a:p>
            <a:pPr>
              <a:buFont typeface="Wingdings" pitchFamily="2" charset="2"/>
              <a:buChar char="Ø"/>
            </a:pPr>
            <a:r>
              <a:rPr lang="en-US" sz="3200" dirty="0" smtClean="0">
                <a:solidFill>
                  <a:srgbClr val="00B0F0"/>
                </a:solidFill>
              </a:rPr>
              <a:t>Giving signs</a:t>
            </a:r>
          </a:p>
          <a:p>
            <a:pPr>
              <a:buFont typeface="Wingdings" pitchFamily="2" charset="2"/>
              <a:buChar char="Ø"/>
            </a:pPr>
            <a:endParaRPr lang="en-US" sz="3200" dirty="0" smtClean="0">
              <a:solidFill>
                <a:srgbClr val="00B0F0"/>
              </a:solidFill>
            </a:endParaRPr>
          </a:p>
          <a:p>
            <a:r>
              <a:rPr lang="en-US" sz="3200" dirty="0" smtClean="0"/>
              <a:t>Definition: </a:t>
            </a:r>
          </a:p>
          <a:p>
            <a:r>
              <a:rPr lang="en-US" sz="3200" b="1" i="1" dirty="0" smtClean="0">
                <a:solidFill>
                  <a:schemeClr val="accent1"/>
                </a:solidFill>
              </a:rPr>
              <a:t>	</a:t>
            </a:r>
            <a:r>
              <a:rPr lang="en-US" sz="3200" i="1" dirty="0" smtClean="0">
                <a:solidFill>
                  <a:schemeClr val="accent1">
                    <a:lumMod val="75000"/>
                  </a:schemeClr>
                </a:solidFill>
              </a:rPr>
              <a:t>The field of </a:t>
            </a:r>
            <a:r>
              <a:rPr lang="en-US" sz="3200" i="1" u="sng" dirty="0" smtClean="0">
                <a:solidFill>
                  <a:schemeClr val="accent1">
                    <a:lumMod val="75000"/>
                  </a:schemeClr>
                </a:solidFill>
              </a:rPr>
              <a:t>linguistics</a:t>
            </a:r>
            <a:r>
              <a:rPr lang="en-US" sz="3200" i="1" dirty="0" smtClean="0">
                <a:solidFill>
                  <a:schemeClr val="accent1">
                    <a:lumMod val="75000"/>
                  </a:schemeClr>
                </a:solidFill>
              </a:rPr>
              <a:t> concerned with the study 	of </a:t>
            </a:r>
            <a:r>
              <a:rPr lang="en-US" sz="3200" i="1" u="sng" dirty="0" smtClean="0">
                <a:solidFill>
                  <a:schemeClr val="accent1">
                    <a:lumMod val="75000"/>
                  </a:schemeClr>
                </a:solidFill>
              </a:rPr>
              <a:t>meanings</a:t>
            </a:r>
            <a:r>
              <a:rPr lang="en-US" sz="3200" i="1" dirty="0" smtClean="0">
                <a:solidFill>
                  <a:schemeClr val="accent1">
                    <a:lumMod val="75000"/>
                  </a:schemeClr>
                </a:solidFill>
              </a:rPr>
              <a:t> in </a:t>
            </a:r>
            <a:r>
              <a:rPr lang="en-US" sz="3200" i="1" u="sng" dirty="0" smtClean="0">
                <a:solidFill>
                  <a:schemeClr val="accent1">
                    <a:lumMod val="75000"/>
                  </a:schemeClr>
                </a:solidFill>
              </a:rPr>
              <a:t>language</a:t>
            </a:r>
          </a:p>
          <a:p>
            <a:r>
              <a:rPr lang="en-US" altLang="zh-CN" sz="3200" dirty="0" smtClean="0">
                <a:solidFill>
                  <a:schemeClr val="accent1">
                    <a:lumMod val="75000"/>
                  </a:schemeClr>
                </a:solidFill>
                <a:latin typeface="Times New Roman" pitchFamily="18" charset="0"/>
                <a:cs typeface="Times New Roman" pitchFamily="18" charset="0"/>
              </a:rPr>
              <a:t>	</a:t>
            </a:r>
          </a:p>
          <a:p>
            <a:r>
              <a:rPr lang="en-US" altLang="zh-CN" sz="3200" dirty="0" smtClean="0">
                <a:solidFill>
                  <a:srgbClr val="000000"/>
                </a:solidFill>
                <a:latin typeface="Times New Roman" pitchFamily="18" charset="0"/>
                <a:cs typeface="Times New Roman" pitchFamily="18" charset="0"/>
              </a:rPr>
              <a:t>	Semantics is traditionally defined as the study of meaning in 	language. </a:t>
            </a:r>
            <a:endParaRPr lang="zh-CN" altLang="en-US" sz="3200" dirty="0" smtClean="0">
              <a:cs typeface="Times New Roman" pitchFamily="18" charset="0"/>
            </a:endParaRPr>
          </a:p>
          <a:p>
            <a:endParaRPr lang="en-US" sz="3200" b="1" i="1" dirty="0">
              <a:solidFill>
                <a:srgbClr val="FF0000"/>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381" y="1076633"/>
            <a:ext cx="8701548" cy="5133713"/>
          </a:xfrm>
          <a:prstGeom prst="rect">
            <a:avLst/>
          </a:prstGeom>
          <a:noFill/>
        </p:spPr>
        <p:txBody>
          <a:bodyPr wrap="square" rtlCol="0">
            <a:spAutoFit/>
          </a:bodyPr>
          <a:lstStyle/>
          <a:p>
            <a:pPr>
              <a:lnSpc>
                <a:spcPct val="90000"/>
              </a:lnSpc>
            </a:pPr>
            <a:r>
              <a:rPr lang="en-US" sz="4400" b="1" i="1" dirty="0" smtClean="0">
                <a:solidFill>
                  <a:schemeClr val="tx2"/>
                </a:solidFill>
                <a:latin typeface="Times New Roman" pitchFamily="18" charset="0"/>
                <a:cs typeface="Times New Roman" pitchFamily="18" charset="0"/>
              </a:rPr>
              <a:t>SEMANTICS</a:t>
            </a:r>
          </a:p>
          <a:p>
            <a:pPr>
              <a:lnSpc>
                <a:spcPct val="90000"/>
              </a:lnSpc>
            </a:pPr>
            <a:r>
              <a:rPr lang="en-US" sz="3200" b="1" u="sng" dirty="0" smtClean="0">
                <a:latin typeface="Times New Roman" pitchFamily="18" charset="0"/>
                <a:cs typeface="Times New Roman" pitchFamily="18" charset="0"/>
              </a:rPr>
              <a:t>Use of Term Semantics</a:t>
            </a:r>
          </a:p>
          <a:p>
            <a:pPr>
              <a:lnSpc>
                <a:spcPct val="90000"/>
              </a:lnSpc>
            </a:pPr>
            <a:endParaRPr lang="en-US" sz="3200" dirty="0" smtClean="0"/>
          </a:p>
          <a:p>
            <a:pPr>
              <a:lnSpc>
                <a:spcPct val="90000"/>
              </a:lnSpc>
              <a:buFont typeface="Arial" pitchFamily="34" charset="0"/>
              <a:buChar char="•"/>
            </a:pPr>
            <a:r>
              <a:rPr lang="hr-HR" sz="3200" dirty="0" smtClean="0"/>
              <a:t>First used in 1894 in ‘Reflected meanings: a point in semantics</a:t>
            </a:r>
            <a:r>
              <a:rPr lang="hr-HR" sz="3200" dirty="0" smtClean="0">
                <a:latin typeface="Arial" pitchFamily="34" charset="0"/>
              </a:rPr>
              <a:t>’</a:t>
            </a:r>
            <a:r>
              <a:rPr lang="hr-HR" sz="3200" dirty="0" smtClean="0"/>
              <a:t>.</a:t>
            </a:r>
          </a:p>
          <a:p>
            <a:pPr>
              <a:lnSpc>
                <a:spcPct val="90000"/>
              </a:lnSpc>
              <a:buFont typeface="Arial" pitchFamily="34" charset="0"/>
              <a:buChar char="•"/>
            </a:pPr>
            <a:r>
              <a:rPr lang="hr-HR" sz="3200" dirty="0" smtClean="0"/>
              <a:t>M. Br</a:t>
            </a:r>
            <a:r>
              <a:rPr lang="en-US" sz="3200" dirty="0" smtClean="0">
                <a:cs typeface="Times New Roman" pitchFamily="18" charset="0"/>
              </a:rPr>
              <a:t>é</a:t>
            </a:r>
            <a:r>
              <a:rPr lang="hr-HR" sz="3200" dirty="0" smtClean="0">
                <a:cs typeface="Times New Roman" pitchFamily="18" charset="0"/>
              </a:rPr>
              <a:t>al: ‘An Essay on Semantics’ (1897)</a:t>
            </a:r>
            <a:endParaRPr lang="en-US" sz="3200" dirty="0" smtClean="0">
              <a:cs typeface="Times New Roman" pitchFamily="18" charset="0"/>
            </a:endParaRPr>
          </a:p>
          <a:p>
            <a:pPr>
              <a:lnSpc>
                <a:spcPct val="90000"/>
              </a:lnSpc>
              <a:buFont typeface="Arial" pitchFamily="34" charset="0"/>
              <a:buChar char="•"/>
            </a:pPr>
            <a:r>
              <a:rPr lang="hr-HR" sz="3200" dirty="0" smtClean="0"/>
              <a:t>Most important usage of the term: Ogden and Richards: ‘The Meaning of Meaning’ (1923)</a:t>
            </a:r>
          </a:p>
          <a:p>
            <a:pPr>
              <a:lnSpc>
                <a:spcPct val="90000"/>
              </a:lnSpc>
              <a:buFont typeface="Arial" pitchFamily="34" charset="0"/>
              <a:buChar char="•"/>
            </a:pPr>
            <a:r>
              <a:rPr lang="hr-HR" sz="3200" dirty="0" smtClean="0"/>
              <a:t>(Malinowski:‘The problem of meaning in primitive languages’)</a:t>
            </a:r>
            <a:endParaRPr lang="en-US" sz="3200"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17639" y="1061884"/>
            <a:ext cx="9645445" cy="5355312"/>
          </a:xfrm>
          <a:prstGeom prst="rect">
            <a:avLst/>
          </a:prstGeom>
          <a:noFill/>
        </p:spPr>
        <p:txBody>
          <a:bodyPr wrap="square" rtlCol="0">
            <a:spAutoFit/>
          </a:bodyPr>
          <a:lstStyle/>
          <a:p>
            <a:r>
              <a:rPr lang="en-US" sz="5400" b="1" i="1" dirty="0" smtClean="0">
                <a:solidFill>
                  <a:schemeClr val="tx2"/>
                </a:solidFill>
                <a:latin typeface="Times New Roman" pitchFamily="18" charset="0"/>
                <a:cs typeface="Times New Roman" pitchFamily="18" charset="0"/>
              </a:rPr>
              <a:t>SEMANTICS</a:t>
            </a:r>
          </a:p>
          <a:p>
            <a:r>
              <a:rPr lang="en-US" sz="3200" b="1" u="sng" dirty="0" smtClean="0"/>
              <a:t>Why Meaning are Important????</a:t>
            </a:r>
          </a:p>
          <a:p>
            <a:endParaRPr lang="en-US" sz="3200" b="1" dirty="0" smtClean="0"/>
          </a:p>
          <a:p>
            <a:pPr lvl="1">
              <a:buFont typeface="Wingdings" pitchFamily="2" charset="2"/>
              <a:buChar char="§"/>
            </a:pPr>
            <a:r>
              <a:rPr lang="en-US" sz="3200" dirty="0" smtClean="0"/>
              <a:t>To understand language</a:t>
            </a:r>
          </a:p>
          <a:p>
            <a:pPr lvl="1">
              <a:buFont typeface="Wingdings" pitchFamily="2" charset="2"/>
              <a:buChar char="§"/>
            </a:pPr>
            <a:r>
              <a:rPr lang="en-US" sz="3200" dirty="0" smtClean="0"/>
              <a:t>the meaning of words and of the morphemes that compose them</a:t>
            </a:r>
          </a:p>
          <a:p>
            <a:pPr lvl="1">
              <a:buFont typeface="Wingdings" pitchFamily="2" charset="2"/>
              <a:buChar char="§"/>
            </a:pPr>
            <a:r>
              <a:rPr lang="en-US" sz="3200" dirty="0" smtClean="0"/>
              <a:t>Words into phrases and sentences (Semantics)</a:t>
            </a:r>
          </a:p>
          <a:p>
            <a:pPr lvl="1">
              <a:buFont typeface="Wingdings" pitchFamily="2" charset="2"/>
              <a:buChar char="§"/>
            </a:pPr>
            <a:r>
              <a:rPr lang="en-US" sz="3200" dirty="0" smtClean="0"/>
              <a:t>Context which determines the meaning (Pragmatics)</a:t>
            </a:r>
          </a:p>
          <a:p>
            <a:endParaRPr lang="en-US" sz="3200" dirty="0"/>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792480"/>
            <a:ext cx="10744200" cy="5133713"/>
          </a:xfrm>
          <a:prstGeom prst="rect">
            <a:avLst/>
          </a:prstGeom>
          <a:noFill/>
        </p:spPr>
        <p:txBody>
          <a:bodyPr wrap="square" rtlCol="0">
            <a:spAutoFit/>
          </a:bodyPr>
          <a:lstStyle/>
          <a:p>
            <a:pPr algn="just">
              <a:lnSpc>
                <a:spcPct val="90000"/>
              </a:lnSpc>
            </a:pPr>
            <a:r>
              <a:rPr lang="en-US" sz="4400" b="1" i="1" dirty="0" smtClean="0">
                <a:solidFill>
                  <a:schemeClr val="tx2"/>
                </a:solidFill>
                <a:latin typeface="Times New Roman" pitchFamily="18" charset="0"/>
                <a:cs typeface="Times New Roman" pitchFamily="18" charset="0"/>
              </a:rPr>
              <a:t>SEMANTICS</a:t>
            </a:r>
          </a:p>
          <a:p>
            <a:pPr algn="just">
              <a:lnSpc>
                <a:spcPct val="90000"/>
              </a:lnSpc>
            </a:pPr>
            <a:endParaRPr lang="en-US" sz="4400" b="1" i="1" dirty="0" smtClean="0">
              <a:solidFill>
                <a:schemeClr val="tx2"/>
              </a:solidFill>
              <a:latin typeface="Times New Roman" pitchFamily="18" charset="0"/>
              <a:cs typeface="Times New Roman" pitchFamily="18" charset="0"/>
            </a:endParaRPr>
          </a:p>
          <a:p>
            <a:pPr algn="just">
              <a:lnSpc>
                <a:spcPct val="90000"/>
              </a:lnSpc>
            </a:pPr>
            <a:r>
              <a:rPr lang="en-US" altLang="zh-CN" sz="3200" b="1" u="sng" dirty="0" smtClean="0">
                <a:solidFill>
                  <a:srgbClr val="000000"/>
                </a:solidFill>
                <a:latin typeface="Times New Roman" pitchFamily="18" charset="0"/>
                <a:cs typeface="Times New Roman" pitchFamily="18" charset="0"/>
              </a:rPr>
              <a:t>Difficulty with Meanings:</a:t>
            </a:r>
          </a:p>
          <a:p>
            <a:pPr algn="just">
              <a:lnSpc>
                <a:spcPct val="90000"/>
              </a:lnSpc>
            </a:pPr>
            <a:r>
              <a:rPr lang="en-US" altLang="zh-CN" sz="3200" dirty="0" smtClean="0">
                <a:solidFill>
                  <a:srgbClr val="000000"/>
                </a:solidFill>
                <a:latin typeface="Times New Roman" pitchFamily="18" charset="0"/>
                <a:cs typeface="Times New Roman" pitchFamily="18" charset="0"/>
              </a:rPr>
              <a:t>Linguists and dictionary makers face considerable problems in dealing with meaning. There are two traditional schools of theories of meaning: the </a:t>
            </a:r>
            <a:r>
              <a:rPr lang="en-US" altLang="zh-CN" sz="3200" dirty="0" smtClean="0">
                <a:solidFill>
                  <a:srgbClr val="000000"/>
                </a:solidFill>
                <a:latin typeface="Times New Roman" pitchFamily="18" charset="0"/>
                <a:cs typeface="Times New Roman" pitchFamily="18" charset="0"/>
                <a:hlinkClick r:id="rId2" action="ppaction://hlinkfile"/>
              </a:rPr>
              <a:t>reference theory</a:t>
            </a:r>
            <a:r>
              <a:rPr lang="en-US" altLang="zh-CN" sz="3200" dirty="0" smtClean="0">
                <a:solidFill>
                  <a:srgbClr val="000000"/>
                </a:solidFill>
                <a:latin typeface="Times New Roman" pitchFamily="18" charset="0"/>
                <a:cs typeface="Times New Roman" pitchFamily="18" charset="0"/>
              </a:rPr>
              <a:t> and the </a:t>
            </a:r>
            <a:r>
              <a:rPr lang="en-US" altLang="zh-CN" sz="3200" dirty="0" smtClean="0">
                <a:solidFill>
                  <a:srgbClr val="000000"/>
                </a:solidFill>
                <a:latin typeface="Times New Roman" pitchFamily="18" charset="0"/>
                <a:cs typeface="Times New Roman" pitchFamily="18" charset="0"/>
                <a:hlinkClick r:id="rId3" action="ppaction://hlinkfile"/>
              </a:rPr>
              <a:t>representation theory</a:t>
            </a:r>
            <a:r>
              <a:rPr lang="en-US" altLang="zh-CN" sz="3200" dirty="0" smtClean="0">
                <a:solidFill>
                  <a:srgbClr val="000000"/>
                </a:solidFill>
                <a:latin typeface="Times New Roman" pitchFamily="18" charset="0"/>
                <a:cs typeface="Times New Roman" pitchFamily="18" charset="0"/>
              </a:rPr>
              <a:t> . </a:t>
            </a:r>
          </a:p>
          <a:p>
            <a:pPr algn="just">
              <a:lnSpc>
                <a:spcPct val="90000"/>
              </a:lnSpc>
            </a:pPr>
            <a:r>
              <a:rPr lang="en-US" altLang="zh-CN" sz="3200" dirty="0" smtClean="0">
                <a:solidFill>
                  <a:srgbClr val="000000"/>
                </a:solidFill>
                <a:latin typeface="Times New Roman" pitchFamily="18" charset="0"/>
                <a:cs typeface="Times New Roman" pitchFamily="18" charset="0"/>
              </a:rPr>
              <a:t>Some have been trying to establish definitions of the meanings of words so that the meaning of linguistic expressions can be given. </a:t>
            </a:r>
            <a:r>
              <a:rPr lang="en-US" altLang="zh-CN" sz="3200" dirty="0" err="1" smtClean="0">
                <a:solidFill>
                  <a:srgbClr val="000000"/>
                </a:solidFill>
                <a:latin typeface="Times New Roman" pitchFamily="18" charset="0"/>
                <a:cs typeface="Times New Roman" pitchFamily="18" charset="0"/>
              </a:rPr>
              <a:t>Saeed</a:t>
            </a:r>
            <a:r>
              <a:rPr lang="en-US" altLang="zh-CN" sz="3200" dirty="0" smtClean="0">
                <a:solidFill>
                  <a:srgbClr val="000000"/>
                </a:solidFill>
                <a:latin typeface="Times New Roman" pitchFamily="18" charset="0"/>
                <a:cs typeface="Times New Roman" pitchFamily="18" charset="0"/>
              </a:rPr>
              <a:t> (1997) calls it the </a:t>
            </a:r>
            <a:r>
              <a:rPr lang="en-US" altLang="zh-CN" sz="3200" u="sng" dirty="0" smtClean="0">
                <a:solidFill>
                  <a:srgbClr val="000000"/>
                </a:solidFill>
                <a:latin typeface="Times New Roman" pitchFamily="18" charset="0"/>
                <a:cs typeface="Times New Roman" pitchFamily="18" charset="0"/>
              </a:rPr>
              <a:t>definition theory</a:t>
            </a:r>
            <a:r>
              <a:rPr lang="en-US" altLang="zh-CN" sz="3200" dirty="0" smtClean="0">
                <a:solidFill>
                  <a:srgbClr val="000000"/>
                </a:solidFill>
                <a:latin typeface="Times New Roman" pitchFamily="18" charset="0"/>
                <a:cs typeface="Times New Roman" pitchFamily="18" charset="0"/>
              </a:rPr>
              <a:t>. </a:t>
            </a:r>
            <a:endParaRPr lang="zh-CN" altLang="en-US" sz="3200" dirty="0" smtClean="0">
              <a:cs typeface="Times New Roman" pitchFamily="18" charset="0"/>
            </a:endParaRPr>
          </a:p>
          <a:p>
            <a:endParaRPr lang="en-US" dirty="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0120" y="411480"/>
            <a:ext cx="10515600" cy="6013954"/>
          </a:xfrm>
          <a:prstGeom prst="rect">
            <a:avLst/>
          </a:prstGeom>
          <a:noFill/>
        </p:spPr>
        <p:txBody>
          <a:bodyPr wrap="square" rtlCol="0">
            <a:spAutoFit/>
          </a:bodyPr>
          <a:lstStyle/>
          <a:p>
            <a:pPr algn="just">
              <a:lnSpc>
                <a:spcPct val="70000"/>
              </a:lnSpc>
            </a:pPr>
            <a:r>
              <a:rPr lang="en-US" sz="4400" b="1" i="1" dirty="0" smtClean="0">
                <a:solidFill>
                  <a:schemeClr val="tx2"/>
                </a:solidFill>
                <a:latin typeface="Times New Roman" pitchFamily="18" charset="0"/>
                <a:cs typeface="Times New Roman" pitchFamily="18" charset="0"/>
              </a:rPr>
              <a:t>SEMANTICS</a:t>
            </a:r>
          </a:p>
          <a:p>
            <a:pPr algn="just">
              <a:lnSpc>
                <a:spcPct val="70000"/>
              </a:lnSpc>
            </a:pPr>
            <a:endParaRPr lang="en-US" altLang="zh-CN" sz="3200" dirty="0" smtClean="0">
              <a:solidFill>
                <a:srgbClr val="000000"/>
              </a:solidFill>
              <a:cs typeface="Times New Roman" pitchFamily="18" charset="0"/>
            </a:endParaRPr>
          </a:p>
          <a:p>
            <a:pPr algn="just">
              <a:lnSpc>
                <a:spcPct val="70000"/>
              </a:lnSpc>
            </a:pPr>
            <a:r>
              <a:rPr lang="en-US" altLang="zh-CN" sz="3200" b="1" u="sng" dirty="0" smtClean="0">
                <a:solidFill>
                  <a:srgbClr val="000000"/>
                </a:solidFill>
                <a:cs typeface="Times New Roman" pitchFamily="18" charset="0"/>
              </a:rPr>
              <a:t>Referential Theory of Meanings</a:t>
            </a:r>
          </a:p>
          <a:p>
            <a:pPr algn="just">
              <a:lnSpc>
                <a:spcPct val="70000"/>
              </a:lnSpc>
            </a:pPr>
            <a:endParaRPr lang="en-US" altLang="zh-CN" sz="3200" dirty="0" smtClean="0">
              <a:solidFill>
                <a:srgbClr val="000000"/>
              </a:solidFill>
              <a:cs typeface="Times New Roman" pitchFamily="18" charset="0"/>
            </a:endParaRPr>
          </a:p>
          <a:p>
            <a:pPr algn="just">
              <a:lnSpc>
                <a:spcPct val="70000"/>
              </a:lnSpc>
              <a:buFont typeface="Arial" pitchFamily="34" charset="0"/>
              <a:buChar char="•"/>
            </a:pPr>
            <a:r>
              <a:rPr lang="en-US" altLang="zh-CN" sz="3200" dirty="0" smtClean="0">
                <a:solidFill>
                  <a:srgbClr val="000000"/>
                </a:solidFill>
                <a:cs typeface="Times New Roman" pitchFamily="18" charset="0"/>
              </a:rPr>
              <a:t>The referential theory holds that a linguistic sign derives its meaning from it refers to something in the reality. </a:t>
            </a:r>
          </a:p>
          <a:p>
            <a:pPr algn="just">
              <a:lnSpc>
                <a:spcPct val="70000"/>
              </a:lnSpc>
              <a:buFont typeface="Arial" pitchFamily="34" charset="0"/>
              <a:buChar char="•"/>
            </a:pPr>
            <a:endParaRPr lang="en-US" altLang="zh-CN" sz="3200" dirty="0" smtClean="0">
              <a:solidFill>
                <a:srgbClr val="000000"/>
              </a:solidFill>
              <a:cs typeface="Times New Roman" pitchFamily="18" charset="0"/>
            </a:endParaRPr>
          </a:p>
          <a:p>
            <a:pPr algn="just">
              <a:lnSpc>
                <a:spcPct val="70000"/>
              </a:lnSpc>
              <a:buFont typeface="Arial" pitchFamily="34" charset="0"/>
              <a:buChar char="•"/>
            </a:pPr>
            <a:r>
              <a:rPr lang="en-US" altLang="zh-CN" sz="3200" dirty="0" smtClean="0">
                <a:solidFill>
                  <a:srgbClr val="000000"/>
                </a:solidFill>
                <a:cs typeface="Times New Roman" pitchFamily="18" charset="0"/>
              </a:rPr>
              <a:t>This suggests that language is a system of arbitrary vocal symbols used for human communication. </a:t>
            </a:r>
          </a:p>
          <a:p>
            <a:pPr algn="just">
              <a:lnSpc>
                <a:spcPct val="70000"/>
              </a:lnSpc>
              <a:buFont typeface="Arial" pitchFamily="34" charset="0"/>
              <a:buChar char="•"/>
            </a:pPr>
            <a:endParaRPr lang="en-US" altLang="zh-CN" sz="3200" dirty="0" smtClean="0">
              <a:solidFill>
                <a:srgbClr val="000000"/>
              </a:solidFill>
              <a:cs typeface="Times New Roman" pitchFamily="18" charset="0"/>
            </a:endParaRPr>
          </a:p>
          <a:p>
            <a:pPr algn="just">
              <a:lnSpc>
                <a:spcPct val="70000"/>
              </a:lnSpc>
              <a:buFont typeface="Arial" pitchFamily="34" charset="0"/>
              <a:buChar char="•"/>
            </a:pPr>
            <a:r>
              <a:rPr lang="en-US" altLang="zh-CN" sz="3200" dirty="0" smtClean="0">
                <a:solidFill>
                  <a:srgbClr val="000000"/>
                </a:solidFill>
                <a:cs typeface="Times New Roman" pitchFamily="18" charset="0"/>
              </a:rPr>
              <a:t>For example, words like </a:t>
            </a:r>
            <a:r>
              <a:rPr lang="en-US" altLang="zh-CN" sz="3200" i="1" dirty="0" smtClean="0">
                <a:solidFill>
                  <a:srgbClr val="000000"/>
                </a:solidFill>
                <a:cs typeface="Times New Roman" pitchFamily="18" charset="0"/>
              </a:rPr>
              <a:t>man, fish, </a:t>
            </a:r>
            <a:r>
              <a:rPr lang="en-US" altLang="zh-CN" sz="3200" dirty="0" smtClean="0">
                <a:solidFill>
                  <a:srgbClr val="000000"/>
                </a:solidFill>
                <a:cs typeface="Times New Roman" pitchFamily="18" charset="0"/>
              </a:rPr>
              <a:t>are meaningful in that they each refer to an individual or a collection of living beings existing in the reality.</a:t>
            </a:r>
          </a:p>
          <a:p>
            <a:pPr algn="just">
              <a:lnSpc>
                <a:spcPct val="70000"/>
              </a:lnSpc>
              <a:buFont typeface="Arial" pitchFamily="34" charset="0"/>
              <a:buChar char="•"/>
            </a:pPr>
            <a:r>
              <a:rPr lang="en-US" altLang="zh-CN" sz="3200" dirty="0" smtClean="0">
                <a:solidFill>
                  <a:srgbClr val="000000"/>
                </a:solidFill>
                <a:cs typeface="Times New Roman" pitchFamily="18" charset="0"/>
              </a:rPr>
              <a:t> </a:t>
            </a:r>
          </a:p>
          <a:p>
            <a:pPr algn="just">
              <a:lnSpc>
                <a:spcPct val="70000"/>
              </a:lnSpc>
              <a:buFont typeface="Arial" pitchFamily="34" charset="0"/>
              <a:buChar char="•"/>
            </a:pPr>
            <a:r>
              <a:rPr lang="en-US" altLang="zh-CN" sz="3200" dirty="0" smtClean="0">
                <a:solidFill>
                  <a:srgbClr val="000000"/>
                </a:solidFill>
                <a:cs typeface="Times New Roman" pitchFamily="18" charset="0"/>
              </a:rPr>
              <a:t>However, some linguistic signs, like </a:t>
            </a:r>
            <a:r>
              <a:rPr lang="en-US" altLang="zh-CN" sz="3200" i="1" dirty="0" smtClean="0">
                <a:solidFill>
                  <a:srgbClr val="000000"/>
                </a:solidFill>
                <a:cs typeface="Times New Roman" pitchFamily="18" charset="0"/>
              </a:rPr>
              <a:t>God, ghost, dragon, unicorn</a:t>
            </a:r>
            <a:r>
              <a:rPr lang="en-US" altLang="zh-CN" sz="3200" dirty="0" smtClean="0">
                <a:solidFill>
                  <a:srgbClr val="000000"/>
                </a:solidFill>
                <a:cs typeface="Times New Roman" pitchFamily="18" charset="0"/>
              </a:rPr>
              <a:t>, merely denote something imaginative. </a:t>
            </a:r>
            <a:endParaRPr lang="zh-CN" altLang="en-US" sz="3200"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609600"/>
            <a:ext cx="10302240" cy="5755422"/>
          </a:xfrm>
          <a:prstGeom prst="rect">
            <a:avLst/>
          </a:prstGeom>
          <a:noFill/>
        </p:spPr>
        <p:txBody>
          <a:bodyPr wrap="square" rtlCol="0">
            <a:spAutoFit/>
          </a:bodyPr>
          <a:lstStyle/>
          <a:p>
            <a:pPr algn="just">
              <a:lnSpc>
                <a:spcPct val="70000"/>
              </a:lnSpc>
            </a:pPr>
            <a:r>
              <a:rPr lang="en-US" sz="4400" b="1" i="1" dirty="0" smtClean="0">
                <a:solidFill>
                  <a:schemeClr val="tx2"/>
                </a:solidFill>
                <a:latin typeface="Times New Roman" pitchFamily="18" charset="0"/>
                <a:cs typeface="Times New Roman" pitchFamily="18" charset="0"/>
              </a:rPr>
              <a:t>SEMANTICS</a:t>
            </a:r>
          </a:p>
          <a:p>
            <a:pPr algn="just">
              <a:lnSpc>
                <a:spcPct val="70000"/>
              </a:lnSpc>
            </a:pPr>
            <a:endParaRPr lang="en-US" altLang="zh-CN" sz="3200" dirty="0" smtClean="0">
              <a:solidFill>
                <a:srgbClr val="000000"/>
              </a:solidFill>
              <a:cs typeface="Times New Roman" pitchFamily="18" charset="0"/>
            </a:endParaRPr>
          </a:p>
          <a:p>
            <a:pPr algn="just">
              <a:lnSpc>
                <a:spcPct val="70000"/>
              </a:lnSpc>
            </a:pPr>
            <a:r>
              <a:rPr lang="en-US" altLang="zh-CN" sz="3200" b="1" u="sng" dirty="0" smtClean="0">
                <a:solidFill>
                  <a:srgbClr val="000000"/>
                </a:solidFill>
                <a:cs typeface="Times New Roman" pitchFamily="18" charset="0"/>
              </a:rPr>
              <a:t>Representational Theory of Meanings</a:t>
            </a:r>
          </a:p>
          <a:p>
            <a:pPr algn="just">
              <a:lnSpc>
                <a:spcPct val="70000"/>
              </a:lnSpc>
            </a:pPr>
            <a:endParaRPr lang="en-US" altLang="zh-CN" sz="3200" dirty="0" smtClean="0">
              <a:solidFill>
                <a:srgbClr val="000000"/>
              </a:solidFill>
              <a:cs typeface="Times New Roman" pitchFamily="18" charset="0"/>
            </a:endParaRPr>
          </a:p>
          <a:p>
            <a:pPr algn="just">
              <a:lnSpc>
                <a:spcPct val="70000"/>
              </a:lnSpc>
              <a:buFont typeface="Arial" pitchFamily="34" charset="0"/>
              <a:buChar char="•"/>
            </a:pPr>
            <a:r>
              <a:rPr lang="en-US" altLang="zh-CN" sz="3000" dirty="0" smtClean="0">
                <a:solidFill>
                  <a:srgbClr val="000000"/>
                </a:solidFill>
                <a:cs typeface="Times New Roman" pitchFamily="18" charset="0"/>
              </a:rPr>
              <a:t>The representational theory holds that language in general, and words in particular, are only an icon (or representation) for an actual thing (or form) being symbolized. </a:t>
            </a:r>
          </a:p>
          <a:p>
            <a:pPr algn="just">
              <a:lnSpc>
                <a:spcPct val="70000"/>
              </a:lnSpc>
              <a:buFont typeface="Arial" pitchFamily="34" charset="0"/>
              <a:buChar char="•"/>
            </a:pPr>
            <a:endParaRPr lang="en-US" altLang="zh-CN" sz="3000" dirty="0" smtClean="0">
              <a:solidFill>
                <a:srgbClr val="000000"/>
              </a:solidFill>
              <a:cs typeface="Times New Roman" pitchFamily="18" charset="0"/>
            </a:endParaRPr>
          </a:p>
          <a:p>
            <a:pPr algn="just">
              <a:lnSpc>
                <a:spcPct val="70000"/>
              </a:lnSpc>
              <a:buFont typeface="Arial" pitchFamily="34" charset="0"/>
              <a:buChar char="•"/>
            </a:pPr>
            <a:r>
              <a:rPr lang="en-US" altLang="zh-CN" sz="3000" dirty="0" smtClean="0">
                <a:solidFill>
                  <a:srgbClr val="000000"/>
                </a:solidFill>
                <a:cs typeface="Times New Roman" pitchFamily="18" charset="0"/>
              </a:rPr>
              <a:t>In other words, they conjure in our minds pictures of the things, happenings and ideas. This suggests that there is one kind of "natural" resemblance or relationship between words and the things represented by them. For the most part, this seems to happen. </a:t>
            </a:r>
          </a:p>
          <a:p>
            <a:pPr algn="just">
              <a:lnSpc>
                <a:spcPct val="70000"/>
              </a:lnSpc>
              <a:buFont typeface="Arial" pitchFamily="34" charset="0"/>
              <a:buChar char="•"/>
            </a:pPr>
            <a:endParaRPr lang="en-US" altLang="zh-CN" sz="3000" dirty="0" smtClean="0">
              <a:solidFill>
                <a:srgbClr val="000000"/>
              </a:solidFill>
              <a:cs typeface="Times New Roman" pitchFamily="18" charset="0"/>
            </a:endParaRPr>
          </a:p>
          <a:p>
            <a:pPr algn="just">
              <a:lnSpc>
                <a:spcPct val="70000"/>
              </a:lnSpc>
              <a:buFont typeface="Arial" pitchFamily="34" charset="0"/>
              <a:buChar char="•"/>
            </a:pPr>
            <a:r>
              <a:rPr lang="en-US" altLang="zh-CN" sz="3000" dirty="0" smtClean="0">
                <a:solidFill>
                  <a:srgbClr val="000000"/>
                </a:solidFill>
                <a:cs typeface="Times New Roman" pitchFamily="18" charset="0"/>
              </a:rPr>
              <a:t>But there are a number of function words, such as </a:t>
            </a:r>
            <a:r>
              <a:rPr lang="en-US" altLang="zh-CN" sz="3000" i="1" dirty="0" smtClean="0">
                <a:solidFill>
                  <a:srgbClr val="000000"/>
                </a:solidFill>
                <a:cs typeface="Times New Roman" pitchFamily="18" charset="0"/>
              </a:rPr>
              <a:t>a, an, the, or</a:t>
            </a:r>
            <a:r>
              <a:rPr lang="en-US" altLang="zh-CN" sz="3000" dirty="0" smtClean="0">
                <a:solidFill>
                  <a:srgbClr val="000000"/>
                </a:solidFill>
                <a:cs typeface="Times New Roman" pitchFamily="18" charset="0"/>
              </a:rPr>
              <a:t>, which "conjure" no pictures of this kind. </a:t>
            </a:r>
            <a:endParaRPr lang="zh-CN" altLang="en-US" sz="3000"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432560"/>
            <a:ext cx="8945880" cy="3231654"/>
          </a:xfrm>
          <a:prstGeom prst="rect">
            <a:avLst/>
          </a:prstGeom>
          <a:noFill/>
        </p:spPr>
        <p:txBody>
          <a:bodyPr wrap="square" rtlCol="0">
            <a:spAutoFit/>
          </a:bodyPr>
          <a:lstStyle/>
          <a:p>
            <a:r>
              <a:rPr lang="en-US" sz="4000" b="1" dirty="0" smtClean="0">
                <a:solidFill>
                  <a:schemeClr val="accent1">
                    <a:lumMod val="75000"/>
                  </a:schemeClr>
                </a:solidFill>
              </a:rPr>
              <a:t>Types of Meanings</a:t>
            </a:r>
          </a:p>
          <a:p>
            <a:endParaRPr lang="en-US" sz="3200" dirty="0" smtClean="0"/>
          </a:p>
          <a:p>
            <a:r>
              <a:rPr lang="en-US" sz="3200" dirty="0" smtClean="0"/>
              <a:t>Conceptual Meanings</a:t>
            </a:r>
          </a:p>
          <a:p>
            <a:r>
              <a:rPr lang="en-US" sz="3200" dirty="0" smtClean="0"/>
              <a:t>Associative Meanings</a:t>
            </a:r>
          </a:p>
          <a:p>
            <a:r>
              <a:rPr lang="en-US" sz="3200" dirty="0" smtClean="0"/>
              <a:t>Thematic Meanings</a:t>
            </a:r>
          </a:p>
          <a:p>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1051560"/>
            <a:ext cx="10850880" cy="5189113"/>
          </a:xfrm>
          <a:prstGeom prst="rect">
            <a:avLst/>
          </a:prstGeom>
          <a:noFill/>
        </p:spPr>
        <p:txBody>
          <a:bodyPr wrap="square" rtlCol="0">
            <a:spAutoFit/>
          </a:bodyPr>
          <a:lstStyle/>
          <a:p>
            <a:pPr algn="just">
              <a:lnSpc>
                <a:spcPct val="90000"/>
              </a:lnSpc>
            </a:pPr>
            <a:r>
              <a:rPr lang="en-US" altLang="zh-CN" sz="4000" b="1" dirty="0" smtClean="0">
                <a:solidFill>
                  <a:schemeClr val="accent1">
                    <a:lumMod val="75000"/>
                  </a:schemeClr>
                </a:solidFill>
              </a:rPr>
              <a:t>Types of Meanings</a:t>
            </a:r>
          </a:p>
          <a:p>
            <a:pPr algn="just">
              <a:lnSpc>
                <a:spcPct val="90000"/>
              </a:lnSpc>
            </a:pPr>
            <a:endParaRPr lang="en-US" altLang="zh-CN" sz="2800" b="1" u="sng" dirty="0" smtClean="0">
              <a:latin typeface="Times New Roman" pitchFamily="18" charset="0"/>
              <a:cs typeface="Times New Roman" pitchFamily="18" charset="0"/>
            </a:endParaRPr>
          </a:p>
          <a:p>
            <a:pPr algn="just">
              <a:lnSpc>
                <a:spcPct val="90000"/>
              </a:lnSpc>
            </a:pPr>
            <a:r>
              <a:rPr lang="en-US" altLang="zh-CN" sz="2800" b="1" u="sng" dirty="0" smtClean="0">
                <a:latin typeface="Times New Roman" pitchFamily="18" charset="0"/>
                <a:cs typeface="Times New Roman" pitchFamily="18" charset="0"/>
              </a:rPr>
              <a:t>Conceptual Meanings/ Denotative Meanings</a:t>
            </a:r>
          </a:p>
          <a:p>
            <a:pPr algn="just">
              <a:lnSpc>
                <a:spcPct val="90000"/>
              </a:lnSpc>
            </a:pPr>
            <a:r>
              <a:rPr lang="en-US" altLang="zh-CN" sz="2800" dirty="0" smtClean="0">
                <a:latin typeface="Times New Roman" pitchFamily="18" charset="0"/>
                <a:cs typeface="Times New Roman" pitchFamily="18" charset="0"/>
              </a:rPr>
              <a:t>Conceptual meaning is also called "logical" or "cognitive" meaning. </a:t>
            </a:r>
          </a:p>
          <a:p>
            <a:pPr algn="just">
              <a:lnSpc>
                <a:spcPct val="90000"/>
              </a:lnSpc>
            </a:pPr>
            <a:endParaRPr lang="en-US" altLang="zh-CN" sz="2800" dirty="0" smtClean="0">
              <a:latin typeface="Times New Roman" pitchFamily="18" charset="0"/>
              <a:cs typeface="Times New Roman" pitchFamily="18" charset="0"/>
            </a:endParaRPr>
          </a:p>
          <a:p>
            <a:pPr algn="just">
              <a:lnSpc>
                <a:spcPct val="90000"/>
              </a:lnSpc>
            </a:pPr>
            <a:r>
              <a:rPr lang="en-US" altLang="zh-CN" sz="2800" dirty="0" smtClean="0">
                <a:latin typeface="Times New Roman" pitchFamily="18" charset="0"/>
                <a:cs typeface="Times New Roman" pitchFamily="18" charset="0"/>
              </a:rPr>
              <a:t>This refers to the definition given in the dictionary. It is widely assumed to be the central factor in linguistic communication and is integral to the essential functioning of language.</a:t>
            </a:r>
          </a:p>
          <a:p>
            <a:pPr algn="just">
              <a:lnSpc>
                <a:spcPct val="90000"/>
              </a:lnSpc>
            </a:pPr>
            <a:r>
              <a:rPr lang="en-US" altLang="zh-CN" sz="2800" dirty="0" smtClean="0">
                <a:latin typeface="Times New Roman" pitchFamily="18" charset="0"/>
                <a:cs typeface="Times New Roman" pitchFamily="18" charset="0"/>
              </a:rPr>
              <a:t> </a:t>
            </a:r>
          </a:p>
          <a:p>
            <a:pPr algn="just">
              <a:lnSpc>
                <a:spcPct val="90000"/>
              </a:lnSpc>
            </a:pPr>
            <a:r>
              <a:rPr lang="en-US" altLang="zh-CN" sz="2800" dirty="0" smtClean="0">
                <a:latin typeface="Times New Roman" pitchFamily="18" charset="0"/>
                <a:cs typeface="Times New Roman" pitchFamily="18" charset="0"/>
              </a:rPr>
              <a:t>For example, man can be defined by the contrastive features [+Human], [+Male], [+Adult], as distinct from girl, which can be defined as [+Human], [-Male], [-Adult]. </a:t>
            </a:r>
            <a:endParaRPr lang="zh-CN" altLang="en-US" sz="2800" dirty="0" smtClean="0">
              <a:latin typeface="Times New Roman" pitchFamily="18" charset="0"/>
              <a:cs typeface="Times New Roman" pitchFamily="18" charset="0"/>
            </a:endParaRPr>
          </a:p>
          <a:p>
            <a:endParaRPr lang="en-US" dirty="0"/>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158240"/>
            <a:ext cx="10652760" cy="5539978"/>
          </a:xfrm>
          <a:prstGeom prst="rect">
            <a:avLst/>
          </a:prstGeom>
          <a:noFill/>
        </p:spPr>
        <p:txBody>
          <a:bodyPr wrap="square" rtlCol="0">
            <a:spAutoFit/>
          </a:bodyPr>
          <a:lstStyle/>
          <a:p>
            <a:pPr algn="just"/>
            <a:r>
              <a:rPr lang="en-US" altLang="zh-CN" sz="2800" b="1" u="sng" dirty="0" smtClean="0">
                <a:solidFill>
                  <a:srgbClr val="000000"/>
                </a:solidFill>
                <a:latin typeface="Times New Roman" pitchFamily="18" charset="0"/>
                <a:cs typeface="Times New Roman" pitchFamily="18" charset="0"/>
              </a:rPr>
              <a:t>Associative Meaning</a:t>
            </a:r>
          </a:p>
          <a:p>
            <a:pPr algn="just"/>
            <a:endParaRPr lang="en-US" altLang="zh-CN" sz="2800" dirty="0" smtClean="0">
              <a:solidFill>
                <a:srgbClr val="000000"/>
              </a:solidFill>
              <a:latin typeface="Times New Roman" pitchFamily="18" charset="0"/>
              <a:cs typeface="Times New Roman" pitchFamily="18" charset="0"/>
            </a:endParaRPr>
          </a:p>
          <a:p>
            <a:pPr algn="just"/>
            <a:r>
              <a:rPr lang="en-US" altLang="zh-CN" sz="2800" dirty="0" smtClean="0">
                <a:solidFill>
                  <a:srgbClr val="000000"/>
                </a:solidFill>
                <a:latin typeface="Times New Roman" pitchFamily="18" charset="0"/>
                <a:cs typeface="Times New Roman" pitchFamily="18" charset="0"/>
              </a:rPr>
              <a:t>This refers to the meaning associated with the conceptual meaning, which can be further divided into following five types: </a:t>
            </a:r>
          </a:p>
          <a:p>
            <a:pPr algn="just"/>
            <a:r>
              <a:rPr lang="en-US" altLang="zh-CN" sz="2800" dirty="0" smtClean="0">
                <a:solidFill>
                  <a:srgbClr val="000000"/>
                </a:solidFill>
                <a:latin typeface="Times New Roman" pitchFamily="18" charset="0"/>
                <a:cs typeface="Times New Roman" pitchFamily="18" charset="0"/>
              </a:rPr>
              <a:t>1. Connotative meaning: This is the communicative value attributed to an expression over and above its purely conceptual meaning. </a:t>
            </a:r>
          </a:p>
          <a:p>
            <a:pPr algn="just"/>
            <a:r>
              <a:rPr lang="en-US" altLang="zh-CN" sz="2800" dirty="0" smtClean="0">
                <a:solidFill>
                  <a:srgbClr val="000000"/>
                </a:solidFill>
                <a:latin typeface="Times New Roman" pitchFamily="18" charset="0"/>
                <a:cs typeface="Times New Roman" pitchFamily="18" charset="0"/>
              </a:rPr>
              <a:t>e.g. woman</a:t>
            </a:r>
          </a:p>
          <a:p>
            <a:pPr algn="just"/>
            <a:endParaRPr lang="en-US" altLang="zh-CN" sz="2800" dirty="0" smtClean="0">
              <a:solidFill>
                <a:srgbClr val="000000"/>
              </a:solidFill>
              <a:latin typeface="Times New Roman" pitchFamily="18" charset="0"/>
              <a:cs typeface="Times New Roman" pitchFamily="18" charset="0"/>
            </a:endParaRPr>
          </a:p>
          <a:p>
            <a:pPr algn="just"/>
            <a:r>
              <a:rPr lang="en-US" altLang="zh-CN" sz="2800" dirty="0" smtClean="0">
                <a:solidFill>
                  <a:srgbClr val="000000"/>
                </a:solidFill>
                <a:latin typeface="Times New Roman" pitchFamily="18" charset="0"/>
                <a:cs typeface="Times New Roman" pitchFamily="18" charset="0"/>
              </a:rPr>
              <a:t>2. Social meaning: This refers to what is communicated of the social circumstances of language use, including variations like dialect, time, topic, style. </a:t>
            </a:r>
          </a:p>
          <a:p>
            <a:pPr algn="just"/>
            <a:endParaRPr lang="zh-CN" altLang="en-US" sz="2800" dirty="0" smtClean="0">
              <a:cs typeface="Times New Roman" pitchFamily="18" charset="0"/>
            </a:endParaRPr>
          </a:p>
          <a:p>
            <a:endParaRPr lang="en-US" dirty="0"/>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0560" y="1066800"/>
            <a:ext cx="10576560" cy="5109091"/>
          </a:xfrm>
          <a:prstGeom prst="rect">
            <a:avLst/>
          </a:prstGeom>
          <a:noFill/>
        </p:spPr>
        <p:txBody>
          <a:bodyPr wrap="square" rtlCol="0">
            <a:spAutoFit/>
          </a:bodyPr>
          <a:lstStyle/>
          <a:p>
            <a:r>
              <a:rPr lang="en-US" altLang="zh-CN" sz="2800" dirty="0" smtClean="0">
                <a:solidFill>
                  <a:srgbClr val="000000"/>
                </a:solidFill>
                <a:latin typeface="Times New Roman" pitchFamily="18" charset="0"/>
                <a:cs typeface="Times New Roman" pitchFamily="18" charset="0"/>
              </a:rPr>
              <a:t>3. Affective meaning: This is what is communicated of the feelings and attitudes of the speaker/writer towards the listener and/or what is talking about. </a:t>
            </a:r>
          </a:p>
          <a:p>
            <a:endParaRPr lang="en-US" altLang="zh-CN" sz="2800" dirty="0" smtClean="0">
              <a:solidFill>
                <a:srgbClr val="000000"/>
              </a:solidFill>
              <a:latin typeface="Times New Roman" pitchFamily="18" charset="0"/>
              <a:cs typeface="Times New Roman" pitchFamily="18" charset="0"/>
            </a:endParaRPr>
          </a:p>
          <a:p>
            <a:pPr algn="just"/>
            <a:r>
              <a:rPr lang="en-US" altLang="zh-CN" sz="2800" dirty="0" smtClean="0">
                <a:solidFill>
                  <a:srgbClr val="000000"/>
                </a:solidFill>
                <a:latin typeface="Times New Roman" pitchFamily="18" charset="0"/>
                <a:cs typeface="Times New Roman" pitchFamily="18" charset="0"/>
              </a:rPr>
              <a:t>4. Reflected meaning: This is the meaning when we associate one sense of an expression with another. </a:t>
            </a:r>
          </a:p>
          <a:p>
            <a:pPr algn="just"/>
            <a:endParaRPr lang="en-US" altLang="zh-CN" sz="2800" dirty="0" smtClean="0">
              <a:solidFill>
                <a:srgbClr val="000000"/>
              </a:solidFill>
              <a:latin typeface="Times New Roman" pitchFamily="18" charset="0"/>
              <a:cs typeface="Times New Roman" pitchFamily="18" charset="0"/>
            </a:endParaRPr>
          </a:p>
          <a:p>
            <a:pPr algn="just"/>
            <a:r>
              <a:rPr lang="en-US" altLang="zh-CN" sz="2800" dirty="0" smtClean="0">
                <a:solidFill>
                  <a:srgbClr val="000000"/>
                </a:solidFill>
                <a:latin typeface="Times New Roman" pitchFamily="18" charset="0"/>
                <a:cs typeface="Times New Roman" pitchFamily="18" charset="0"/>
              </a:rPr>
              <a:t>5. </a:t>
            </a:r>
            <a:r>
              <a:rPr lang="en-US" altLang="zh-CN" sz="2800" dirty="0" err="1" smtClean="0">
                <a:solidFill>
                  <a:srgbClr val="000000"/>
                </a:solidFill>
                <a:latin typeface="Times New Roman" pitchFamily="18" charset="0"/>
                <a:cs typeface="Times New Roman" pitchFamily="18" charset="0"/>
              </a:rPr>
              <a:t>Collocative</a:t>
            </a:r>
            <a:r>
              <a:rPr lang="en-US" altLang="zh-CN" sz="2800" dirty="0" smtClean="0">
                <a:solidFill>
                  <a:srgbClr val="000000"/>
                </a:solidFill>
                <a:latin typeface="Times New Roman" pitchFamily="18" charset="0"/>
                <a:cs typeface="Times New Roman" pitchFamily="18" charset="0"/>
              </a:rPr>
              <a:t> meaning: This refers to what is communicated through association with words which tend to occur in the environment of another word. </a:t>
            </a:r>
            <a:endParaRPr lang="zh-CN" altLang="en-US" sz="2800" dirty="0" smtClean="0">
              <a:cs typeface="Times New Roman" pitchFamily="18" charset="0"/>
            </a:endParaRPr>
          </a:p>
          <a:p>
            <a:endParaRPr lang="zh-CN" altLang="en-US" sz="2800" dirty="0" smtClean="0">
              <a:cs typeface="Times New Roman" pitchFamily="18" charset="0"/>
            </a:endParaRPr>
          </a:p>
          <a:p>
            <a:endParaRPr lang="en-US" dirty="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9120" y="1203960"/>
            <a:ext cx="10759440" cy="3471720"/>
          </a:xfrm>
          <a:prstGeom prst="rect">
            <a:avLst/>
          </a:prstGeom>
          <a:noFill/>
        </p:spPr>
        <p:txBody>
          <a:bodyPr wrap="square" rtlCol="0">
            <a:spAutoFit/>
          </a:bodyPr>
          <a:lstStyle/>
          <a:p>
            <a:pPr algn="just">
              <a:lnSpc>
                <a:spcPct val="90000"/>
              </a:lnSpc>
            </a:pPr>
            <a:r>
              <a:rPr lang="en-US" altLang="zh-CN" sz="2800" b="1" u="sng" dirty="0" smtClean="0">
                <a:solidFill>
                  <a:srgbClr val="000000"/>
                </a:solidFill>
                <a:latin typeface="Times New Roman" pitchFamily="18" charset="0"/>
                <a:cs typeface="Times New Roman" pitchFamily="18" charset="0"/>
              </a:rPr>
              <a:t>Thematic Meanings</a:t>
            </a:r>
          </a:p>
          <a:p>
            <a:pPr algn="just">
              <a:lnSpc>
                <a:spcPct val="90000"/>
              </a:lnSpc>
            </a:pPr>
            <a:endParaRPr lang="en-US" altLang="zh-CN" sz="2800" dirty="0" smtClean="0">
              <a:solidFill>
                <a:srgbClr val="000000"/>
              </a:solidFill>
              <a:latin typeface="Times New Roman" pitchFamily="18" charset="0"/>
              <a:cs typeface="Times New Roman" pitchFamily="18" charset="0"/>
            </a:endParaRPr>
          </a:p>
          <a:p>
            <a:pPr algn="just">
              <a:lnSpc>
                <a:spcPct val="90000"/>
              </a:lnSpc>
            </a:pPr>
            <a:r>
              <a:rPr lang="en-US" altLang="zh-CN" sz="2800" dirty="0" smtClean="0">
                <a:solidFill>
                  <a:srgbClr val="000000"/>
                </a:solidFill>
                <a:latin typeface="Times New Roman" pitchFamily="18" charset="0"/>
                <a:cs typeface="Times New Roman" pitchFamily="18" charset="0"/>
              </a:rPr>
              <a:t>This is what is communicated by the way in which the message is organized in terms of order and emphasis. Now compare the following pair of sentences:</a:t>
            </a:r>
          </a:p>
          <a:p>
            <a:pPr algn="just">
              <a:lnSpc>
                <a:spcPct val="90000"/>
              </a:lnSpc>
            </a:pPr>
            <a:endParaRPr lang="en-US" altLang="zh-CN" sz="2800" dirty="0" smtClean="0">
              <a:solidFill>
                <a:srgbClr val="000000"/>
              </a:solidFill>
              <a:latin typeface="Times New Roman" pitchFamily="18" charset="0"/>
              <a:cs typeface="Times New Roman" pitchFamily="18" charset="0"/>
            </a:endParaRPr>
          </a:p>
          <a:p>
            <a:pPr algn="just">
              <a:lnSpc>
                <a:spcPct val="90000"/>
              </a:lnSpc>
            </a:pPr>
            <a:r>
              <a:rPr lang="en-US" altLang="zh-CN" sz="2800" dirty="0" smtClean="0">
                <a:solidFill>
                  <a:srgbClr val="000000"/>
                </a:solidFill>
                <a:latin typeface="Times New Roman" pitchFamily="18" charset="0"/>
                <a:cs typeface="Times New Roman" pitchFamily="18" charset="0"/>
              </a:rPr>
              <a:t>(1) </a:t>
            </a:r>
            <a:r>
              <a:rPr lang="en-US" altLang="zh-CN" sz="2800" b="1" dirty="0" smtClean="0">
                <a:solidFill>
                  <a:srgbClr val="000000"/>
                </a:solidFill>
                <a:latin typeface="Times New Roman" pitchFamily="18" charset="0"/>
                <a:cs typeface="Times New Roman" pitchFamily="18" charset="0"/>
              </a:rPr>
              <a:t>The young man</a:t>
            </a:r>
            <a:r>
              <a:rPr lang="en-US" altLang="zh-CN" sz="2800" dirty="0" smtClean="0">
                <a:solidFill>
                  <a:srgbClr val="000000"/>
                </a:solidFill>
                <a:latin typeface="Times New Roman" pitchFamily="18" charset="0"/>
                <a:cs typeface="Times New Roman" pitchFamily="18" charset="0"/>
              </a:rPr>
              <a:t> donated the kidney voluntarily.</a:t>
            </a:r>
          </a:p>
          <a:p>
            <a:pPr algn="just">
              <a:lnSpc>
                <a:spcPct val="90000"/>
              </a:lnSpc>
            </a:pPr>
            <a:r>
              <a:rPr lang="en-US" altLang="zh-CN" sz="2800" dirty="0" smtClean="0">
                <a:solidFill>
                  <a:srgbClr val="000000"/>
                </a:solidFill>
                <a:latin typeface="Times New Roman" pitchFamily="18" charset="0"/>
                <a:cs typeface="Times New Roman" pitchFamily="18" charset="0"/>
              </a:rPr>
              <a:t>(2) </a:t>
            </a:r>
            <a:r>
              <a:rPr lang="en-US" altLang="zh-CN" sz="2800" b="1" dirty="0" smtClean="0">
                <a:solidFill>
                  <a:srgbClr val="000000"/>
                </a:solidFill>
                <a:latin typeface="Times New Roman" pitchFamily="18" charset="0"/>
                <a:cs typeface="Times New Roman" pitchFamily="18" charset="0"/>
              </a:rPr>
              <a:t>The kidney</a:t>
            </a:r>
            <a:r>
              <a:rPr lang="en-US" altLang="zh-CN" sz="2800" dirty="0" smtClean="0">
                <a:solidFill>
                  <a:srgbClr val="000000"/>
                </a:solidFill>
                <a:latin typeface="Times New Roman" pitchFamily="18" charset="0"/>
                <a:cs typeface="Times New Roman" pitchFamily="18" charset="0"/>
              </a:rPr>
              <a:t> was donated by a young man voluntarily.</a:t>
            </a:r>
            <a:endParaRPr lang="zh-CN" altLang="en-US" sz="2800" dirty="0" smtClean="0">
              <a:cs typeface="Times New Roman" pitchFamily="18" charset="0"/>
            </a:endParaRPr>
          </a:p>
          <a:p>
            <a:endParaRPr lang="en-US" dirty="0"/>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22323" y="1637071"/>
            <a:ext cx="8200103" cy="3724096"/>
          </a:xfrm>
          <a:prstGeom prst="rect">
            <a:avLst/>
          </a:prstGeom>
          <a:noFill/>
        </p:spPr>
        <p:txBody>
          <a:bodyPr wrap="square" rtlCol="0">
            <a:spAutoFit/>
          </a:bodyPr>
          <a:lstStyle/>
          <a:p>
            <a:r>
              <a:rPr lang="en-US" sz="4400" b="1" i="1" dirty="0" smtClean="0">
                <a:solidFill>
                  <a:schemeClr val="tx2"/>
                </a:solidFill>
                <a:latin typeface="Times New Roman" pitchFamily="18" charset="0"/>
                <a:cs typeface="Times New Roman" pitchFamily="18" charset="0"/>
              </a:rPr>
              <a:t>SEMANTICS</a:t>
            </a:r>
          </a:p>
          <a:p>
            <a:endParaRPr lang="en-US" sz="3200" dirty="0" smtClean="0"/>
          </a:p>
          <a:p>
            <a:r>
              <a:rPr lang="en-US" sz="3200" b="1" u="sng" dirty="0" smtClean="0"/>
              <a:t>Meanings at two levels:</a:t>
            </a:r>
          </a:p>
          <a:p>
            <a:endParaRPr lang="en-US" sz="3200" b="1" u="sng" dirty="0" smtClean="0"/>
          </a:p>
          <a:p>
            <a:pPr>
              <a:buFont typeface="Wingdings" pitchFamily="2" charset="2"/>
              <a:buChar char="Ø"/>
            </a:pPr>
            <a:r>
              <a:rPr lang="en-US" sz="3200" dirty="0" smtClean="0"/>
              <a:t>At word level: Lexical Semantics</a:t>
            </a:r>
          </a:p>
          <a:p>
            <a:pPr>
              <a:buFont typeface="Wingdings" pitchFamily="2" charset="2"/>
              <a:buChar char="Ø"/>
            </a:pPr>
            <a:r>
              <a:rPr lang="en-US" sz="3200" dirty="0" smtClean="0"/>
              <a:t>At Phrase/Sentence Level: Sentential Semantics</a:t>
            </a:r>
            <a:endParaRPr lang="en-US" sz="3200" dirty="0"/>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512" y="-649773"/>
            <a:ext cx="10076688" cy="2926079"/>
          </a:xfrm>
        </p:spPr>
        <p:txBody>
          <a:bodyPr>
            <a:normAutofit fontScale="90000"/>
          </a:bodyPr>
          <a:lstStyle/>
          <a:p>
            <a:pPr algn="ct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sz="4400" b="1" u="sng" dirty="0" smtClean="0">
                <a:solidFill>
                  <a:schemeClr val="accent4">
                    <a:lumMod val="50000"/>
                  </a:schemeClr>
                </a:solidFill>
              </a:rPr>
              <a:t>WHAT IS MEANT BY Phrasal/SENTENTIAL SEMANTICS?</a:t>
            </a:r>
            <a:r>
              <a:rPr lang="en-US" sz="5300" dirty="0" smtClean="0">
                <a:solidFill>
                  <a:schemeClr val="accent4">
                    <a:lumMod val="50000"/>
                  </a:schemeClr>
                </a:solidFill>
              </a:rPr>
              <a:t/>
            </a:r>
            <a:br>
              <a:rPr lang="en-US" sz="5300" dirty="0" smtClean="0">
                <a:solidFill>
                  <a:schemeClr val="accent4">
                    <a:lumMod val="50000"/>
                  </a:schemeClr>
                </a:solidFill>
              </a:rPr>
            </a:br>
            <a:endParaRPr lang="en-US" sz="5300" dirty="0">
              <a:solidFill>
                <a:schemeClr val="accent4">
                  <a:lumMod val="50000"/>
                </a:schemeClr>
              </a:solidFill>
            </a:endParaRPr>
          </a:p>
        </p:txBody>
      </p:sp>
      <p:sp>
        <p:nvSpPr>
          <p:cNvPr id="3" name="Content Placeholder 2"/>
          <p:cNvSpPr>
            <a:spLocks noGrp="1"/>
          </p:cNvSpPr>
          <p:nvPr>
            <p:ph sz="quarter" idx="1"/>
          </p:nvPr>
        </p:nvSpPr>
        <p:spPr>
          <a:xfrm>
            <a:off x="418011" y="1597152"/>
            <a:ext cx="10707189" cy="4575049"/>
          </a:xfrm>
        </p:spPr>
        <p:txBody>
          <a:bodyPr>
            <a:noAutofit/>
          </a:bodyPr>
          <a:lstStyle/>
          <a:p>
            <a:pPr algn="just">
              <a:buNone/>
            </a:pPr>
            <a:r>
              <a:rPr lang="en-US" sz="3600" i="1" dirty="0" smtClean="0">
                <a:solidFill>
                  <a:schemeClr val="tx2"/>
                </a:solidFill>
              </a:rPr>
              <a:t>				 		</a:t>
            </a:r>
            <a:endParaRPr lang="en-US" sz="3200" dirty="0">
              <a:solidFill>
                <a:schemeClr val="tx2"/>
              </a:solidFill>
            </a:endParaRPr>
          </a:p>
        </p:txBody>
      </p:sp>
      <p:sp>
        <p:nvSpPr>
          <p:cNvPr id="4" name="TextBox 3"/>
          <p:cNvSpPr txBox="1"/>
          <p:nvPr/>
        </p:nvSpPr>
        <p:spPr>
          <a:xfrm>
            <a:off x="365760" y="2181497"/>
            <a:ext cx="10659291" cy="3477875"/>
          </a:xfrm>
          <a:prstGeom prst="rect">
            <a:avLst/>
          </a:prstGeom>
          <a:noFill/>
        </p:spPr>
        <p:txBody>
          <a:bodyPr wrap="square" rtlCol="0">
            <a:spAutoFit/>
          </a:bodyPr>
          <a:lstStyle/>
          <a:p>
            <a:r>
              <a:rPr lang="en-US" sz="3600" b="1" i="1" u="sng" dirty="0" smtClean="0">
                <a:solidFill>
                  <a:srgbClr val="C00000"/>
                </a:solidFill>
                <a:latin typeface="Times New Roman" pitchFamily="18" charset="0"/>
                <a:cs typeface="Times New Roman" pitchFamily="18" charset="0"/>
              </a:rPr>
              <a:t>DEFINITIONS:</a:t>
            </a:r>
          </a:p>
          <a:p>
            <a:endParaRPr lang="en-US" sz="3600" b="1" i="1" u="sng" dirty="0" smtClean="0">
              <a:solidFill>
                <a:srgbClr val="C00000"/>
              </a:solidFill>
              <a:latin typeface="Times New Roman" pitchFamily="18" charset="0"/>
              <a:cs typeface="Times New Roman" pitchFamily="18" charset="0"/>
            </a:endParaRPr>
          </a:p>
          <a:p>
            <a:r>
              <a:rPr lang="en-US" sz="3600" i="1" dirty="0" smtClean="0">
                <a:latin typeface="Times New Roman" pitchFamily="18" charset="0"/>
                <a:cs typeface="Times New Roman" pitchFamily="18" charset="0"/>
              </a:rPr>
              <a:t>	</a:t>
            </a:r>
            <a:r>
              <a:rPr lang="en-US" sz="3600" b="1" i="1" dirty="0" smtClean="0">
                <a:solidFill>
                  <a:schemeClr val="tx2"/>
                </a:solidFill>
                <a:latin typeface="Times New Roman" pitchFamily="18" charset="0"/>
                <a:cs typeface="Times New Roman" pitchFamily="18" charset="0"/>
              </a:rPr>
              <a:t>Phrasal or </a:t>
            </a:r>
            <a:r>
              <a:rPr lang="en-US" sz="3600" b="1" dirty="0" smtClean="0">
                <a:solidFill>
                  <a:schemeClr val="tx2"/>
                </a:solidFill>
                <a:latin typeface="Times New Roman" pitchFamily="18" charset="0"/>
                <a:cs typeface="Times New Roman" pitchFamily="18" charset="0"/>
              </a:rPr>
              <a:t>Sentential semantics</a:t>
            </a:r>
            <a:r>
              <a:rPr lang="en-US" sz="3600" dirty="0" smtClean="0">
                <a:solidFill>
                  <a:schemeClr val="tx2"/>
                </a:solidFill>
                <a:latin typeface="Times New Roman" pitchFamily="18" charset="0"/>
                <a:cs typeface="Times New Roman" pitchFamily="18" charset="0"/>
              </a:rPr>
              <a:t> </a:t>
            </a:r>
            <a:r>
              <a:rPr lang="en-US" sz="3600" i="1" dirty="0" smtClean="0">
                <a:solidFill>
                  <a:schemeClr val="tx2"/>
                </a:solidFill>
                <a:latin typeface="Times New Roman" pitchFamily="18" charset="0"/>
                <a:cs typeface="Times New Roman" pitchFamily="18" charset="0"/>
              </a:rPr>
              <a:t>is the branch of Semantics concerned with the meaning of the </a:t>
            </a:r>
            <a:r>
              <a:rPr lang="en-US" sz="3600" b="1" i="1" dirty="0" smtClean="0">
                <a:solidFill>
                  <a:schemeClr val="tx2"/>
                </a:solidFill>
                <a:latin typeface="Times New Roman" pitchFamily="18" charset="0"/>
                <a:cs typeface="Times New Roman" pitchFamily="18" charset="0"/>
              </a:rPr>
              <a:t>syntactic units</a:t>
            </a:r>
            <a:r>
              <a:rPr lang="en-US" sz="3600" i="1" dirty="0" smtClean="0">
                <a:solidFill>
                  <a:schemeClr val="tx2"/>
                </a:solidFill>
                <a:latin typeface="Times New Roman" pitchFamily="18" charset="0"/>
                <a:cs typeface="Times New Roman" pitchFamily="18" charset="0"/>
              </a:rPr>
              <a:t> larger than the word.</a:t>
            </a:r>
            <a:endParaRPr lang="en-US" sz="3600" dirty="0" smtClean="0">
              <a:solidFill>
                <a:schemeClr val="tx2"/>
              </a:solidFill>
              <a:latin typeface="Times New Roman" pitchFamily="18" charset="0"/>
              <a:cs typeface="Times New Roman" pitchFamily="18" charset="0"/>
            </a:endParaRPr>
          </a:p>
          <a:p>
            <a:endParaRPr lang="en-US" sz="4000" i="1" dirty="0" smtClean="0">
              <a:solidFill>
                <a:srgbClr val="0070C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25353694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664211"/>
            <a:ext cx="1106129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742950" marR="0" lvl="0" indent="-742950" algn="just" defTabSz="914400" rtl="0" eaLnBrk="1" fontAlgn="base" latinLnBrk="0" hangingPunct="1">
              <a:lnSpc>
                <a:spcPct val="100000"/>
              </a:lnSpc>
              <a:spcBef>
                <a:spcPct val="0"/>
              </a:spcBef>
              <a:spcAft>
                <a:spcPct val="0"/>
              </a:spcAft>
              <a:buClrTx/>
              <a:buSzTx/>
              <a:tabLst/>
            </a:pPr>
            <a:r>
              <a:rPr lang="en-US" sz="4000" i="1" dirty="0" smtClean="0">
                <a:solidFill>
                  <a:srgbClr val="0070C0"/>
                </a:solidFill>
                <a:latin typeface="Times New Roman" pitchFamily="18" charset="0"/>
                <a:cs typeface="Times New Roman" pitchFamily="18" charset="0"/>
              </a:rPr>
              <a:t>	</a:t>
            </a:r>
            <a:r>
              <a:rPr lang="en-US" sz="4000" b="1" i="1" dirty="0" smtClean="0">
                <a:solidFill>
                  <a:srgbClr val="0070C0"/>
                </a:solidFill>
                <a:latin typeface="Times New Roman" pitchFamily="18" charset="0"/>
                <a:cs typeface="Times New Roman" pitchFamily="18" charset="0"/>
              </a:rPr>
              <a:t>Calculating meanings at Sentence level</a:t>
            </a:r>
            <a:r>
              <a:rPr lang="en-US" sz="4000" i="1" dirty="0" smtClean="0">
                <a:solidFill>
                  <a:srgbClr val="0070C0"/>
                </a:solidFill>
                <a:latin typeface="Times New Roman" pitchFamily="18" charset="0"/>
                <a:cs typeface="Times New Roman" pitchFamily="18" charset="0"/>
              </a:rPr>
              <a:t>:	</a:t>
            </a:r>
          </a:p>
          <a:p>
            <a:pPr marL="742950" marR="0" lvl="0" indent="-742950" algn="just" defTabSz="914400" rtl="0" eaLnBrk="1" fontAlgn="base" latinLnBrk="0" hangingPunct="1">
              <a:lnSpc>
                <a:spcPct val="100000"/>
              </a:lnSpc>
              <a:spcBef>
                <a:spcPct val="0"/>
              </a:spcBef>
              <a:spcAft>
                <a:spcPct val="0"/>
              </a:spcAft>
              <a:buClrTx/>
              <a:buSzTx/>
              <a:tabLst/>
            </a:pPr>
            <a:r>
              <a:rPr lang="en-US" sz="3200" i="1" dirty="0" smtClean="0">
                <a:solidFill>
                  <a:schemeClr val="tx2"/>
                </a:solidFill>
                <a:latin typeface="Times New Roman" pitchFamily="18" charset="0"/>
                <a:cs typeface="Times New Roman" pitchFamily="18" charset="0"/>
              </a:rPr>
              <a:t>	The linguistic knowledge permits us to formulate semantic rules to build the meanings of a sentence from the meaning of its words and the ways whereby they combine syntactically. This aspect pertaining to sentential meaning is linguistically referred to as </a:t>
            </a:r>
            <a:r>
              <a:rPr lang="en-US" sz="3200" i="1" dirty="0" smtClean="0">
                <a:solidFill>
                  <a:srgbClr val="0070C0"/>
                </a:solidFill>
                <a:latin typeface="Times New Roman" pitchFamily="18" charset="0"/>
                <a:cs typeface="Times New Roman" pitchFamily="18" charset="0"/>
              </a:rPr>
              <a:t>‘</a:t>
            </a:r>
            <a:r>
              <a:rPr lang="en-US" sz="3200" b="1" i="1" u="sng" dirty="0" smtClean="0">
                <a:solidFill>
                  <a:schemeClr val="accent1"/>
                </a:solidFill>
                <a:latin typeface="Times New Roman" pitchFamily="18" charset="0"/>
                <a:cs typeface="Times New Roman" pitchFamily="18" charset="0"/>
              </a:rPr>
              <a:t>Truth Conditional Semantics</a:t>
            </a:r>
            <a:r>
              <a:rPr lang="en-US" sz="3200" i="1" dirty="0" smtClean="0">
                <a:solidFill>
                  <a:schemeClr val="tx2"/>
                </a:solidFill>
                <a:latin typeface="Times New Roman" pitchFamily="18" charset="0"/>
                <a:cs typeface="Times New Roman" pitchFamily="18" charset="0"/>
              </a:rPr>
              <a:t>’(because it takes the semantic knowledge of </a:t>
            </a:r>
            <a:r>
              <a:rPr lang="en-US" sz="3200" b="1" i="1" u="sng" dirty="0" smtClean="0">
                <a:solidFill>
                  <a:schemeClr val="accent5">
                    <a:lumMod val="75000"/>
                  </a:schemeClr>
                </a:solidFill>
                <a:latin typeface="Times New Roman" pitchFamily="18" charset="0"/>
                <a:cs typeface="Times New Roman" pitchFamily="18" charset="0"/>
              </a:rPr>
              <a:t>truth</a:t>
            </a:r>
            <a:r>
              <a:rPr lang="en-US" sz="3200" i="1" dirty="0" smtClean="0">
                <a:solidFill>
                  <a:schemeClr val="tx2"/>
                </a:solidFill>
                <a:latin typeface="Times New Roman" pitchFamily="18" charset="0"/>
                <a:cs typeface="Times New Roman" pitchFamily="18" charset="0"/>
              </a:rPr>
              <a:t> as basic). It is also called </a:t>
            </a:r>
            <a:r>
              <a:rPr lang="en-US" sz="3200" b="1" i="1" u="sng" dirty="0" smtClean="0">
                <a:solidFill>
                  <a:schemeClr val="accent5">
                    <a:lumMod val="75000"/>
                  </a:schemeClr>
                </a:solidFill>
                <a:latin typeface="Times New Roman" pitchFamily="18" charset="0"/>
                <a:cs typeface="Times New Roman" pitchFamily="18" charset="0"/>
              </a:rPr>
              <a:t>Compositional Semantics</a:t>
            </a:r>
            <a:r>
              <a:rPr lang="en-US" sz="3200" i="1" dirty="0" smtClean="0">
                <a:solidFill>
                  <a:schemeClr val="tx2"/>
                </a:solidFill>
                <a:latin typeface="Times New Roman" pitchFamily="18" charset="0"/>
                <a:cs typeface="Times New Roman" pitchFamily="18" charset="0"/>
              </a:rPr>
              <a:t>(as it calculates the truth value of a sentence by </a:t>
            </a:r>
            <a:r>
              <a:rPr lang="en-US" sz="3200" b="1" i="1" u="sng" dirty="0" smtClean="0">
                <a:solidFill>
                  <a:schemeClr val="accent5">
                    <a:lumMod val="75000"/>
                  </a:schemeClr>
                </a:solidFill>
                <a:latin typeface="Times New Roman" pitchFamily="18" charset="0"/>
                <a:cs typeface="Times New Roman" pitchFamily="18" charset="0"/>
              </a:rPr>
              <a:t>composing</a:t>
            </a:r>
            <a:r>
              <a:rPr lang="en-US" sz="3200" i="1" dirty="0" smtClean="0">
                <a:solidFill>
                  <a:schemeClr val="accent4">
                    <a:lumMod val="75000"/>
                  </a:schemeClr>
                </a:solidFill>
                <a:latin typeface="Times New Roman" pitchFamily="18" charset="0"/>
                <a:cs typeface="Times New Roman" pitchFamily="18" charset="0"/>
              </a:rPr>
              <a:t> </a:t>
            </a:r>
            <a:r>
              <a:rPr lang="en-US" sz="3200" i="1" dirty="0" smtClean="0">
                <a:solidFill>
                  <a:schemeClr val="tx2"/>
                </a:solidFill>
                <a:latin typeface="Times New Roman" pitchFamily="18" charset="0"/>
                <a:cs typeface="Times New Roman" pitchFamily="18" charset="0"/>
              </a:rPr>
              <a:t>or putting together the meanings of smaller units)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rgbClr val="C00000"/>
              </a:solidFill>
              <a:effectLst/>
              <a:latin typeface="Arial" pitchFamily="34" charset="0"/>
              <a:cs typeface="Arial" pitchFamily="34" charset="0"/>
            </a:endParaRPr>
          </a:p>
        </p:txBody>
      </p:sp>
      <p:sp>
        <p:nvSpPr>
          <p:cNvPr id="3" name="TextBox 2"/>
          <p:cNvSpPr txBox="1"/>
          <p:nvPr/>
        </p:nvSpPr>
        <p:spPr>
          <a:xfrm>
            <a:off x="0" y="1"/>
            <a:ext cx="12097640" cy="830997"/>
          </a:xfrm>
          <a:prstGeom prst="rect">
            <a:avLst/>
          </a:prstGeom>
          <a:noFill/>
        </p:spPr>
        <p:txBody>
          <a:bodyPr wrap="square" rtlCol="0">
            <a:spAutoFit/>
          </a:bodyPr>
          <a:lstStyle/>
          <a:p>
            <a:r>
              <a:rPr lang="en-US" sz="4800" dirty="0" smtClean="0">
                <a:solidFill>
                  <a:srgbClr val="FF0000"/>
                </a:solidFill>
              </a:rPr>
              <a:t>			</a:t>
            </a:r>
            <a:endParaRPr lang="en-US" sz="4800" b="1" u="sng" dirty="0">
              <a:solidFill>
                <a:srgbClr val="FF0000"/>
              </a:solidFill>
            </a:endParaRPr>
          </a:p>
        </p:txBody>
      </p:sp>
    </p:spTree>
    <p:extLst>
      <p:ext uri="{BB962C8B-B14F-4D97-AF65-F5344CB8AC3E}">
        <p14:creationId xmlns="" xmlns:p14="http://schemas.microsoft.com/office/powerpoint/2010/main" val="38917832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39213" y="221226"/>
            <a:ext cx="11223522" cy="6135329"/>
          </a:xfrm>
        </p:spPr>
        <p:txBody>
          <a:bodyPr>
            <a:normAutofit fontScale="92500" lnSpcReduction="20000"/>
          </a:bodyPr>
          <a:lstStyle/>
          <a:p>
            <a:pPr lvl="0">
              <a:buNone/>
            </a:pPr>
            <a:r>
              <a:rPr lang="en-US" sz="3900" b="1" i="1" dirty="0" smtClean="0">
                <a:solidFill>
                  <a:srgbClr val="C00000"/>
                </a:solidFill>
              </a:rPr>
              <a:t>			SOME PROMINENT MANIFESTATIONS OF 			SENTENTIAL SEMANTICS</a:t>
            </a:r>
          </a:p>
          <a:p>
            <a:pPr lvl="0">
              <a:buNone/>
            </a:pPr>
            <a:endParaRPr lang="en-US" sz="3900" b="1" i="1" dirty="0" smtClean="0">
              <a:solidFill>
                <a:srgbClr val="C00000"/>
              </a:solidFill>
            </a:endParaRPr>
          </a:p>
          <a:p>
            <a:pPr lvl="0">
              <a:buNone/>
            </a:pPr>
            <a:r>
              <a:rPr lang="en-US" sz="3600" i="1" dirty="0" smtClean="0">
                <a:solidFill>
                  <a:schemeClr val="tx2"/>
                </a:solidFill>
              </a:rPr>
              <a:t>		</a:t>
            </a:r>
            <a:r>
              <a:rPr lang="en-US" sz="3600" b="1" i="1" u="sng" dirty="0" smtClean="0">
                <a:solidFill>
                  <a:schemeClr val="tx2"/>
                </a:solidFill>
              </a:rPr>
              <a:t>1. TAUTOLOGY(or ANALYTIC SENTENCES)</a:t>
            </a:r>
          </a:p>
          <a:p>
            <a:pPr lvl="0" algn="just">
              <a:buNone/>
            </a:pPr>
            <a:r>
              <a:rPr lang="en-US" sz="3200" i="1" dirty="0" smtClean="0">
                <a:solidFill>
                  <a:schemeClr val="tx2"/>
                </a:solidFill>
              </a:rPr>
              <a:t>	It generally speaking refers to needless repetition of an idea, statement, or word however within sentential semantics , tautology implies the philosophical interpretation  whereby it  refers to the restricted number of sentences that are always true ,irrespective of the situation in which they are uttered  . e .g :</a:t>
            </a:r>
          </a:p>
          <a:p>
            <a:pPr lvl="0" algn="just">
              <a:buFont typeface="Wingdings" pitchFamily="2" charset="2"/>
              <a:buChar char="Ø"/>
            </a:pPr>
            <a:r>
              <a:rPr lang="en-US" sz="3200" i="1" dirty="0" smtClean="0">
                <a:solidFill>
                  <a:schemeClr val="tx2"/>
                </a:solidFill>
              </a:rPr>
              <a:t>Cows are Animals</a:t>
            </a:r>
          </a:p>
          <a:p>
            <a:pPr lvl="0">
              <a:buFont typeface="Wingdings" pitchFamily="2" charset="2"/>
              <a:buChar char="Ø"/>
            </a:pPr>
            <a:r>
              <a:rPr lang="en-US" sz="3200" i="1" dirty="0" smtClean="0">
                <a:solidFill>
                  <a:schemeClr val="tx2"/>
                </a:solidFill>
              </a:rPr>
              <a:t>Circles are round</a:t>
            </a:r>
          </a:p>
          <a:p>
            <a:pPr lvl="0">
              <a:buFont typeface="Wingdings" pitchFamily="2" charset="2"/>
              <a:buChar char="Ø"/>
            </a:pPr>
            <a:r>
              <a:rPr lang="en-US" sz="3200" i="1" dirty="0" smtClean="0">
                <a:solidFill>
                  <a:schemeClr val="tx2"/>
                </a:solidFill>
              </a:rPr>
              <a:t> Man is mortal</a:t>
            </a:r>
          </a:p>
          <a:p>
            <a:pPr lvl="0">
              <a:buNone/>
            </a:pPr>
            <a:endParaRPr lang="en-US" sz="3600" i="1" dirty="0" smtClean="0">
              <a:solidFill>
                <a:schemeClr val="tx2"/>
              </a:solidFill>
            </a:endParaRPr>
          </a:p>
          <a:p>
            <a:pPr lvl="0">
              <a:buNone/>
            </a:pPr>
            <a:endParaRPr lang="en-US" sz="3600" b="1" i="1" u="sng" dirty="0" smtClean="0">
              <a:solidFill>
                <a:schemeClr val="tx2"/>
              </a:solidFill>
            </a:endParaRPr>
          </a:p>
          <a:p>
            <a:pPr lvl="0">
              <a:buNone/>
            </a:pPr>
            <a:endParaRPr lang="en-US" sz="3600" i="1" u="sng" dirty="0" smtClean="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2.</a:t>
            </a:r>
            <a:r>
              <a:rPr lang="en-US" sz="4000" b="1" u="sng" dirty="0" smtClean="0"/>
              <a:t>CONTRADICTIONS</a:t>
            </a:r>
            <a:endParaRPr lang="en-US" sz="4000" b="1" u="sng" dirty="0"/>
          </a:p>
        </p:txBody>
      </p:sp>
      <p:sp>
        <p:nvSpPr>
          <p:cNvPr id="3" name="Content Placeholder 2"/>
          <p:cNvSpPr>
            <a:spLocks noGrp="1"/>
          </p:cNvSpPr>
          <p:nvPr>
            <p:ph sz="quarter" idx="1"/>
          </p:nvPr>
        </p:nvSpPr>
        <p:spPr>
          <a:xfrm>
            <a:off x="396240" y="1905001"/>
            <a:ext cx="11094720" cy="4267200"/>
          </a:xfrm>
        </p:spPr>
        <p:txBody>
          <a:bodyPr>
            <a:normAutofit/>
          </a:bodyPr>
          <a:lstStyle/>
          <a:p>
            <a:r>
              <a:rPr lang="en-US" sz="3200" dirty="0" smtClean="0">
                <a:solidFill>
                  <a:schemeClr val="tx2">
                    <a:lumMod val="95000"/>
                    <a:lumOff val="5000"/>
                  </a:schemeClr>
                </a:solidFill>
              </a:rPr>
              <a:t>Contradictions refer to the kind of sentences that are always false .</a:t>
            </a:r>
            <a:r>
              <a:rPr lang="en-US" sz="3200" dirty="0" err="1" smtClean="0">
                <a:solidFill>
                  <a:schemeClr val="tx2">
                    <a:lumMod val="95000"/>
                    <a:lumOff val="5000"/>
                  </a:schemeClr>
                </a:solidFill>
              </a:rPr>
              <a:t>e.g</a:t>
            </a:r>
            <a:r>
              <a:rPr lang="en-US" sz="3200" dirty="0" smtClean="0">
                <a:solidFill>
                  <a:schemeClr val="tx2">
                    <a:lumMod val="95000"/>
                    <a:lumOff val="5000"/>
                  </a:schemeClr>
                </a:solidFill>
              </a:rPr>
              <a:t>:</a:t>
            </a:r>
          </a:p>
          <a:p>
            <a:pPr>
              <a:buFont typeface="Wingdings" pitchFamily="2" charset="2"/>
              <a:buChar char="Ø"/>
            </a:pPr>
            <a:r>
              <a:rPr lang="en-US" sz="3200" i="1" dirty="0" smtClean="0">
                <a:solidFill>
                  <a:srgbClr val="FF0000"/>
                </a:solidFill>
              </a:rPr>
              <a:t>Man is immortal</a:t>
            </a:r>
          </a:p>
          <a:p>
            <a:pPr>
              <a:buFont typeface="Wingdings" pitchFamily="2" charset="2"/>
              <a:buChar char="Ø"/>
            </a:pPr>
            <a:r>
              <a:rPr lang="en-US" sz="3200" i="1" dirty="0" smtClean="0">
                <a:solidFill>
                  <a:srgbClr val="FF0000"/>
                </a:solidFill>
              </a:rPr>
              <a:t>A bachelor is married.</a:t>
            </a:r>
          </a:p>
          <a:p>
            <a:pPr>
              <a:buFont typeface="Wingdings" pitchFamily="2" charset="2"/>
              <a:buChar char="Ø"/>
            </a:pPr>
            <a:r>
              <a:rPr lang="en-US" sz="3200" i="1" dirty="0" smtClean="0">
                <a:solidFill>
                  <a:srgbClr val="FF0000"/>
                </a:solidFill>
              </a:rPr>
              <a:t>Elizabeth ,the queen of England is a man.</a:t>
            </a:r>
          </a:p>
          <a:p>
            <a:pPr>
              <a:buFont typeface="Wingdings" pitchFamily="2" charset="2"/>
              <a:buChar char="Ø"/>
            </a:pPr>
            <a:r>
              <a:rPr lang="en-US" sz="3200" i="1" dirty="0" smtClean="0">
                <a:solidFill>
                  <a:srgbClr val="FF0000"/>
                </a:solidFill>
              </a:rPr>
              <a:t>Circles are the triangles.</a:t>
            </a:r>
          </a:p>
          <a:p>
            <a:endParaRPr lang="en-US" sz="4000" dirty="0" smtClean="0">
              <a:solidFill>
                <a:schemeClr val="tx2">
                  <a:lumMod val="95000"/>
                  <a:lumOff val="5000"/>
                </a:schemeClr>
              </a:solidFill>
            </a:endParaRPr>
          </a:p>
          <a:p>
            <a:pPr>
              <a:buFont typeface="Wingdings" pitchFamily="2" charset="2"/>
              <a:buChar char="Ø"/>
            </a:pPr>
            <a:endParaRPr lang="en-US" sz="4000" dirty="0" smtClean="0">
              <a:solidFill>
                <a:schemeClr val="tx2">
                  <a:lumMod val="95000"/>
                  <a:lumOff val="5000"/>
                </a:schemeClr>
              </a:solidFill>
            </a:endParaRPr>
          </a:p>
          <a:p>
            <a:pPr>
              <a:buFont typeface="Wingdings" pitchFamily="2" charset="2"/>
              <a:buChar char="Ø"/>
            </a:pPr>
            <a:endParaRPr lang="en-US" sz="4000" dirty="0" smtClean="0">
              <a:solidFill>
                <a:schemeClr val="tx2">
                  <a:lumMod val="95000"/>
                  <a:lumOff val="5000"/>
                </a:schemeClr>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10058400" cy="940526"/>
          </a:xfrm>
        </p:spPr>
        <p:txBody>
          <a:bodyPr/>
          <a:lstStyle/>
          <a:p>
            <a:r>
              <a:rPr lang="en-US" sz="4400" dirty="0" smtClean="0"/>
              <a:t>                 3.</a:t>
            </a:r>
            <a:r>
              <a:rPr lang="en-US" sz="4400" u="sng" dirty="0" smtClean="0"/>
              <a:t>PARADOXES</a:t>
            </a:r>
            <a:endParaRPr lang="en-US" sz="4400" u="sng" dirty="0"/>
          </a:p>
        </p:txBody>
      </p:sp>
      <p:sp>
        <p:nvSpPr>
          <p:cNvPr id="3" name="Content Placeholder 2"/>
          <p:cNvSpPr>
            <a:spLocks noGrp="1"/>
          </p:cNvSpPr>
          <p:nvPr>
            <p:ph sz="quarter" idx="1"/>
          </p:nvPr>
        </p:nvSpPr>
        <p:spPr>
          <a:xfrm>
            <a:off x="441960" y="901337"/>
            <a:ext cx="11186160" cy="5270864"/>
          </a:xfrm>
        </p:spPr>
        <p:txBody>
          <a:bodyPr>
            <a:normAutofit/>
          </a:bodyPr>
          <a:lstStyle/>
          <a:p>
            <a:endParaRPr lang="en-US" sz="3200" dirty="0" smtClean="0">
              <a:solidFill>
                <a:schemeClr val="tx2"/>
              </a:solidFill>
            </a:endParaRPr>
          </a:p>
          <a:p>
            <a:r>
              <a:rPr lang="en-US" sz="3200" dirty="0" smtClean="0">
                <a:solidFill>
                  <a:schemeClr val="tx2"/>
                </a:solidFill>
              </a:rPr>
              <a:t>1.Paradoxes refer to those sentences to which it is difficult to ascribe a truth value .</a:t>
            </a:r>
          </a:p>
          <a:p>
            <a:r>
              <a:rPr lang="en-US" sz="3200" dirty="0" smtClean="0">
                <a:solidFill>
                  <a:schemeClr val="tx2"/>
                </a:solidFill>
              </a:rPr>
              <a:t>2. a statement that is seemingly </a:t>
            </a:r>
            <a:r>
              <a:rPr lang="en-US" sz="3200" b="1" dirty="0" smtClean="0">
                <a:solidFill>
                  <a:schemeClr val="tx2"/>
                </a:solidFill>
              </a:rPr>
              <a:t>contradictory </a:t>
            </a:r>
            <a:r>
              <a:rPr lang="en-US" sz="3200" dirty="0" smtClean="0">
                <a:solidFill>
                  <a:schemeClr val="tx2"/>
                </a:solidFill>
              </a:rPr>
              <a:t>or opposed to </a:t>
            </a:r>
            <a:r>
              <a:rPr lang="en-US" sz="3200" b="1" dirty="0" smtClean="0">
                <a:solidFill>
                  <a:schemeClr val="tx2"/>
                </a:solidFill>
              </a:rPr>
              <a:t>common sense</a:t>
            </a:r>
            <a:r>
              <a:rPr lang="en-US" sz="3200" dirty="0" smtClean="0">
                <a:solidFill>
                  <a:schemeClr val="tx2"/>
                </a:solidFill>
              </a:rPr>
              <a:t> and yet is perhaps true.</a:t>
            </a:r>
          </a:p>
          <a:p>
            <a:endParaRPr lang="en-US" sz="3200" dirty="0" smtClean="0">
              <a:solidFill>
                <a:schemeClr val="tx2"/>
              </a:solidFill>
            </a:endParaRPr>
          </a:p>
          <a:p>
            <a:pPr>
              <a:buFont typeface="Wingdings" pitchFamily="2" charset="2"/>
              <a:buChar char="Ø"/>
            </a:pPr>
            <a:r>
              <a:rPr lang="en-US" sz="3200" i="1" dirty="0" smtClean="0">
                <a:solidFill>
                  <a:srgbClr val="FF0000"/>
                </a:solidFill>
              </a:rPr>
              <a:t>"War is peace.“</a:t>
            </a:r>
          </a:p>
          <a:p>
            <a:pPr>
              <a:buFont typeface="Wingdings" pitchFamily="2" charset="2"/>
              <a:buChar char="Ø"/>
            </a:pPr>
            <a:r>
              <a:rPr lang="en-US" sz="3200" i="1" dirty="0" smtClean="0">
                <a:solidFill>
                  <a:srgbClr val="FF0000"/>
                </a:solidFill>
              </a:rPr>
              <a:t>"Freedom is slavery.“</a:t>
            </a:r>
          </a:p>
          <a:p>
            <a:pPr>
              <a:buFont typeface="Wingdings" pitchFamily="2" charset="2"/>
              <a:buChar char="Ø"/>
            </a:pPr>
            <a:r>
              <a:rPr lang="en-US" sz="3200" i="1" dirty="0" smtClean="0">
                <a:solidFill>
                  <a:srgbClr val="FF0000"/>
                </a:solidFill>
              </a:rPr>
              <a:t>"Ignorance is a bliss</a:t>
            </a:r>
            <a:endParaRPr lang="en-US" sz="3200" i="1" dirty="0">
              <a:solidFill>
                <a:srgbClr val="FF0000"/>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10058400" cy="1018903"/>
          </a:xfrm>
        </p:spPr>
        <p:txBody>
          <a:bodyPr/>
          <a:lstStyle/>
          <a:p>
            <a:r>
              <a:rPr lang="en-US" sz="4400" dirty="0" smtClean="0"/>
              <a:t>			4. </a:t>
            </a:r>
            <a:r>
              <a:rPr lang="en-US" sz="4400" u="sng" dirty="0" smtClean="0"/>
              <a:t>ENTAILMENT</a:t>
            </a:r>
            <a:endParaRPr lang="en-US" sz="4400" u="sng" dirty="0"/>
          </a:p>
        </p:txBody>
      </p:sp>
      <p:sp>
        <p:nvSpPr>
          <p:cNvPr id="3" name="Content Placeholder 2"/>
          <p:cNvSpPr>
            <a:spLocks noGrp="1"/>
          </p:cNvSpPr>
          <p:nvPr>
            <p:ph sz="quarter" idx="1"/>
          </p:nvPr>
        </p:nvSpPr>
        <p:spPr>
          <a:xfrm>
            <a:off x="289560" y="1031966"/>
            <a:ext cx="11231880" cy="5140235"/>
          </a:xfrm>
        </p:spPr>
        <p:txBody>
          <a:bodyPr>
            <a:normAutofit fontScale="92500" lnSpcReduction="20000"/>
          </a:bodyPr>
          <a:lstStyle/>
          <a:p>
            <a:pPr>
              <a:buNone/>
            </a:pPr>
            <a:endParaRPr lang="en-US" sz="3000" i="1" dirty="0" smtClean="0">
              <a:solidFill>
                <a:srgbClr val="FF0000"/>
              </a:solidFill>
            </a:endParaRPr>
          </a:p>
          <a:p>
            <a:r>
              <a:rPr lang="en-US" sz="3000" b="1" dirty="0" smtClean="0">
                <a:solidFill>
                  <a:schemeClr val="tx2"/>
                </a:solidFill>
              </a:rPr>
              <a:t>Entailment</a:t>
            </a:r>
            <a:r>
              <a:rPr lang="en-US" sz="3000" dirty="0" smtClean="0">
                <a:solidFill>
                  <a:schemeClr val="tx2"/>
                </a:solidFill>
              </a:rPr>
              <a:t> describes a situation in which the truth of one sentence necessarily ‘</a:t>
            </a:r>
            <a:r>
              <a:rPr lang="en-US" sz="3000" i="1" dirty="0" smtClean="0">
                <a:solidFill>
                  <a:schemeClr val="tx2"/>
                </a:solidFill>
              </a:rPr>
              <a:t>entails or implies’</a:t>
            </a:r>
            <a:r>
              <a:rPr lang="en-US" sz="3000" dirty="0" smtClean="0">
                <a:solidFill>
                  <a:schemeClr val="tx2"/>
                </a:solidFill>
              </a:rPr>
              <a:t> the truth of another sentence .</a:t>
            </a:r>
          </a:p>
          <a:p>
            <a:endParaRPr lang="en-US" sz="3000" dirty="0" smtClean="0">
              <a:solidFill>
                <a:schemeClr val="tx2"/>
              </a:solidFill>
            </a:endParaRPr>
          </a:p>
          <a:p>
            <a:r>
              <a:rPr lang="en-US" sz="3000" dirty="0" smtClean="0">
                <a:solidFill>
                  <a:schemeClr val="tx2"/>
                </a:solidFill>
              </a:rPr>
              <a:t>For example the sentence </a:t>
            </a:r>
            <a:r>
              <a:rPr lang="en-US" sz="3000" b="1" i="1" dirty="0" smtClean="0">
                <a:solidFill>
                  <a:srgbClr val="FF0000"/>
                </a:solidFill>
              </a:rPr>
              <a:t>A assassinated B</a:t>
            </a:r>
            <a:r>
              <a:rPr lang="en-US" sz="3000" i="1" dirty="0" smtClean="0">
                <a:solidFill>
                  <a:srgbClr val="FF0000"/>
                </a:solidFill>
              </a:rPr>
              <a:t> </a:t>
            </a:r>
            <a:r>
              <a:rPr lang="en-US" sz="3000" i="1" dirty="0" smtClean="0">
                <a:solidFill>
                  <a:schemeClr val="tx2"/>
                </a:solidFill>
              </a:rPr>
              <a:t>entails that </a:t>
            </a:r>
            <a:r>
              <a:rPr lang="en-US" sz="3000" b="1" i="1" dirty="0" smtClean="0">
                <a:solidFill>
                  <a:srgbClr val="FF0000"/>
                </a:solidFill>
              </a:rPr>
              <a:t>B is dead</a:t>
            </a:r>
            <a:r>
              <a:rPr lang="en-US" sz="3000" i="1" dirty="0" smtClean="0"/>
              <a:t> </a:t>
            </a:r>
          </a:p>
          <a:p>
            <a:r>
              <a:rPr lang="en-US" sz="3000" i="1" dirty="0" smtClean="0"/>
              <a:t>Similarly the sentence</a:t>
            </a:r>
            <a:r>
              <a:rPr lang="en-US" sz="3000" b="1" i="1" dirty="0" smtClean="0"/>
              <a:t> </a:t>
            </a:r>
            <a:r>
              <a:rPr lang="en-US" sz="3000" b="1" i="1" dirty="0" smtClean="0">
                <a:solidFill>
                  <a:srgbClr val="FF0000"/>
                </a:solidFill>
              </a:rPr>
              <a:t>The brick is red </a:t>
            </a:r>
            <a:r>
              <a:rPr lang="en-US" sz="3000" i="1" dirty="0" smtClean="0"/>
              <a:t>entails that </a:t>
            </a:r>
            <a:r>
              <a:rPr lang="en-US" sz="3000" b="1" i="1" dirty="0" smtClean="0">
                <a:solidFill>
                  <a:srgbClr val="FF0000"/>
                </a:solidFill>
              </a:rPr>
              <a:t>The brick is not white /yellow/blue </a:t>
            </a:r>
            <a:r>
              <a:rPr lang="en-US" sz="3000" i="1" dirty="0" smtClean="0"/>
              <a:t>etc </a:t>
            </a:r>
          </a:p>
          <a:p>
            <a:r>
              <a:rPr lang="en-US" sz="3000" i="1" dirty="0" smtClean="0"/>
              <a:t>The sentence </a:t>
            </a:r>
            <a:r>
              <a:rPr lang="en-US" sz="3000" b="1" i="1" dirty="0" smtClean="0">
                <a:solidFill>
                  <a:srgbClr val="FF0000"/>
                </a:solidFill>
              </a:rPr>
              <a:t>John is a renowned poet </a:t>
            </a:r>
            <a:r>
              <a:rPr lang="en-US" sz="3000" i="1" dirty="0" smtClean="0"/>
              <a:t>entails that </a:t>
            </a:r>
            <a:r>
              <a:rPr lang="en-US" sz="3000" b="1" i="1" dirty="0" smtClean="0">
                <a:solidFill>
                  <a:srgbClr val="FF0000"/>
                </a:solidFill>
              </a:rPr>
              <a:t>John is a poet.</a:t>
            </a:r>
          </a:p>
          <a:p>
            <a:pPr>
              <a:buNone/>
            </a:pPr>
            <a:r>
              <a:rPr lang="en-US" sz="3000" i="1" dirty="0" smtClean="0"/>
              <a:t>(Much of what we know about the world comes from knowing the entailments of the true sentences)</a:t>
            </a:r>
          </a:p>
          <a:p>
            <a:endParaRPr lang="en-US" sz="3200"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0"/>
            <a:ext cx="11125200" cy="1110343"/>
          </a:xfrm>
        </p:spPr>
        <p:txBody>
          <a:bodyPr>
            <a:normAutofit fontScale="90000"/>
          </a:bodyPr>
          <a:lstStyle/>
          <a:p>
            <a:r>
              <a:rPr lang="en-US" dirty="0" smtClean="0"/>
              <a:t> 5.</a:t>
            </a:r>
            <a:r>
              <a:rPr lang="en-US" sz="4000" u="sng" dirty="0" smtClean="0"/>
              <a:t>PARAPHRASES OR SYNONYMOUS SENTENCES</a:t>
            </a:r>
            <a:endParaRPr lang="en-US" sz="4000" u="sng" dirty="0"/>
          </a:p>
        </p:txBody>
      </p:sp>
      <p:sp>
        <p:nvSpPr>
          <p:cNvPr id="3" name="Content Placeholder 2"/>
          <p:cNvSpPr>
            <a:spLocks noGrp="1"/>
          </p:cNvSpPr>
          <p:nvPr>
            <p:ph sz="quarter" idx="1"/>
          </p:nvPr>
        </p:nvSpPr>
        <p:spPr>
          <a:xfrm>
            <a:off x="335280" y="1214846"/>
            <a:ext cx="11125200" cy="4957355"/>
          </a:xfrm>
        </p:spPr>
        <p:txBody>
          <a:bodyPr>
            <a:noAutofit/>
          </a:bodyPr>
          <a:lstStyle/>
          <a:p>
            <a:pPr algn="just">
              <a:buNone/>
            </a:pPr>
            <a:r>
              <a:rPr lang="en-US" sz="3600" dirty="0" smtClean="0">
                <a:solidFill>
                  <a:schemeClr val="tx2"/>
                </a:solidFill>
              </a:rPr>
              <a:t>   </a:t>
            </a:r>
          </a:p>
          <a:p>
            <a:pPr algn="just">
              <a:buNone/>
            </a:pPr>
            <a:r>
              <a:rPr lang="en-US" sz="2800" i="1" dirty="0" smtClean="0">
                <a:solidFill>
                  <a:schemeClr val="tx2"/>
                </a:solidFill>
              </a:rPr>
              <a:t>	Two sentences are Synonymous or Paraphrases if both of them are either </a:t>
            </a:r>
            <a:r>
              <a:rPr lang="en-US" sz="2800" i="1" u="sng" dirty="0" smtClean="0">
                <a:solidFill>
                  <a:srgbClr val="FF0000"/>
                </a:solidFill>
              </a:rPr>
              <a:t>True</a:t>
            </a:r>
            <a:r>
              <a:rPr lang="en-US" sz="2800" i="1" dirty="0" smtClean="0">
                <a:solidFill>
                  <a:schemeClr val="tx2"/>
                </a:solidFill>
              </a:rPr>
              <a:t> or </a:t>
            </a:r>
            <a:r>
              <a:rPr lang="en-US" sz="2800" i="1" u="sng" dirty="0" smtClean="0">
                <a:solidFill>
                  <a:srgbClr val="FF0000"/>
                </a:solidFill>
              </a:rPr>
              <a:t>False </a:t>
            </a:r>
            <a:r>
              <a:rPr lang="en-US" sz="2800" i="1" dirty="0" smtClean="0">
                <a:solidFill>
                  <a:schemeClr val="tx2"/>
                </a:solidFill>
              </a:rPr>
              <a:t> with respect to the same situation </a:t>
            </a:r>
            <a:r>
              <a:rPr lang="en-US" sz="2800" i="1" dirty="0" err="1" smtClean="0">
                <a:solidFill>
                  <a:schemeClr val="tx2"/>
                </a:solidFill>
              </a:rPr>
              <a:t>e.g</a:t>
            </a:r>
            <a:r>
              <a:rPr lang="en-US" sz="2800" i="1" dirty="0" smtClean="0">
                <a:solidFill>
                  <a:schemeClr val="tx2"/>
                </a:solidFill>
              </a:rPr>
              <a:t> :</a:t>
            </a:r>
          </a:p>
          <a:p>
            <a:pPr lvl="1">
              <a:buNone/>
            </a:pPr>
            <a:r>
              <a:rPr lang="en-US" sz="2800" i="1" dirty="0" smtClean="0">
                <a:solidFill>
                  <a:srgbClr val="FF0000"/>
                </a:solidFill>
                <a:latin typeface="Times New Roman" pitchFamily="18" charset="0"/>
                <a:cs typeface="Times New Roman" pitchFamily="18" charset="0"/>
              </a:rPr>
              <a:t>a. </a:t>
            </a:r>
            <a:r>
              <a:rPr lang="en-US" sz="2800" i="1" dirty="0" smtClean="0">
                <a:solidFill>
                  <a:srgbClr val="C00000"/>
                </a:solidFill>
                <a:latin typeface="Times New Roman" pitchFamily="18" charset="0"/>
                <a:cs typeface="Times New Roman" pitchFamily="18" charset="0"/>
              </a:rPr>
              <a:t>The police chased the burglar &amp;</a:t>
            </a:r>
          </a:p>
          <a:p>
            <a:pPr lvl="1">
              <a:buNone/>
            </a:pPr>
            <a:r>
              <a:rPr lang="en-US" sz="2800" i="1" dirty="0" smtClean="0">
                <a:solidFill>
                  <a:srgbClr val="C00000"/>
                </a:solidFill>
                <a:latin typeface="Times New Roman" pitchFamily="18" charset="0"/>
                <a:cs typeface="Times New Roman" pitchFamily="18" charset="0"/>
              </a:rPr>
              <a:t>    The burglar was chased by the police.</a:t>
            </a:r>
          </a:p>
          <a:p>
            <a:pPr lvl="1">
              <a:buNone/>
            </a:pPr>
            <a:r>
              <a:rPr lang="en-US" sz="2800" i="1" dirty="0" smtClean="0">
                <a:solidFill>
                  <a:srgbClr val="C00000"/>
                </a:solidFill>
                <a:latin typeface="Times New Roman" pitchFamily="18" charset="0"/>
                <a:cs typeface="Times New Roman" pitchFamily="18" charset="0"/>
              </a:rPr>
              <a:t>b. Paul bought a car from Jack &amp;</a:t>
            </a:r>
          </a:p>
          <a:p>
            <a:pPr lvl="1">
              <a:buNone/>
            </a:pPr>
            <a:r>
              <a:rPr lang="en-US" sz="2800" i="1" dirty="0" smtClean="0">
                <a:solidFill>
                  <a:srgbClr val="C00000"/>
                </a:solidFill>
                <a:latin typeface="Times New Roman" pitchFamily="18" charset="0"/>
                <a:cs typeface="Times New Roman" pitchFamily="18" charset="0"/>
              </a:rPr>
              <a:t>    Jack sold a car to Paul</a:t>
            </a:r>
          </a:p>
          <a:p>
            <a:pPr lvl="1">
              <a:buNone/>
            </a:pPr>
            <a:r>
              <a:rPr lang="en-US" sz="2800" i="1" dirty="0" smtClean="0">
                <a:solidFill>
                  <a:srgbClr val="C00000"/>
                </a:solidFill>
                <a:latin typeface="Times New Roman" pitchFamily="18" charset="0"/>
                <a:cs typeface="Times New Roman" pitchFamily="18" charset="0"/>
              </a:rPr>
              <a:t>c. John was absent &amp;</a:t>
            </a:r>
          </a:p>
          <a:p>
            <a:pPr lvl="1">
              <a:buNone/>
            </a:pPr>
            <a:r>
              <a:rPr lang="en-US" sz="2800" i="1" dirty="0" smtClean="0">
                <a:solidFill>
                  <a:srgbClr val="C00000"/>
                </a:solidFill>
                <a:latin typeface="Times New Roman" pitchFamily="18" charset="0"/>
                <a:cs typeface="Times New Roman" pitchFamily="18" charset="0"/>
              </a:rPr>
              <a:t>    John was not present</a:t>
            </a:r>
          </a:p>
          <a:p>
            <a:pPr algn="just">
              <a:buNone/>
            </a:pPr>
            <a:endParaRPr lang="en-US" sz="3600" i="1" dirty="0" smtClean="0">
              <a:solidFill>
                <a:schemeClr val="tx2"/>
              </a:solidFill>
            </a:endParaRPr>
          </a:p>
          <a:p>
            <a:pPr algn="just">
              <a:buNone/>
            </a:pPr>
            <a:endParaRPr lang="en-US" sz="3600" i="1"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840" y="182880"/>
            <a:ext cx="10058400" cy="744583"/>
          </a:xfrm>
        </p:spPr>
        <p:txBody>
          <a:bodyPr/>
          <a:lstStyle/>
          <a:p>
            <a:r>
              <a:rPr lang="en-US" dirty="0" smtClean="0"/>
              <a:t>		6.</a:t>
            </a:r>
            <a:r>
              <a:rPr lang="en-US" sz="4000" dirty="0" smtClean="0"/>
              <a:t>AMBIGUOUS SENTENCES</a:t>
            </a:r>
            <a:endParaRPr lang="en-US" sz="4000" u="sng" dirty="0"/>
          </a:p>
        </p:txBody>
      </p:sp>
      <p:sp>
        <p:nvSpPr>
          <p:cNvPr id="3" name="Content Placeholder 2"/>
          <p:cNvSpPr>
            <a:spLocks noGrp="1"/>
          </p:cNvSpPr>
          <p:nvPr>
            <p:ph sz="quarter" idx="1"/>
          </p:nvPr>
        </p:nvSpPr>
        <p:spPr>
          <a:xfrm>
            <a:off x="396240" y="731520"/>
            <a:ext cx="11262360" cy="6217920"/>
          </a:xfrm>
        </p:spPr>
        <p:txBody>
          <a:bodyPr>
            <a:normAutofit/>
          </a:bodyPr>
          <a:lstStyle/>
          <a:p>
            <a:pPr>
              <a:buNone/>
            </a:pPr>
            <a:r>
              <a:rPr lang="en-US" sz="3600" i="1" dirty="0" smtClean="0">
                <a:solidFill>
                  <a:schemeClr val="tx2"/>
                </a:solidFill>
              </a:rPr>
              <a:t>	</a:t>
            </a:r>
          </a:p>
          <a:p>
            <a:pPr>
              <a:buNone/>
            </a:pPr>
            <a:r>
              <a:rPr lang="en-US" sz="2800" i="1" dirty="0" smtClean="0">
                <a:solidFill>
                  <a:schemeClr val="tx2"/>
                </a:solidFill>
              </a:rPr>
              <a:t>	Sometimes the sentential expressions have more than one meaning, such kind of sentences are known as ‘Ambiguous Sentences’ .</a:t>
            </a:r>
          </a:p>
          <a:p>
            <a:pPr>
              <a:buNone/>
            </a:pPr>
            <a:r>
              <a:rPr lang="en-US" sz="2800" i="1" dirty="0" smtClean="0">
                <a:solidFill>
                  <a:schemeClr val="tx2"/>
                </a:solidFill>
              </a:rPr>
              <a:t>	For example:</a:t>
            </a:r>
          </a:p>
          <a:p>
            <a:pPr>
              <a:buFont typeface="Wingdings" pitchFamily="2" charset="2"/>
              <a:buChar char="Ø"/>
            </a:pPr>
            <a:r>
              <a:rPr lang="en-US" sz="2800" i="1" dirty="0" smtClean="0">
                <a:solidFill>
                  <a:srgbClr val="FF0000"/>
                </a:solidFill>
              </a:rPr>
              <a:t>The old lady whacked the girl with an umbrella </a:t>
            </a:r>
            <a:r>
              <a:rPr lang="en-US" sz="2800" i="1" dirty="0" smtClean="0">
                <a:solidFill>
                  <a:schemeClr val="tx2"/>
                </a:solidFill>
              </a:rPr>
              <a:t>is ambiguous because it can mean:   </a:t>
            </a:r>
          </a:p>
          <a:p>
            <a:pPr>
              <a:buFont typeface="Wingdings" pitchFamily="2" charset="2"/>
              <a:buChar char="Ø"/>
            </a:pPr>
            <a:r>
              <a:rPr lang="en-US" sz="2800" i="1" dirty="0" smtClean="0"/>
              <a:t>(1.The old lady whacked the girl with the help of an umbrella)  OR  (2.The old lady whacked a girl who was holding an umbrella)</a:t>
            </a:r>
          </a:p>
          <a:p>
            <a:pPr>
              <a:buFont typeface="Wingdings" pitchFamily="2" charset="2"/>
              <a:buChar char="v"/>
            </a:pPr>
            <a:endParaRPr lang="en-US" sz="3200" i="1" dirty="0" smtClean="0">
              <a:solidFill>
                <a:srgbClr val="FF0000"/>
              </a:solidFill>
            </a:endParaRPr>
          </a:p>
          <a:p>
            <a:pPr>
              <a:buFont typeface="Wingdings" pitchFamily="2" charset="2"/>
              <a:buChar char="Ø"/>
            </a:pPr>
            <a:endParaRPr lang="en-US" sz="3200" i="1" dirty="0" smtClean="0">
              <a:solidFill>
                <a:srgbClr val="00B050"/>
              </a:solidFill>
            </a:endParaRPr>
          </a:p>
          <a:p>
            <a:endParaRPr lang="en-US" sz="3600" i="1" dirty="0" smtClean="0">
              <a:solidFill>
                <a:schemeClr val="tx2"/>
              </a:solidFill>
            </a:endParaRPr>
          </a:p>
          <a:p>
            <a:endParaRPr lang="en-US"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a:t>
            </a:r>
            <a:r>
              <a:rPr lang="en-US" sz="3200" dirty="0" smtClean="0"/>
              <a:t>AMBIGUOUS SENTENCES</a:t>
            </a:r>
            <a:endParaRPr lang="en-US" dirty="0"/>
          </a:p>
        </p:txBody>
      </p:sp>
      <p:sp>
        <p:nvSpPr>
          <p:cNvPr id="3" name="Content Placeholder 2"/>
          <p:cNvSpPr>
            <a:spLocks noGrp="1"/>
          </p:cNvSpPr>
          <p:nvPr>
            <p:ph sz="quarter" idx="1"/>
          </p:nvPr>
        </p:nvSpPr>
        <p:spPr/>
        <p:txBody>
          <a:bodyPr/>
          <a:lstStyle/>
          <a:p>
            <a:pPr>
              <a:buNone/>
            </a:pPr>
            <a:endParaRPr lang="en-US" i="1" dirty="0" smtClean="0">
              <a:solidFill>
                <a:schemeClr val="tx2"/>
              </a:solidFill>
            </a:endParaRPr>
          </a:p>
          <a:p>
            <a:pPr>
              <a:buNone/>
            </a:pPr>
            <a:r>
              <a:rPr lang="en-US" i="1" dirty="0" smtClean="0">
                <a:solidFill>
                  <a:schemeClr val="tx2"/>
                </a:solidFill>
              </a:rPr>
              <a:t>	Following are some more examples:</a:t>
            </a:r>
          </a:p>
          <a:p>
            <a:pPr>
              <a:buFont typeface="Wingdings" pitchFamily="2" charset="2"/>
              <a:buChar char="v"/>
            </a:pPr>
            <a:r>
              <a:rPr lang="en-US" i="1" dirty="0" smtClean="0">
                <a:solidFill>
                  <a:schemeClr val="tx2"/>
                </a:solidFill>
              </a:rPr>
              <a:t>The novel dealing with the </a:t>
            </a:r>
            <a:r>
              <a:rPr lang="en-US" i="1" dirty="0" smtClean="0">
                <a:solidFill>
                  <a:srgbClr val="FF0000"/>
                </a:solidFill>
              </a:rPr>
              <a:t>Hatred of the Killer</a:t>
            </a:r>
            <a:r>
              <a:rPr lang="en-US" i="1" dirty="0" smtClean="0">
                <a:solidFill>
                  <a:schemeClr val="tx2"/>
                </a:solidFill>
              </a:rPr>
              <a:t>(i.e.’ either someone hated the killer’ OR ‘the Killer hated someone’ can be the underlying interpretation.)</a:t>
            </a:r>
          </a:p>
          <a:p>
            <a:pPr>
              <a:buFont typeface="Wingdings" pitchFamily="2" charset="2"/>
              <a:buChar char="v"/>
            </a:pPr>
            <a:endParaRPr lang="en-US" i="1" dirty="0" smtClean="0">
              <a:solidFill>
                <a:schemeClr val="tx2"/>
              </a:solidFill>
            </a:endParaRPr>
          </a:p>
          <a:p>
            <a:pPr>
              <a:buFont typeface="Wingdings" pitchFamily="2" charset="2"/>
              <a:buChar char="v"/>
            </a:pPr>
            <a:r>
              <a:rPr lang="en-US" i="1" dirty="0" smtClean="0">
                <a:solidFill>
                  <a:schemeClr val="tx2"/>
                </a:solidFill>
              </a:rPr>
              <a:t>John saw a man with the telescope (i.e. either John saw a man who was holding a telescope OR  John saw a man by using a telescope)</a:t>
            </a:r>
          </a:p>
          <a:p>
            <a:endParaRPr lang="en-US" dirty="0"/>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35281"/>
            <a:ext cx="10058400" cy="640079"/>
          </a:xfrm>
        </p:spPr>
        <p:txBody>
          <a:bodyPr>
            <a:normAutofit/>
          </a:bodyPr>
          <a:lstStyle/>
          <a:p>
            <a:r>
              <a:rPr lang="en-US" dirty="0" smtClean="0"/>
              <a:t>		7.</a:t>
            </a:r>
            <a:r>
              <a:rPr lang="en-US" u="sng" dirty="0" smtClean="0"/>
              <a:t>ANOMALOUS SENTENCES</a:t>
            </a:r>
            <a:endParaRPr lang="en-US" u="sng" dirty="0"/>
          </a:p>
        </p:txBody>
      </p:sp>
      <p:sp>
        <p:nvSpPr>
          <p:cNvPr id="3" name="Content Placeholder 2"/>
          <p:cNvSpPr>
            <a:spLocks noGrp="1"/>
          </p:cNvSpPr>
          <p:nvPr>
            <p:ph sz="quarter" idx="1"/>
          </p:nvPr>
        </p:nvSpPr>
        <p:spPr>
          <a:xfrm>
            <a:off x="640080" y="1234440"/>
            <a:ext cx="10744200" cy="5181600"/>
          </a:xfrm>
        </p:spPr>
        <p:txBody>
          <a:bodyPr>
            <a:normAutofit fontScale="25000" lnSpcReduction="20000"/>
          </a:bodyPr>
          <a:lstStyle/>
          <a:p>
            <a:r>
              <a:rPr lang="en-US" sz="11200" i="1" dirty="0" smtClean="0">
                <a:solidFill>
                  <a:schemeClr val="tx2"/>
                </a:solidFill>
                <a:latin typeface="Times New Roman" pitchFamily="18" charset="0"/>
                <a:cs typeface="Times New Roman" pitchFamily="18" charset="0"/>
              </a:rPr>
              <a:t>Anomalous sentences are the kind of sentences that follow the rules of </a:t>
            </a:r>
            <a:r>
              <a:rPr lang="en-US" sz="11200" b="1" i="1" dirty="0" smtClean="0">
                <a:solidFill>
                  <a:schemeClr val="accent1"/>
                </a:solidFill>
                <a:latin typeface="Times New Roman" pitchFamily="18" charset="0"/>
                <a:cs typeface="Times New Roman" pitchFamily="18" charset="0"/>
              </a:rPr>
              <a:t>Syntax</a:t>
            </a:r>
            <a:r>
              <a:rPr lang="en-US" sz="11200" i="1" dirty="0" smtClean="0">
                <a:solidFill>
                  <a:schemeClr val="accent1"/>
                </a:solidFill>
                <a:latin typeface="Times New Roman" pitchFamily="18" charset="0"/>
                <a:cs typeface="Times New Roman" pitchFamily="18" charset="0"/>
              </a:rPr>
              <a:t> </a:t>
            </a:r>
            <a:r>
              <a:rPr lang="en-US" sz="11200" i="1" dirty="0" smtClean="0">
                <a:solidFill>
                  <a:schemeClr val="tx2"/>
                </a:solidFill>
                <a:latin typeface="Times New Roman" pitchFamily="18" charset="0"/>
                <a:cs typeface="Times New Roman" pitchFamily="18" charset="0"/>
              </a:rPr>
              <a:t>but go against the rules of </a:t>
            </a:r>
            <a:r>
              <a:rPr lang="en-US" sz="11200" b="1" i="1" dirty="0" smtClean="0">
                <a:solidFill>
                  <a:schemeClr val="accent1"/>
                </a:solidFill>
                <a:latin typeface="Times New Roman" pitchFamily="18" charset="0"/>
                <a:cs typeface="Times New Roman" pitchFamily="18" charset="0"/>
              </a:rPr>
              <a:t>Semantics</a:t>
            </a:r>
            <a:r>
              <a:rPr lang="en-US" sz="11200" i="1" dirty="0" smtClean="0">
                <a:solidFill>
                  <a:schemeClr val="accent1"/>
                </a:solidFill>
                <a:latin typeface="Times New Roman" pitchFamily="18" charset="0"/>
                <a:cs typeface="Times New Roman" pitchFamily="18" charset="0"/>
              </a:rPr>
              <a:t>.</a:t>
            </a:r>
          </a:p>
          <a:p>
            <a:endParaRPr lang="en-US" sz="11200" i="1" dirty="0" smtClean="0">
              <a:solidFill>
                <a:schemeClr val="accent1"/>
              </a:solidFill>
              <a:latin typeface="Times New Roman" pitchFamily="18" charset="0"/>
              <a:cs typeface="Times New Roman" pitchFamily="18" charset="0"/>
            </a:endParaRPr>
          </a:p>
          <a:p>
            <a:pPr>
              <a:buNone/>
            </a:pPr>
            <a:r>
              <a:rPr lang="en-US" sz="11200" i="1" dirty="0" smtClean="0">
                <a:solidFill>
                  <a:schemeClr val="accent1"/>
                </a:solidFill>
                <a:latin typeface="Times New Roman" pitchFamily="18" charset="0"/>
                <a:cs typeface="Times New Roman" pitchFamily="18" charset="0"/>
              </a:rPr>
              <a:t>  </a:t>
            </a:r>
            <a:r>
              <a:rPr lang="en-US" sz="11200" i="1" dirty="0" smtClean="0">
                <a:solidFill>
                  <a:schemeClr val="tx2"/>
                </a:solidFill>
                <a:latin typeface="Times New Roman" pitchFamily="18" charset="0"/>
                <a:cs typeface="Times New Roman" pitchFamily="18" charset="0"/>
              </a:rPr>
              <a:t>A famous sentences </a:t>
            </a:r>
            <a:r>
              <a:rPr lang="en-US" sz="11200" i="1" dirty="0" smtClean="0">
                <a:latin typeface="Times New Roman" pitchFamily="18" charset="0"/>
                <a:cs typeface="Times New Roman" pitchFamily="18" charset="0"/>
              </a:rPr>
              <a:t>:</a:t>
            </a:r>
            <a:r>
              <a:rPr lang="en-US" sz="11200" b="1" i="1" dirty="0" smtClean="0">
                <a:latin typeface="Times New Roman" pitchFamily="18" charset="0"/>
                <a:cs typeface="Times New Roman" pitchFamily="18" charset="0"/>
              </a:rPr>
              <a:t>"Colorless green ideas sleep furiously"</a:t>
            </a:r>
            <a:endParaRPr lang="en-US" sz="11200" i="1" dirty="0" smtClean="0">
              <a:latin typeface="Times New Roman" pitchFamily="18" charset="0"/>
              <a:cs typeface="Times New Roman" pitchFamily="18" charset="0"/>
            </a:endParaRPr>
          </a:p>
          <a:p>
            <a:pPr>
              <a:buNone/>
            </a:pPr>
            <a:r>
              <a:rPr lang="en-US" sz="11200" i="1" dirty="0" smtClean="0">
                <a:solidFill>
                  <a:schemeClr val="accent1"/>
                </a:solidFill>
                <a:latin typeface="Times New Roman" pitchFamily="18" charset="0"/>
                <a:cs typeface="Times New Roman" pitchFamily="18" charset="0"/>
              </a:rPr>
              <a:t>	</a:t>
            </a:r>
            <a:r>
              <a:rPr lang="en-US" sz="11200" i="1" dirty="0" smtClean="0">
                <a:solidFill>
                  <a:schemeClr val="tx2"/>
                </a:solidFill>
                <a:latin typeface="Times New Roman" pitchFamily="18" charset="0"/>
                <a:cs typeface="Times New Roman" pitchFamily="18" charset="0"/>
              </a:rPr>
              <a:t>as presented by </a:t>
            </a:r>
            <a:r>
              <a:rPr lang="en-US" sz="11200" dirty="0" smtClean="0">
                <a:solidFill>
                  <a:schemeClr val="tx2"/>
                </a:solidFill>
                <a:latin typeface="Times New Roman" pitchFamily="18" charset="0"/>
                <a:cs typeface="Times New Roman" pitchFamily="18" charset="0"/>
              </a:rPr>
              <a:t> Noam Chomsky in his book entitled </a:t>
            </a:r>
            <a:r>
              <a:rPr lang="en-US" sz="11200" b="1" i="1" dirty="0" smtClean="0">
                <a:solidFill>
                  <a:schemeClr val="tx2"/>
                </a:solidFill>
                <a:latin typeface="Times New Roman" pitchFamily="18" charset="0"/>
                <a:cs typeface="Times New Roman" pitchFamily="18" charset="0"/>
              </a:rPr>
              <a:t>Syntactic Structures</a:t>
            </a:r>
            <a:r>
              <a:rPr lang="en-US" sz="11200" i="1" dirty="0" smtClean="0">
                <a:solidFill>
                  <a:schemeClr val="tx2"/>
                </a:solidFill>
                <a:latin typeface="Times New Roman" pitchFamily="18" charset="0"/>
                <a:cs typeface="Times New Roman" pitchFamily="18" charset="0"/>
              </a:rPr>
              <a:t> is an example of an anomalous sentence (i.e. a  sentence  that is grammatically correct, but semantically nonsensical).</a:t>
            </a:r>
          </a:p>
          <a:p>
            <a:pPr>
              <a:buNone/>
            </a:pPr>
            <a:endParaRPr lang="en-US" sz="11200" i="1" dirty="0" smtClean="0">
              <a:solidFill>
                <a:schemeClr val="tx2"/>
              </a:solidFill>
              <a:latin typeface="Times New Roman" pitchFamily="18" charset="0"/>
              <a:cs typeface="Times New Roman" pitchFamily="18" charset="0"/>
            </a:endParaRPr>
          </a:p>
          <a:p>
            <a:pPr>
              <a:buNone/>
            </a:pPr>
            <a:r>
              <a:rPr lang="en-US" sz="11200" i="1" u="sng" dirty="0" smtClean="0">
                <a:solidFill>
                  <a:schemeClr val="tx2"/>
                </a:solidFill>
                <a:latin typeface="Times New Roman" pitchFamily="18" charset="0"/>
                <a:cs typeface="Times New Roman" pitchFamily="18" charset="0"/>
              </a:rPr>
              <a:t>Following are some more examples</a:t>
            </a:r>
            <a:r>
              <a:rPr lang="en-US" sz="11200" i="1" dirty="0" smtClean="0">
                <a:solidFill>
                  <a:schemeClr val="tx2"/>
                </a:solidFill>
                <a:latin typeface="Times New Roman" pitchFamily="18" charset="0"/>
                <a:cs typeface="Times New Roman" pitchFamily="18" charset="0"/>
              </a:rPr>
              <a:t>:</a:t>
            </a:r>
          </a:p>
          <a:p>
            <a:pPr>
              <a:buFont typeface="Wingdings" pitchFamily="2" charset="2"/>
              <a:buChar char="Ø"/>
            </a:pPr>
            <a:r>
              <a:rPr lang="en-US" sz="11200" i="1" dirty="0" smtClean="0">
                <a:solidFill>
                  <a:srgbClr val="FF0000"/>
                </a:solidFill>
                <a:latin typeface="Times New Roman" pitchFamily="18" charset="0"/>
                <a:cs typeface="Times New Roman" pitchFamily="18" charset="0"/>
              </a:rPr>
              <a:t>The oak tree is a beautiful animal.</a:t>
            </a:r>
          </a:p>
          <a:p>
            <a:pPr>
              <a:buFont typeface="Wingdings" pitchFamily="2" charset="2"/>
              <a:buChar char="Ø"/>
            </a:pPr>
            <a:r>
              <a:rPr lang="en-US" sz="11200" i="1" dirty="0" smtClean="0">
                <a:solidFill>
                  <a:srgbClr val="FF0000"/>
                </a:solidFill>
                <a:latin typeface="Times New Roman" pitchFamily="18" charset="0"/>
                <a:cs typeface="Times New Roman" pitchFamily="18" charset="0"/>
              </a:rPr>
              <a:t>The flowers stole the pie and ran home.</a:t>
            </a:r>
          </a:p>
          <a:p>
            <a:pPr>
              <a:buFont typeface="Wingdings" pitchFamily="2" charset="2"/>
              <a:buChar char="Ø"/>
            </a:pPr>
            <a:r>
              <a:rPr lang="en-US" sz="11200" i="1" dirty="0" smtClean="0">
                <a:solidFill>
                  <a:srgbClr val="FF0000"/>
                </a:solidFill>
                <a:latin typeface="Times New Roman" pitchFamily="18" charset="0"/>
                <a:cs typeface="Times New Roman" pitchFamily="18" charset="0"/>
              </a:rPr>
              <a:t>The Fish likes to go to school.</a:t>
            </a:r>
          </a:p>
          <a:p>
            <a:pPr>
              <a:buNone/>
            </a:pPr>
            <a:endParaRPr lang="en-US" sz="12800" i="1" dirty="0" smtClean="0">
              <a:solidFill>
                <a:srgbClr val="FF0000"/>
              </a:solidFill>
              <a:latin typeface="Times New Roman" pitchFamily="18" charset="0"/>
              <a:cs typeface="Times New Roman" pitchFamily="18" charset="0"/>
            </a:endParaRPr>
          </a:p>
          <a:p>
            <a:pPr>
              <a:buNone/>
            </a:pPr>
            <a:endParaRPr lang="en-US" sz="12800" i="1" dirty="0" smtClean="0">
              <a:solidFill>
                <a:srgbClr val="FF0000"/>
              </a:solidFill>
              <a:latin typeface="Times New Roman" pitchFamily="18" charset="0"/>
              <a:cs typeface="Times New Roman" pitchFamily="18" charset="0"/>
            </a:endParaRPr>
          </a:p>
          <a:p>
            <a:pPr>
              <a:buNone/>
            </a:pPr>
            <a:r>
              <a:rPr lang="en-US" sz="12800" i="1" dirty="0" smtClean="0">
                <a:solidFill>
                  <a:srgbClr val="FF0000"/>
                </a:solidFill>
                <a:latin typeface="Times New Roman" pitchFamily="18" charset="0"/>
                <a:cs typeface="Times New Roman" pitchFamily="18" charset="0"/>
              </a:rPr>
              <a:t/>
            </a:r>
            <a:br>
              <a:rPr lang="en-US" sz="12800" i="1" dirty="0" smtClean="0">
                <a:solidFill>
                  <a:srgbClr val="FF0000"/>
                </a:solidFill>
                <a:latin typeface="Times New Roman" pitchFamily="18" charset="0"/>
                <a:cs typeface="Times New Roman" pitchFamily="18" charset="0"/>
              </a:rPr>
            </a:br>
            <a:r>
              <a:rPr lang="en-US" sz="12800" i="1" dirty="0" smtClean="0">
                <a:solidFill>
                  <a:schemeClr val="accent1"/>
                </a:solidFill>
                <a:latin typeface="Times New Roman" pitchFamily="18" charset="0"/>
                <a:cs typeface="Times New Roman" pitchFamily="18" charset="0"/>
              </a:rPr>
              <a:t/>
            </a:r>
            <a:br>
              <a:rPr lang="en-US" sz="12800" i="1" dirty="0" smtClean="0">
                <a:solidFill>
                  <a:schemeClr val="accent1"/>
                </a:solidFill>
                <a:latin typeface="Times New Roman" pitchFamily="18" charset="0"/>
                <a:cs typeface="Times New Roman" pitchFamily="18" charset="0"/>
              </a:rPr>
            </a:br>
            <a:r>
              <a:rPr lang="en-US" sz="12800" i="1" dirty="0" smtClean="0">
                <a:solidFill>
                  <a:schemeClr val="accent1"/>
                </a:solidFill>
                <a:latin typeface="Times New Roman" pitchFamily="18" charset="0"/>
                <a:cs typeface="Times New Roman" pitchFamily="18" charset="0"/>
              </a:rPr>
              <a:t/>
            </a:r>
            <a:br>
              <a:rPr lang="en-US" sz="12800" i="1" dirty="0" smtClean="0">
                <a:solidFill>
                  <a:schemeClr val="accent1"/>
                </a:solidFill>
                <a:latin typeface="Times New Roman" pitchFamily="18" charset="0"/>
                <a:cs typeface="Times New Roman" pitchFamily="18" charset="0"/>
              </a:rPr>
            </a:br>
            <a:r>
              <a:rPr lang="en-US" sz="12800" i="1" dirty="0" smtClean="0">
                <a:solidFill>
                  <a:schemeClr val="accent1"/>
                </a:solidFill>
                <a:latin typeface="Times New Roman" pitchFamily="18" charset="0"/>
                <a:cs typeface="Times New Roman" pitchFamily="18" charset="0"/>
              </a:rPr>
              <a:t/>
            </a:r>
            <a:br>
              <a:rPr lang="en-US" sz="12800" i="1" dirty="0" smtClean="0">
                <a:solidFill>
                  <a:schemeClr val="accent1"/>
                </a:solidFill>
                <a:latin typeface="Times New Roman" pitchFamily="18" charset="0"/>
                <a:cs typeface="Times New Roman" pitchFamily="18" charset="0"/>
              </a:rPr>
            </a:br>
            <a:r>
              <a:rPr lang="en-US" sz="3600" i="1" dirty="0" smtClean="0">
                <a:solidFill>
                  <a:schemeClr val="accent1"/>
                </a:solidFill>
              </a:rPr>
              <a:t/>
            </a:r>
            <a:br>
              <a:rPr lang="en-US" sz="3600" i="1" dirty="0" smtClean="0">
                <a:solidFill>
                  <a:schemeClr val="accent1"/>
                </a:solidFill>
              </a:rPr>
            </a:br>
            <a:r>
              <a:rPr lang="en-US" sz="3600" i="1" dirty="0" smtClean="0">
                <a:solidFill>
                  <a:schemeClr val="accent1"/>
                </a:solidFill>
              </a:rPr>
              <a:t/>
            </a:r>
            <a:br>
              <a:rPr lang="en-US" sz="3600" i="1" dirty="0" smtClean="0">
                <a:solidFill>
                  <a:schemeClr val="accent1"/>
                </a:solidFill>
              </a:rPr>
            </a:br>
            <a:r>
              <a:rPr lang="en-US" sz="3600" i="1" dirty="0" smtClean="0">
                <a:solidFill>
                  <a:schemeClr val="accent1"/>
                </a:solidFill>
              </a:rPr>
              <a:t/>
            </a:r>
            <a:br>
              <a:rPr lang="en-US" sz="3600" i="1" dirty="0" smtClean="0">
                <a:solidFill>
                  <a:schemeClr val="accent1"/>
                </a:solidFill>
              </a:rPr>
            </a:br>
            <a:r>
              <a:rPr lang="en-US" sz="3600" i="1" dirty="0" smtClean="0">
                <a:solidFill>
                  <a:schemeClr val="accent1"/>
                </a:solidFill>
              </a:rPr>
              <a:t/>
            </a:r>
            <a:br>
              <a:rPr lang="en-US" sz="3600" i="1" dirty="0" smtClean="0">
                <a:solidFill>
                  <a:schemeClr val="accent1"/>
                </a:solidFill>
              </a:rPr>
            </a:br>
            <a:r>
              <a:rPr lang="en-US" sz="3600" i="1" dirty="0" smtClean="0">
                <a:solidFill>
                  <a:schemeClr val="accent1"/>
                </a:solidFill>
              </a:rPr>
              <a:t/>
            </a:r>
            <a:br>
              <a:rPr lang="en-US" sz="3600" i="1" dirty="0" smtClean="0">
                <a:solidFill>
                  <a:schemeClr val="accent1"/>
                </a:solidFill>
              </a:rPr>
            </a:br>
            <a:r>
              <a:rPr lang="en-US" sz="3600" i="1" dirty="0" smtClean="0">
                <a:solidFill>
                  <a:schemeClr val="accent1"/>
                </a:solidFill>
              </a:rPr>
              <a:t/>
            </a:r>
            <a:br>
              <a:rPr lang="en-US" sz="3600" i="1" dirty="0" smtClean="0">
                <a:solidFill>
                  <a:schemeClr val="accent1"/>
                </a:solidFill>
              </a:rPr>
            </a:br>
            <a:r>
              <a:rPr lang="en-US" sz="3600" i="1" dirty="0" smtClean="0">
                <a:solidFill>
                  <a:schemeClr val="accent1"/>
                </a:solidFill>
              </a:rPr>
              <a:t/>
            </a:r>
            <a:br>
              <a:rPr lang="en-US" sz="3600" i="1" dirty="0" smtClean="0">
                <a:solidFill>
                  <a:schemeClr val="accent1"/>
                </a:solidFill>
              </a:rPr>
            </a:br>
            <a:r>
              <a:rPr lang="en-US" sz="3600" i="1" dirty="0" smtClean="0">
                <a:solidFill>
                  <a:schemeClr val="accent1"/>
                </a:solidFill>
              </a:rPr>
              <a:t/>
            </a:r>
            <a:br>
              <a:rPr lang="en-US" sz="3600" i="1" dirty="0" smtClean="0">
                <a:solidFill>
                  <a:schemeClr val="accent1"/>
                </a:solidFill>
              </a:rPr>
            </a:br>
            <a:endParaRPr lang="en-US" sz="3600" i="1" dirty="0" smtClean="0">
              <a:solidFill>
                <a:schemeClr val="accent1"/>
              </a:solidFill>
            </a:endParaRPr>
          </a:p>
          <a:p>
            <a:endParaRPr lang="en-US" sz="3600" i="1" dirty="0">
              <a:solidFill>
                <a:schemeClr val="accent1"/>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10058400" cy="836023"/>
          </a:xfrm>
        </p:spPr>
        <p:txBody>
          <a:bodyPr/>
          <a:lstStyle/>
          <a:p>
            <a:r>
              <a:rPr lang="en-US" dirty="0" smtClean="0"/>
              <a:t>				8.</a:t>
            </a:r>
            <a:r>
              <a:rPr lang="en-US" b="1" u="sng" dirty="0" smtClean="0"/>
              <a:t>IDIOMS</a:t>
            </a:r>
            <a:endParaRPr lang="en-US" b="1" u="sng" dirty="0"/>
          </a:p>
        </p:txBody>
      </p:sp>
      <p:sp>
        <p:nvSpPr>
          <p:cNvPr id="3" name="Content Placeholder 2"/>
          <p:cNvSpPr>
            <a:spLocks noGrp="1"/>
          </p:cNvSpPr>
          <p:nvPr>
            <p:ph sz="quarter" idx="1"/>
          </p:nvPr>
        </p:nvSpPr>
        <p:spPr>
          <a:xfrm>
            <a:off x="670560" y="1234441"/>
            <a:ext cx="10637520" cy="4937760"/>
          </a:xfrm>
        </p:spPr>
        <p:txBody>
          <a:bodyPr>
            <a:normAutofit/>
          </a:bodyPr>
          <a:lstStyle/>
          <a:p>
            <a:pPr>
              <a:buNone/>
            </a:pPr>
            <a:r>
              <a:rPr lang="en-US" sz="2800" dirty="0" smtClean="0">
                <a:solidFill>
                  <a:srgbClr val="FF0000"/>
                </a:solidFill>
                <a:latin typeface="Times New Roman" pitchFamily="18" charset="0"/>
                <a:cs typeface="Times New Roman" pitchFamily="18" charset="0"/>
              </a:rPr>
              <a:t>	Sometimes the meanings of the phrases cannot be inferred from the meanings of the individual words. Such expressions are called Idioms</a:t>
            </a:r>
          </a:p>
          <a:p>
            <a:pPr>
              <a:buNone/>
            </a:pPr>
            <a:endParaRPr lang="en-US" sz="2800" dirty="0" smtClean="0">
              <a:solidFill>
                <a:srgbClr val="FF0000"/>
              </a:solidFill>
              <a:latin typeface="Times New Roman" pitchFamily="18" charset="0"/>
              <a:cs typeface="Times New Roman" pitchFamily="18" charset="0"/>
            </a:endParaRPr>
          </a:p>
          <a:p>
            <a:pPr>
              <a:buNone/>
            </a:pPr>
            <a:r>
              <a:rPr lang="en-US" sz="2800" dirty="0" smtClean="0">
                <a:solidFill>
                  <a:srgbClr val="FF0000"/>
                </a:solidFill>
                <a:latin typeface="Times New Roman" pitchFamily="18" charset="0"/>
                <a:cs typeface="Times New Roman" pitchFamily="18" charset="0"/>
              </a:rPr>
              <a:t>	For Example:</a:t>
            </a:r>
          </a:p>
          <a:p>
            <a:pPr>
              <a:buFont typeface="Wingdings" pitchFamily="2" charset="2"/>
              <a:buChar char="Ø"/>
            </a:pPr>
            <a:r>
              <a:rPr lang="en-US" sz="2800" b="1" dirty="0" smtClean="0">
                <a:latin typeface="Times New Roman" pitchFamily="18" charset="0"/>
                <a:cs typeface="Times New Roman" pitchFamily="18" charset="0"/>
              </a:rPr>
              <a:t>  A battle/war of nerves</a:t>
            </a:r>
          </a:p>
          <a:p>
            <a:pPr>
              <a:buFont typeface="Wingdings" pitchFamily="2" charset="2"/>
              <a:buChar char="Ø"/>
            </a:pPr>
            <a:r>
              <a:rPr lang="en-US" sz="2800" b="1" dirty="0" smtClean="0">
                <a:latin typeface="Times New Roman" pitchFamily="18" charset="0"/>
                <a:cs typeface="Times New Roman" pitchFamily="18" charset="0"/>
              </a:rPr>
              <a:t>   Fool's paradise</a:t>
            </a:r>
          </a:p>
          <a:p>
            <a:pPr>
              <a:buFont typeface="Wingdings" pitchFamily="2" charset="2"/>
              <a:buChar char="Ø"/>
            </a:pPr>
            <a:r>
              <a:rPr lang="en-US" sz="2800" b="1" dirty="0" smtClean="0">
                <a:latin typeface="Times New Roman" pitchFamily="18" charset="0"/>
                <a:cs typeface="Times New Roman" pitchFamily="18" charset="0"/>
              </a:rPr>
              <a:t>   The smoking gun</a:t>
            </a:r>
          </a:p>
          <a:p>
            <a:pPr>
              <a:buFont typeface="Wingdings" pitchFamily="2" charset="2"/>
              <a:buChar char="Ø"/>
            </a:pPr>
            <a:r>
              <a:rPr lang="en-US" sz="2800" b="1" dirty="0" smtClean="0">
                <a:latin typeface="Times New Roman" pitchFamily="18" charset="0"/>
                <a:cs typeface="Times New Roman" pitchFamily="18" charset="0"/>
              </a:rPr>
              <a:t>   To beat about the bush</a:t>
            </a:r>
          </a:p>
          <a:p>
            <a:pPr>
              <a:buFont typeface="Wingdings" pitchFamily="2" charset="2"/>
              <a:buChar char="Ø"/>
            </a:pPr>
            <a:r>
              <a:rPr lang="en-US" sz="2800" b="1" dirty="0" smtClean="0">
                <a:latin typeface="Times New Roman" pitchFamily="18" charset="0"/>
                <a:cs typeface="Times New Roman" pitchFamily="18" charset="0"/>
              </a:rPr>
              <a:t>    To smell a rat</a:t>
            </a:r>
            <a:endParaRPr lang="en-US" sz="28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
            <a:ext cx="10058400" cy="849086"/>
          </a:xfrm>
        </p:spPr>
        <p:txBody>
          <a:bodyPr/>
          <a:lstStyle/>
          <a:p>
            <a:r>
              <a:rPr lang="en-US" dirty="0" smtClean="0"/>
              <a:t>			</a:t>
            </a:r>
            <a:r>
              <a:rPr lang="en-US" b="1" u="sng" dirty="0" smtClean="0"/>
              <a:t> 9.Metaphors</a:t>
            </a:r>
            <a:endParaRPr lang="en-US" sz="4400" b="1" u="sng" dirty="0"/>
          </a:p>
        </p:txBody>
      </p:sp>
      <p:sp>
        <p:nvSpPr>
          <p:cNvPr id="3" name="Content Placeholder 2"/>
          <p:cNvSpPr>
            <a:spLocks noGrp="1"/>
          </p:cNvSpPr>
          <p:nvPr>
            <p:ph sz="quarter" idx="1"/>
          </p:nvPr>
        </p:nvSpPr>
        <p:spPr>
          <a:xfrm>
            <a:off x="381000" y="1097280"/>
            <a:ext cx="11125200" cy="5349240"/>
          </a:xfrm>
        </p:spPr>
        <p:txBody>
          <a:bodyPr>
            <a:noAutofit/>
          </a:bodyPr>
          <a:lstStyle/>
          <a:p>
            <a:pPr algn="just"/>
            <a:r>
              <a:rPr lang="en-US" sz="2800" dirty="0" smtClean="0"/>
              <a:t>In some cases, the sentences are ‘ambiguous ‘ but the literal meaning is so unlikely that listeners stretch their imagination for another interpretation .This ‘stretching’ is based on semantic properties that are </a:t>
            </a:r>
            <a:r>
              <a:rPr lang="en-US" sz="2800" b="1" dirty="0" smtClean="0"/>
              <a:t>‘inferred</a:t>
            </a:r>
            <a:r>
              <a:rPr lang="en-US" sz="2800" dirty="0" smtClean="0"/>
              <a:t>’ .Such non-literal interpretation at sentential level are referred to as ‘metaphorical expressions ‘ or simply the Metaphors. </a:t>
            </a:r>
            <a:r>
              <a:rPr lang="en-US" sz="2800" dirty="0" err="1" smtClean="0"/>
              <a:t>e.g</a:t>
            </a:r>
            <a:r>
              <a:rPr lang="en-US" sz="2800" dirty="0" smtClean="0"/>
              <a:t>:</a:t>
            </a:r>
          </a:p>
          <a:p>
            <a:pPr>
              <a:buFont typeface="Wingdings" pitchFamily="2" charset="2"/>
              <a:buChar char="Ø"/>
            </a:pPr>
            <a:r>
              <a:rPr lang="en-US" sz="2800" i="1" dirty="0" smtClean="0">
                <a:solidFill>
                  <a:srgbClr val="FF0000"/>
                </a:solidFill>
              </a:rPr>
              <a:t>Dr. Jack is a butcher.</a:t>
            </a:r>
          </a:p>
          <a:p>
            <a:pPr>
              <a:buFont typeface="Wingdings" pitchFamily="2" charset="2"/>
              <a:buChar char="Ø"/>
            </a:pPr>
            <a:r>
              <a:rPr lang="en-US" sz="2800" i="1" dirty="0" smtClean="0">
                <a:solidFill>
                  <a:srgbClr val="FF0000"/>
                </a:solidFill>
              </a:rPr>
              <a:t>John is tiger.</a:t>
            </a:r>
          </a:p>
          <a:p>
            <a:pPr>
              <a:buFont typeface="Wingdings" pitchFamily="2" charset="2"/>
              <a:buChar char="Ø"/>
            </a:pPr>
            <a:r>
              <a:rPr lang="en-US" sz="2800" i="1" dirty="0" smtClean="0">
                <a:solidFill>
                  <a:srgbClr val="FF0000"/>
                </a:solidFill>
              </a:rPr>
              <a:t>The world is a stage.</a:t>
            </a:r>
          </a:p>
          <a:p>
            <a:pPr>
              <a:buFont typeface="Wingdings" pitchFamily="2" charset="2"/>
              <a:buChar char="Ø"/>
            </a:pPr>
            <a:r>
              <a:rPr lang="en-US" sz="2800" i="1" dirty="0" smtClean="0">
                <a:solidFill>
                  <a:srgbClr val="FF0000"/>
                </a:solidFill>
              </a:rPr>
              <a:t>Time is money.</a:t>
            </a:r>
          </a:p>
          <a:p>
            <a:pPr>
              <a:buFont typeface="Wingdings" pitchFamily="2" charset="2"/>
              <a:buChar char="Ø"/>
            </a:pPr>
            <a:endParaRPr lang="en-US" sz="3600" i="1" dirty="0" smtClean="0">
              <a:solidFill>
                <a:srgbClr val="FF0000"/>
              </a:solidFill>
            </a:endParaRPr>
          </a:p>
          <a:p>
            <a:endParaRPr lang="en-US" sz="36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b="1" u="sng" dirty="0" smtClean="0"/>
              <a:t>RECAP</a:t>
            </a:r>
            <a:endParaRPr lang="en-US" b="1" u="sng" dirty="0"/>
          </a:p>
        </p:txBody>
      </p:sp>
      <p:sp>
        <p:nvSpPr>
          <p:cNvPr id="3" name="Content Placeholder 2"/>
          <p:cNvSpPr>
            <a:spLocks noGrp="1"/>
          </p:cNvSpPr>
          <p:nvPr>
            <p:ph sz="quarter" idx="1"/>
          </p:nvPr>
        </p:nvSpPr>
        <p:spPr>
          <a:xfrm>
            <a:off x="655320" y="1905001"/>
            <a:ext cx="10866120" cy="4730930"/>
          </a:xfrm>
        </p:spPr>
        <p:txBody>
          <a:bodyPr>
            <a:noAutofit/>
          </a:bodyPr>
          <a:lstStyle/>
          <a:p>
            <a:pPr algn="just"/>
            <a:r>
              <a:rPr lang="en-US" sz="2800" dirty="0" smtClean="0">
                <a:solidFill>
                  <a:schemeClr val="tx2"/>
                </a:solidFill>
              </a:rPr>
              <a:t>Semantics</a:t>
            </a:r>
          </a:p>
          <a:p>
            <a:pPr algn="just"/>
            <a:r>
              <a:rPr lang="en-US" sz="2800" dirty="0" smtClean="0">
                <a:solidFill>
                  <a:schemeClr val="tx2"/>
                </a:solidFill>
              </a:rPr>
              <a:t>Types of Meanings</a:t>
            </a:r>
          </a:p>
          <a:p>
            <a:pPr algn="just"/>
            <a:r>
              <a:rPr lang="en-US" sz="2800" dirty="0" smtClean="0">
                <a:solidFill>
                  <a:schemeClr val="tx2"/>
                </a:solidFill>
              </a:rPr>
              <a:t>Sentential Semantics</a:t>
            </a:r>
          </a:p>
          <a:p>
            <a:pPr algn="just"/>
            <a:r>
              <a:rPr lang="en-US" dirty="0" smtClean="0">
                <a:solidFill>
                  <a:schemeClr val="tx2"/>
                </a:solidFill>
              </a:rPr>
              <a:t>Meaning is considered to be the soul of any language. Knowing a language means to know how to produce and understand sentences with particular meanings. The principle of compositionality states that the meanings of phrases and sentences depend upon the syntactic arrangement of lexical items .We thus comprehend the phrases and sentences because we know the meanings of individual words  and the rules for combining their meanings.</a:t>
            </a:r>
            <a:endParaRPr lang="en-US"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 (5).jpg"/>
          <p:cNvPicPr>
            <a:picLocks noChangeAspect="1"/>
          </p:cNvPicPr>
          <p:nvPr/>
        </p:nvPicPr>
        <p:blipFill>
          <a:blip r:embed="rId2" cstate="print"/>
          <a:stretch>
            <a:fillRect/>
          </a:stretch>
        </p:blipFill>
        <p:spPr>
          <a:xfrm>
            <a:off x="0" y="0"/>
            <a:ext cx="12191999" cy="6857999"/>
          </a:xfrm>
          <a:prstGeom prst="rect">
            <a:avLst/>
          </a:prstGeom>
        </p:spPr>
      </p:pic>
      <p:pic>
        <p:nvPicPr>
          <p:cNvPr id="3" name="Picture 2" descr="images (14).jpg"/>
          <p:cNvPicPr>
            <a:picLocks noChangeAspect="1"/>
          </p:cNvPicPr>
          <p:nvPr/>
        </p:nvPicPr>
        <p:blipFill>
          <a:blip r:embed="rId3" cstate="print"/>
          <a:stretch>
            <a:fillRect/>
          </a:stretch>
        </p:blipFill>
        <p:spPr>
          <a:xfrm>
            <a:off x="0" y="0"/>
            <a:ext cx="12192000" cy="6858000"/>
          </a:xfrm>
          <a:prstGeom prst="rect">
            <a:avLst/>
          </a:prstGeom>
        </p:spPr>
      </p:pic>
      <p:pic>
        <p:nvPicPr>
          <p:cNvPr id="5" name="Picture 4" descr="download (4).jpg"/>
          <p:cNvPicPr>
            <a:picLocks noChangeAspect="1"/>
          </p:cNvPicPr>
          <p:nvPr/>
        </p:nvPicPr>
        <p:blipFill>
          <a:blip r:embed="rId4" cstate="print"/>
          <a:stretch>
            <a:fillRect/>
          </a:stretch>
        </p:blipFill>
        <p:spPr>
          <a:xfrm>
            <a:off x="0" y="0"/>
            <a:ext cx="12192000" cy="6858000"/>
          </a:xfrm>
          <a:prstGeom prst="rect">
            <a:avLst/>
          </a:prstGeom>
        </p:spPr>
      </p:pic>
      <p:sp>
        <p:nvSpPr>
          <p:cNvPr id="6" name="Rectangle 5"/>
          <p:cNvSpPr/>
          <p:nvPr/>
        </p:nvSpPr>
        <p:spPr>
          <a:xfrm>
            <a:off x="378823" y="2795451"/>
            <a:ext cx="11813177" cy="2585323"/>
          </a:xfrm>
          <a:prstGeom prst="rect">
            <a:avLst/>
          </a:prstGeom>
        </p:spPr>
        <p:txBody>
          <a:bodyPr wrap="square">
            <a:spAutoFit/>
          </a:bodyPr>
          <a:lstStyle/>
          <a:p>
            <a:endParaRPr lang="en-US" sz="5400" b="1" i="1" dirty="0" smtClean="0">
              <a:solidFill>
                <a:schemeClr val="bg2"/>
              </a:solidFill>
              <a:latin typeface="AngsanaUPC" pitchFamily="18" charset="-34"/>
              <a:cs typeface="AngsanaUPC" pitchFamily="18" charset="-34"/>
            </a:endParaRPr>
          </a:p>
          <a:p>
            <a:r>
              <a:rPr lang="en-US" sz="5400" b="1" i="1" dirty="0" smtClean="0">
                <a:solidFill>
                  <a:schemeClr val="bg2"/>
                </a:solidFill>
                <a:latin typeface="AngsanaUPC" pitchFamily="18" charset="-34"/>
                <a:cs typeface="AngsanaUPC" pitchFamily="18" charset="-34"/>
              </a:rPr>
              <a:t>Certain brief sentences are peerless in their ability to give one the feeling that nothing remains to be said.(Jean Rostand)</a:t>
            </a:r>
            <a:endParaRPr lang="en-US" sz="5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82880"/>
            <a:ext cx="10058400" cy="960120"/>
          </a:xfrm>
        </p:spPr>
        <p:txBody>
          <a:bodyPr/>
          <a:lstStyle/>
          <a:p>
            <a:r>
              <a:rPr lang="en-US" dirty="0" smtClean="0"/>
              <a:t>			REFERENCES</a:t>
            </a:r>
            <a:endParaRPr lang="en-US" dirty="0"/>
          </a:p>
        </p:txBody>
      </p:sp>
      <p:sp>
        <p:nvSpPr>
          <p:cNvPr id="3" name="Content Placeholder 2"/>
          <p:cNvSpPr>
            <a:spLocks noGrp="1"/>
          </p:cNvSpPr>
          <p:nvPr>
            <p:ph sz="quarter" idx="1"/>
          </p:nvPr>
        </p:nvSpPr>
        <p:spPr>
          <a:xfrm>
            <a:off x="243840" y="868679"/>
            <a:ext cx="11399520" cy="5989321"/>
          </a:xfrm>
        </p:spPr>
        <p:txBody>
          <a:bodyPr>
            <a:normAutofit/>
          </a:bodyPr>
          <a:lstStyle/>
          <a:p>
            <a:pPr indent="457200" algn="just" eaLnBrk="0" hangingPunct="0"/>
            <a:r>
              <a:rPr lang="en-GB" sz="2000" dirty="0" err="1" smtClean="0">
                <a:latin typeface="Times New Roman" pitchFamily="18" charset="0"/>
                <a:cs typeface="Times New Roman" pitchFamily="18" charset="0"/>
              </a:rPr>
              <a:t>Allwood</a:t>
            </a:r>
            <a:r>
              <a:rPr lang="en-GB" sz="2000" dirty="0" smtClean="0">
                <a:latin typeface="Times New Roman" pitchFamily="18" charset="0"/>
                <a:cs typeface="Times New Roman" pitchFamily="18" charset="0"/>
              </a:rPr>
              <a:t>, Jens and Peter </a:t>
            </a:r>
            <a:r>
              <a:rPr lang="en-GB" sz="2000" dirty="0" err="1" smtClean="0">
                <a:latin typeface="Times New Roman" pitchFamily="18" charset="0"/>
                <a:cs typeface="Times New Roman" pitchFamily="18" charset="0"/>
              </a:rPr>
              <a:t>Gardenfors</a:t>
            </a:r>
            <a:r>
              <a:rPr lang="en-GB" sz="2000" dirty="0" smtClean="0">
                <a:latin typeface="Times New Roman" pitchFamily="18" charset="0"/>
                <a:cs typeface="Times New Roman" pitchFamily="18" charset="0"/>
              </a:rPr>
              <a:t> (</a:t>
            </a:r>
            <a:r>
              <a:rPr lang="en-GB" sz="2000" dirty="0" err="1" smtClean="0">
                <a:latin typeface="Times New Roman" pitchFamily="18" charset="0"/>
                <a:cs typeface="Times New Roman" pitchFamily="18" charset="0"/>
              </a:rPr>
              <a:t>eds</a:t>
            </a:r>
            <a:r>
              <a:rPr lang="en-GB" sz="2000" dirty="0" smtClean="0">
                <a:latin typeface="Times New Roman" pitchFamily="18" charset="0"/>
                <a:cs typeface="Times New Roman" pitchFamily="18" charset="0"/>
              </a:rPr>
              <a:t>) 1999. </a:t>
            </a:r>
            <a:r>
              <a:rPr lang="en-GB" sz="2000" i="1" dirty="0" smtClean="0">
                <a:latin typeface="Times New Roman" pitchFamily="18" charset="0"/>
                <a:cs typeface="Times New Roman" pitchFamily="18" charset="0"/>
              </a:rPr>
              <a:t>Cognitive 	semantics.     	Meaning</a:t>
            </a:r>
            <a:r>
              <a:rPr lang="en-US" sz="2000" dirty="0" smtClean="0">
                <a:latin typeface="Times New Roman" pitchFamily="18" charset="0"/>
                <a:cs typeface="Times New Roman" pitchFamily="18" charset="0"/>
              </a:rPr>
              <a:t> 	</a:t>
            </a:r>
            <a:r>
              <a:rPr lang="en-GB" sz="2000" i="1" dirty="0" smtClean="0">
                <a:latin typeface="Times New Roman" pitchFamily="18" charset="0"/>
                <a:cs typeface="Times New Roman" pitchFamily="18" charset="0"/>
              </a:rPr>
              <a:t>and cognition</a:t>
            </a:r>
            <a:r>
              <a:rPr lang="en-GB" sz="2000" dirty="0" smtClean="0">
                <a:latin typeface="Times New Roman" pitchFamily="18" charset="0"/>
                <a:cs typeface="Times New Roman" pitchFamily="18" charset="0"/>
              </a:rPr>
              <a:t>. Amsterdam: John 	</a:t>
            </a:r>
            <a:r>
              <a:rPr lang="en-GB" sz="2000" dirty="0" err="1" smtClean="0">
                <a:latin typeface="Times New Roman" pitchFamily="18" charset="0"/>
                <a:cs typeface="Times New Roman" pitchFamily="18" charset="0"/>
              </a:rPr>
              <a:t>Benjamins</a:t>
            </a:r>
            <a:r>
              <a:rPr lang="en-GB" sz="2000" dirty="0" smtClean="0">
                <a:latin typeface="Times New Roman" pitchFamily="18" charset="0"/>
                <a:cs typeface="Times New Roman" pitchFamily="18" charset="0"/>
              </a:rPr>
              <a:t>.</a:t>
            </a:r>
          </a:p>
          <a:p>
            <a:pPr indent="457200" algn="just" eaLnBrk="0" hangingPunct="0"/>
            <a:r>
              <a:rPr lang="en-US" sz="2000" dirty="0" smtClean="0">
                <a:latin typeface="Times New Roman" pitchFamily="18" charset="0"/>
                <a:cs typeface="Times New Roman" pitchFamily="18" charset="0"/>
              </a:rPr>
              <a:t>Chomsky, N., 2000, </a:t>
            </a:r>
            <a:r>
              <a:rPr lang="en-US" sz="2000" i="1" dirty="0" smtClean="0">
                <a:latin typeface="Times New Roman" pitchFamily="18" charset="0"/>
                <a:cs typeface="Times New Roman" pitchFamily="18" charset="0"/>
              </a:rPr>
              <a:t>New Horizons in the Study of Language and Mind</a:t>
            </a:r>
            <a:r>
              <a:rPr lang="en-US" sz="2000" dirty="0" smtClean="0">
                <a:latin typeface="Times New Roman" pitchFamily="18" charset="0"/>
                <a:cs typeface="Times New Roman" pitchFamily="18" charset="0"/>
              </a:rPr>
              <a:t>, 	Cambridge: Cambridge University Press.</a:t>
            </a:r>
            <a:endParaRPr lang="en-GB" sz="2000" dirty="0" smtClean="0">
              <a:latin typeface="Times New Roman" pitchFamily="18" charset="0"/>
              <a:cs typeface="Times New Roman" pitchFamily="18" charset="0"/>
            </a:endParaRPr>
          </a:p>
          <a:p>
            <a:pPr lvl="1" algn="just"/>
            <a:r>
              <a:rPr lang="en-US" sz="2000" dirty="0" smtClean="0">
                <a:latin typeface="Times New Roman" pitchFamily="18" charset="0"/>
                <a:cs typeface="Times New Roman" pitchFamily="18" charset="0"/>
              </a:rPr>
              <a:t>Fine, K., 2007, </a:t>
            </a:r>
            <a:r>
              <a:rPr lang="en-US" sz="2000" i="1" dirty="0" smtClean="0">
                <a:latin typeface="Times New Roman" pitchFamily="18" charset="0"/>
                <a:cs typeface="Times New Roman" pitchFamily="18" charset="0"/>
              </a:rPr>
              <a:t>Semantic </a:t>
            </a:r>
            <a:r>
              <a:rPr lang="en-US" sz="2000" i="1" dirty="0" err="1" smtClean="0">
                <a:latin typeface="Times New Roman" pitchFamily="18" charset="0"/>
                <a:cs typeface="Times New Roman" pitchFamily="18" charset="0"/>
              </a:rPr>
              <a:t>Relationism</a:t>
            </a:r>
            <a:r>
              <a:rPr lang="en-US" sz="2000" dirty="0" smtClean="0">
                <a:latin typeface="Times New Roman" pitchFamily="18" charset="0"/>
                <a:cs typeface="Times New Roman" pitchFamily="18" charset="0"/>
              </a:rPr>
              <a:t>, New York: Blackwell Publishing.</a:t>
            </a:r>
          </a:p>
          <a:p>
            <a:pPr lvl="1" algn="just"/>
            <a:r>
              <a:rPr lang="en-US" sz="2000" dirty="0" smtClean="0">
                <a:latin typeface="Times New Roman" pitchFamily="18" charset="0"/>
                <a:cs typeface="Times New Roman" pitchFamily="18" charset="0"/>
              </a:rPr>
              <a:t>Foster, J., 1976, “Meaning and Truth Theory,” in Evans and McDowell (1976), 1–32.</a:t>
            </a:r>
            <a:endParaRPr lang="en-GB" sz="2000" dirty="0" smtClean="0">
              <a:latin typeface="Times New Roman" pitchFamily="18" charset="0"/>
              <a:cs typeface="Times New Roman" pitchFamily="18" charset="0"/>
            </a:endParaRPr>
          </a:p>
          <a:p>
            <a:pPr indent="457200" algn="just" eaLnBrk="0" hangingPunct="0"/>
            <a:r>
              <a:rPr lang="en-GB" sz="2000" dirty="0" smtClean="0">
                <a:latin typeface="Times New Roman" pitchFamily="18" charset="0"/>
                <a:cs typeface="Times New Roman" pitchFamily="18" charset="0"/>
              </a:rPr>
              <a:t>Goodman, S. and </a:t>
            </a:r>
            <a:r>
              <a:rPr lang="en-GB" sz="2000" dirty="0" err="1" smtClean="0">
                <a:latin typeface="Times New Roman" pitchFamily="18" charset="0"/>
                <a:cs typeface="Times New Roman" pitchFamily="18" charset="0"/>
              </a:rPr>
              <a:t>Graddol</a:t>
            </a:r>
            <a:r>
              <a:rPr lang="en-GB" sz="2000" dirty="0" smtClean="0">
                <a:latin typeface="Times New Roman" pitchFamily="18" charset="0"/>
                <a:cs typeface="Times New Roman" pitchFamily="18" charset="0"/>
              </a:rPr>
              <a:t>, D. (1996) </a:t>
            </a:r>
            <a:r>
              <a:rPr lang="en-GB" sz="2000" i="1" dirty="0" smtClean="0">
                <a:latin typeface="Times New Roman" pitchFamily="18" charset="0"/>
                <a:cs typeface="Times New Roman" pitchFamily="18" charset="0"/>
              </a:rPr>
              <a:t>Redesigning English: new 	texts, 	new identities</a:t>
            </a:r>
            <a:r>
              <a:rPr lang="en-GB"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r>
              <a:rPr lang="en-GB" sz="2000" dirty="0" smtClean="0">
                <a:latin typeface="Times New Roman" pitchFamily="18" charset="0"/>
                <a:cs typeface="Times New Roman" pitchFamily="18" charset="0"/>
              </a:rPr>
              <a:t>London: </a:t>
            </a:r>
            <a:r>
              <a:rPr lang="en-GB" sz="2000" dirty="0" err="1" smtClean="0">
                <a:latin typeface="Times New Roman" pitchFamily="18" charset="0"/>
                <a:cs typeface="Times New Roman" pitchFamily="18" charset="0"/>
              </a:rPr>
              <a:t>Routledge</a:t>
            </a:r>
            <a:r>
              <a:rPr lang="en-GB"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lvl="1" algn="just"/>
            <a:r>
              <a:rPr lang="en-US" sz="2000" dirty="0" err="1" smtClean="0">
                <a:latin typeface="Times New Roman" pitchFamily="18" charset="0"/>
                <a:cs typeface="Times New Roman" pitchFamily="18" charset="0"/>
              </a:rPr>
              <a:t>Horwich</a:t>
            </a:r>
            <a:r>
              <a:rPr lang="en-US" sz="2000" dirty="0" smtClean="0">
                <a:latin typeface="Times New Roman" pitchFamily="18" charset="0"/>
                <a:cs typeface="Times New Roman" pitchFamily="18" charset="0"/>
              </a:rPr>
              <a:t>, P., 1998, </a:t>
            </a:r>
            <a:r>
              <a:rPr lang="en-US" sz="2000" i="1" dirty="0" smtClean="0">
                <a:latin typeface="Times New Roman" pitchFamily="18" charset="0"/>
                <a:cs typeface="Times New Roman" pitchFamily="18" charset="0"/>
              </a:rPr>
              <a:t>Meaning</a:t>
            </a:r>
            <a:r>
              <a:rPr lang="en-US" sz="2000" dirty="0" smtClean="0">
                <a:latin typeface="Times New Roman" pitchFamily="18" charset="0"/>
                <a:cs typeface="Times New Roman" pitchFamily="18" charset="0"/>
              </a:rPr>
              <a:t>, Oxford: Clarendon Press.</a:t>
            </a:r>
          </a:p>
          <a:p>
            <a:pPr lvl="1" algn="just"/>
            <a:r>
              <a:rPr lang="en-GB" sz="2000" dirty="0" smtClean="0">
                <a:latin typeface="Times New Roman" pitchFamily="18" charset="0"/>
                <a:cs typeface="Times New Roman" pitchFamily="18" charset="0"/>
              </a:rPr>
              <a:t>Hudson , R, A.</a:t>
            </a:r>
            <a:r>
              <a:rPr lang="en-GB" sz="2000" i="1" dirty="0" smtClean="0">
                <a:latin typeface="Times New Roman" pitchFamily="18" charset="0"/>
                <a:cs typeface="Times New Roman" pitchFamily="18" charset="0"/>
              </a:rPr>
              <a:t>Sociolinguistics,</a:t>
            </a:r>
            <a:r>
              <a:rPr lang="en-GB" sz="2000" dirty="0" smtClean="0">
                <a:latin typeface="Times New Roman" pitchFamily="18" charset="0"/>
                <a:cs typeface="Times New Roman" pitchFamily="18" charset="0"/>
              </a:rPr>
              <a:t>2</a:t>
            </a:r>
            <a:r>
              <a:rPr lang="en-GB" sz="2000" baseline="30000" dirty="0" smtClean="0">
                <a:latin typeface="Times New Roman" pitchFamily="18" charset="0"/>
                <a:cs typeface="Times New Roman" pitchFamily="18" charset="0"/>
              </a:rPr>
              <a:t>nd</a:t>
            </a:r>
            <a:r>
              <a:rPr lang="en-GB" sz="2000" dirty="0" smtClean="0">
                <a:latin typeface="Times New Roman" pitchFamily="18" charset="0"/>
                <a:cs typeface="Times New Roman" pitchFamily="18" charset="0"/>
              </a:rPr>
              <a:t> </a:t>
            </a:r>
            <a:r>
              <a:rPr lang="en-GB" sz="2000" dirty="0" err="1" smtClean="0">
                <a:latin typeface="Times New Roman" pitchFamily="18" charset="0"/>
                <a:cs typeface="Times New Roman" pitchFamily="18" charset="0"/>
              </a:rPr>
              <a:t>ed</a:t>
            </a:r>
            <a:r>
              <a:rPr lang="en-GB" sz="2000" dirty="0" smtClean="0">
                <a:latin typeface="Times New Roman" pitchFamily="18" charset="0"/>
                <a:cs typeface="Times New Roman" pitchFamily="18" charset="0"/>
              </a:rPr>
              <a:t>, Cambridge University press, :Cambridge</a:t>
            </a:r>
          </a:p>
          <a:p>
            <a:pPr indent="457200" algn="just" eaLnBrk="0" hangingPunct="0"/>
            <a:r>
              <a:rPr lang="en-GB" sz="2000" dirty="0" err="1" smtClean="0">
                <a:latin typeface="Times New Roman" pitchFamily="18" charset="0"/>
                <a:cs typeface="Times New Roman" pitchFamily="18" charset="0"/>
              </a:rPr>
              <a:t>Kittay</a:t>
            </a:r>
            <a:r>
              <a:rPr lang="en-GB" sz="2000" dirty="0" smtClean="0">
                <a:latin typeface="Times New Roman" pitchFamily="18" charset="0"/>
                <a:cs typeface="Times New Roman" pitchFamily="18" charset="0"/>
              </a:rPr>
              <a:t>, Eva. 1987. </a:t>
            </a:r>
            <a:r>
              <a:rPr lang="en-GB" sz="2000" i="1" dirty="0" smtClean="0">
                <a:latin typeface="Times New Roman" pitchFamily="18" charset="0"/>
                <a:cs typeface="Times New Roman" pitchFamily="18" charset="0"/>
              </a:rPr>
              <a:t>Metaphor. Its cognitive force and linguistic structure. 	</a:t>
            </a:r>
            <a:r>
              <a:rPr lang="en-GB" sz="2000" dirty="0" err="1" smtClean="0">
                <a:latin typeface="Times New Roman" pitchFamily="18" charset="0"/>
                <a:cs typeface="Times New Roman" pitchFamily="18" charset="0"/>
              </a:rPr>
              <a:t>NewYork</a:t>
            </a:r>
            <a:r>
              <a:rPr lang="en-GB" sz="2000" dirty="0" smtClean="0">
                <a:latin typeface="Times New Roman" pitchFamily="18" charset="0"/>
                <a:cs typeface="Times New Roman" pitchFamily="18" charset="0"/>
              </a:rPr>
              <a:t>: Oxford University Press.</a:t>
            </a:r>
            <a:endParaRPr lang="en-US" sz="2000" dirty="0" smtClean="0">
              <a:latin typeface="Times New Roman" pitchFamily="18" charset="0"/>
              <a:cs typeface="Times New Roman" pitchFamily="18" charset="0"/>
            </a:endParaRPr>
          </a:p>
          <a:p>
            <a:pPr indent="457200" algn="just" eaLnBrk="0" hangingPunct="0"/>
            <a:r>
              <a:rPr lang="en-GB" sz="2000" i="1" dirty="0" smtClean="0">
                <a:latin typeface="Times New Roman" pitchFamily="18" charset="0"/>
                <a:cs typeface="Times New Roman" pitchFamily="18" charset="0"/>
              </a:rPr>
              <a:t>Oxfords Advanced Learners’ Dictionary</a:t>
            </a:r>
            <a:r>
              <a:rPr lang="en-GB" sz="2000" dirty="0" smtClean="0">
                <a:latin typeface="Times New Roman" pitchFamily="18" charset="0"/>
                <a:cs typeface="Times New Roman" pitchFamily="18" charset="0"/>
              </a:rPr>
              <a:t> (2005).p.362</a:t>
            </a:r>
            <a:endParaRPr lang="en-US" sz="2000" dirty="0" smtClean="0">
              <a:latin typeface="Times New Roman" pitchFamily="18" charset="0"/>
              <a:cs typeface="Times New Roman" pitchFamily="18" charset="0"/>
            </a:endParaRPr>
          </a:p>
          <a:p>
            <a:pPr indent="457200" algn="just" eaLnBrk="0" hangingPunct="0"/>
            <a:r>
              <a:rPr lang="en-GB" sz="2000" dirty="0" smtClean="0">
                <a:latin typeface="Times New Roman" pitchFamily="18" charset="0"/>
                <a:cs typeface="Times New Roman" pitchFamily="18" charset="0"/>
              </a:rPr>
              <a:t> Prasad, </a:t>
            </a:r>
            <a:r>
              <a:rPr lang="en-GB" sz="2000" dirty="0" err="1" smtClean="0">
                <a:latin typeface="Times New Roman" pitchFamily="18" charset="0"/>
                <a:cs typeface="Times New Roman" pitchFamily="18" charset="0"/>
              </a:rPr>
              <a:t>Tarni</a:t>
            </a:r>
            <a:r>
              <a:rPr lang="en-GB" sz="2000" dirty="0" smtClean="0">
                <a:latin typeface="Times New Roman" pitchFamily="18" charset="0"/>
                <a:cs typeface="Times New Roman" pitchFamily="18" charset="0"/>
              </a:rPr>
              <a:t>. (2012) </a:t>
            </a:r>
            <a:r>
              <a:rPr lang="en-GB" sz="2000" i="1" dirty="0" smtClean="0">
                <a:latin typeface="Times New Roman" pitchFamily="18" charset="0"/>
                <a:cs typeface="Times New Roman" pitchFamily="18" charset="0"/>
              </a:rPr>
              <a:t>A Course in Linguistics. </a:t>
            </a:r>
            <a:r>
              <a:rPr lang="en-GB" sz="2000" dirty="0" smtClean="0">
                <a:latin typeface="Times New Roman" pitchFamily="18" charset="0"/>
                <a:cs typeface="Times New Roman" pitchFamily="18" charset="0"/>
              </a:rPr>
              <a:t>New </a:t>
            </a:r>
            <a:r>
              <a:rPr lang="en-GB" sz="2000" dirty="0" err="1" smtClean="0">
                <a:latin typeface="Times New Roman" pitchFamily="18" charset="0"/>
                <a:cs typeface="Times New Roman" pitchFamily="18" charset="0"/>
              </a:rPr>
              <a:t>Delhi:PHI</a:t>
            </a:r>
            <a:r>
              <a:rPr lang="en-GB" sz="2000" dirty="0" smtClean="0">
                <a:latin typeface="Times New Roman" pitchFamily="18" charset="0"/>
                <a:cs typeface="Times New Roman" pitchFamily="18" charset="0"/>
              </a:rPr>
              <a:t> Learning Pvt.  Ltd.</a:t>
            </a:r>
            <a:endParaRPr lang="en-US" sz="2000" dirty="0" smtClean="0">
              <a:latin typeface="Times New Roman" pitchFamily="18" charset="0"/>
              <a:cs typeface="Times New Roman" pitchFamily="18" charset="0"/>
            </a:endParaRPr>
          </a:p>
          <a:p>
            <a:pPr lvl="1" algn="just"/>
            <a:endParaRPr lang="en-US" sz="2000" dirty="0" smtClean="0">
              <a:latin typeface="Times New Roman" pitchFamily="18" charset="0"/>
              <a:cs typeface="Times New Roman" pitchFamily="18" charset="0"/>
            </a:endParaRPr>
          </a:p>
          <a:p>
            <a:pPr lvl="1" algn="just"/>
            <a:endParaRPr lang="en-US" dirty="0" smtClean="0"/>
          </a:p>
          <a:p>
            <a:pPr lvl="1" algn="just"/>
            <a:endParaRPr lang="en-US" dirty="0" smtClean="0"/>
          </a:p>
          <a:p>
            <a:pPr algn="just"/>
            <a:endParaRPr lang="en-US" dirty="0" smtClean="0"/>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7CB48F5-D6B9-4A73-B7C9-0F05E58E1A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1060</Words>
  <Application>Microsoft Office PowerPoint</Application>
  <PresentationFormat>Custom</PresentationFormat>
  <Paragraphs>216</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Oriel</vt:lpstr>
      <vt:lpstr>SEMANTICS (1)   Dr. Ansa hameed</vt:lpstr>
      <vt:lpstr>Previously….</vt:lpstr>
      <vt:lpstr>Today’s Lecture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     WHAT IS MEANT BY Phrasal/SENTENTIAL SEMANTICS? </vt:lpstr>
      <vt:lpstr>Slide 18</vt:lpstr>
      <vt:lpstr>Slide 19</vt:lpstr>
      <vt:lpstr>   2.CONTRADICTIONS</vt:lpstr>
      <vt:lpstr>                 3.PARADOXES</vt:lpstr>
      <vt:lpstr>   4. ENTAILMENT</vt:lpstr>
      <vt:lpstr> 5.PARAPHRASES OR SYNONYMOUS SENTENCES</vt:lpstr>
      <vt:lpstr>  6.AMBIGUOUS SENTENCES</vt:lpstr>
      <vt:lpstr>6.AMBIGUOUS SENTENCES</vt:lpstr>
      <vt:lpstr>  7.ANOMALOUS SENTENCES</vt:lpstr>
      <vt:lpstr>    8.IDIOMS</vt:lpstr>
      <vt:lpstr>    9.Metaphors</vt:lpstr>
      <vt:lpstr>   RECAP</vt:lpstr>
      <vt:lpstr>Slide 30</vt:lpstr>
      <vt:lpstr>   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2013-05-30T06:58:16Z</dcterms:created>
  <dcterms:modified xsi:type="dcterms:W3CDTF">2013-06-18T06:48:55Z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TC030310029991</vt:lpwstr>
  </property>
</Properties>
</file>