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5" r:id="rId9"/>
    <p:sldId id="263"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4" r:id="rId28"/>
    <p:sldId id="285" r:id="rId29"/>
    <p:sldId id="286" r:id="rId30"/>
    <p:sldId id="287" r:id="rId31"/>
    <p:sldId id="288" r:id="rId32"/>
    <p:sldId id="289" r:id="rId33"/>
    <p:sldId id="290" r:id="rId34"/>
    <p:sldId id="291"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66"/>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40"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en-US" smtClean="0"/>
              <a:t>Click to edit Master title style</a:t>
            </a:r>
            <a:endParaRPr kumimoji="0" lang="en-US"/>
          </a:p>
        </p:txBody>
      </p:sp>
      <p:sp>
        <p:nvSpPr>
          <p:cNvPr id="9" name="Subtitl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a:xfrm>
            <a:off x="6400800" y="6355080"/>
            <a:ext cx="2286000" cy="365760"/>
          </a:xfrm>
        </p:spPr>
        <p:txBody>
          <a:bodyPr/>
          <a:lstStyle>
            <a:lvl1pPr>
              <a:defRPr sz="1400"/>
            </a:lvl1pPr>
          </a:lstStyle>
          <a:p>
            <a:fld id="{0DBFB830-E13C-4F0D-90DE-95A6B190065D}" type="datetimeFigureOut">
              <a:rPr lang="en-US" smtClean="0"/>
              <a:pPr/>
              <a:t>6/17/2013</a:t>
            </a:fld>
            <a:endParaRPr lang="en-US"/>
          </a:p>
        </p:txBody>
      </p:sp>
      <p:sp>
        <p:nvSpPr>
          <p:cNvPr id="17" name="Footer Placeholder 16"/>
          <p:cNvSpPr>
            <a:spLocks noGrp="1"/>
          </p:cNvSpPr>
          <p:nvPr>
            <p:ph type="ftr" sz="quarter" idx="11"/>
          </p:nvPr>
        </p:nvSpPr>
        <p:spPr>
          <a:xfrm>
            <a:off x="2898648" y="6355080"/>
            <a:ext cx="3474720" cy="365760"/>
          </a:xfrm>
        </p:spPr>
        <p:txBody>
          <a:bodyPr/>
          <a:lstStyle/>
          <a:p>
            <a:endParaRPr lang="en-US"/>
          </a:p>
        </p:txBody>
      </p:sp>
      <p:sp>
        <p:nvSpPr>
          <p:cNvPr id="29" name="Slide Number Placeholder 28"/>
          <p:cNvSpPr>
            <a:spLocks noGrp="1"/>
          </p:cNvSpPr>
          <p:nvPr>
            <p:ph type="sldNum" sz="quarter" idx="12"/>
          </p:nvPr>
        </p:nvSpPr>
        <p:spPr>
          <a:xfrm>
            <a:off x="1216152" y="6355080"/>
            <a:ext cx="1219200" cy="365760"/>
          </a:xfrm>
        </p:spPr>
        <p:txBody>
          <a:bodyPr/>
          <a:lstStyle/>
          <a:p>
            <a:fld id="{2BB6D7B5-0FEC-4E63-A917-5CEA55D28629}" type="slidenum">
              <a:rPr lang="en-US" smtClean="0"/>
              <a:pPr/>
              <a:t>‹#›</a:t>
            </a:fld>
            <a:endParaRPr lang="en-US"/>
          </a:p>
        </p:txBody>
      </p:sp>
      <p:sp>
        <p:nvSpPr>
          <p:cNvPr id="21" name="Rectangle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Rectangle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Rectangle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Rectangle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0DBFB830-E13C-4F0D-90DE-95A6B190065D}" type="datetimeFigureOut">
              <a:rPr lang="en-US" smtClean="0"/>
              <a:pPr/>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B6D7B5-0FEC-4E63-A917-5CEA55D28629}" type="slidenum">
              <a:rPr lang="en-US" smtClean="0"/>
              <a:pPr/>
              <a:t>‹#›</a:t>
            </a:fld>
            <a:endParaRPr lang="en-US"/>
          </a:p>
        </p:txBody>
      </p:sp>
      <p:sp>
        <p:nvSpPr>
          <p:cNvPr id="8" name="Content Placeholder 7"/>
          <p:cNvSpPr>
            <a:spLocks noGrp="1"/>
          </p:cNvSpPr>
          <p:nvPr>
            <p:ph sz="quarter" idx="1"/>
          </p:nvPr>
        </p:nvSpPr>
        <p:spPr>
          <a:xfrm>
            <a:off x="457200" y="1219200"/>
            <a:ext cx="8229600"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a:xfrm>
            <a:off x="6400800" y="6355080"/>
            <a:ext cx="2286000" cy="365760"/>
          </a:xfrm>
        </p:spPr>
        <p:txBody>
          <a:bodyPr/>
          <a:lstStyle/>
          <a:p>
            <a:fld id="{0DBFB830-E13C-4F0D-90DE-95A6B190065D}" type="datetimeFigureOut">
              <a:rPr lang="en-US" smtClean="0"/>
              <a:pPr/>
              <a:t>6/17/2013</a:t>
            </a:fld>
            <a:endParaRPr lang="en-US"/>
          </a:p>
        </p:txBody>
      </p:sp>
      <p:sp>
        <p:nvSpPr>
          <p:cNvPr id="5" name="Footer Placeholder 4"/>
          <p:cNvSpPr>
            <a:spLocks noGrp="1"/>
          </p:cNvSpPr>
          <p:nvPr>
            <p:ph type="ftr" sz="quarter" idx="11"/>
          </p:nvPr>
        </p:nvSpPr>
        <p:spPr>
          <a:xfrm>
            <a:off x="2898648" y="6355080"/>
            <a:ext cx="3474720" cy="365760"/>
          </a:xfrm>
        </p:spPr>
        <p:txBody>
          <a:bodyPr/>
          <a:lstStyle/>
          <a:p>
            <a:endParaRPr lang="en-US"/>
          </a:p>
        </p:txBody>
      </p:sp>
      <p:sp>
        <p:nvSpPr>
          <p:cNvPr id="6" name="Slide Number Placeholder 5"/>
          <p:cNvSpPr>
            <a:spLocks noGrp="1"/>
          </p:cNvSpPr>
          <p:nvPr>
            <p:ph type="sldNum" sz="quarter" idx="12"/>
          </p:nvPr>
        </p:nvSpPr>
        <p:spPr>
          <a:xfrm>
            <a:off x="1069848" y="6355080"/>
            <a:ext cx="1520952" cy="365760"/>
          </a:xfrm>
        </p:spPr>
        <p:txBody>
          <a:bodyPr/>
          <a:lstStyle/>
          <a:p>
            <a:fld id="{2BB6D7B5-0FEC-4E63-A917-5CEA55D28629}" type="slidenum">
              <a:rPr lang="en-US" smtClean="0"/>
              <a:pPr/>
              <a:t>‹#›</a:t>
            </a:fld>
            <a:endParaRPr lang="en-US"/>
          </a:p>
        </p:txBody>
      </p:sp>
      <p:sp>
        <p:nvSpPr>
          <p:cNvPr id="7" name="Rectangle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0DBFB830-E13C-4F0D-90DE-95A6B190065D}" type="datetimeFigureOut">
              <a:rPr lang="en-US" smtClean="0"/>
              <a:pPr/>
              <a:t>6/17/2013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B6D7B5-0FEC-4E63-A917-5CEA55D28629}" type="slidenum">
              <a:rPr lang="en-US" smtClean="0"/>
              <a:pPr/>
              <a:t>‹#›</a:t>
            </a:fld>
            <a:endParaRPr lang="en-US"/>
          </a:p>
        </p:txBody>
      </p:sp>
      <p:sp>
        <p:nvSpPr>
          <p:cNvPr id="9" name="Content Placeholder 8"/>
          <p:cNvSpPr>
            <a:spLocks noGrp="1"/>
          </p:cNvSpPr>
          <p:nvPr>
            <p:ph sz="quarter" idx="1"/>
          </p:nvPr>
        </p:nvSpPr>
        <p:spPr>
          <a:xfrm>
            <a:off x="457200" y="1219200"/>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632198" y="1216152"/>
            <a:ext cx="4041648" cy="493776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0DBFB830-E13C-4F0D-90DE-95A6B190065D}" type="datetimeFigureOut">
              <a:rPr lang="en-US" smtClean="0"/>
              <a:pPr/>
              <a:t>6/17/2013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BB6D7B5-0FEC-4E63-A917-5CEA55D28629}" type="slidenum">
              <a:rPr lang="en-US" smtClean="0"/>
              <a:pPr/>
              <a:t>‹#›</a:t>
            </a:fld>
            <a:endParaRPr lang="en-US"/>
          </a:p>
        </p:txBody>
      </p:sp>
      <p:sp>
        <p:nvSpPr>
          <p:cNvPr id="11" name="Content Placeholder 10"/>
          <p:cNvSpPr>
            <a:spLocks noGrp="1"/>
          </p:cNvSpPr>
          <p:nvPr>
            <p:ph sz="quarter" idx="2"/>
          </p:nvPr>
        </p:nvSpPr>
        <p:spPr>
          <a:xfrm>
            <a:off x="457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648200" y="2133600"/>
            <a:ext cx="4038600" cy="40386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14400"/>
          </a:xfrm>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0DBFB830-E13C-4F0D-90DE-95A6B190065D}" type="datetimeFigureOut">
              <a:rPr lang="en-US" smtClean="0"/>
              <a:pPr/>
              <a:t>6/17/2013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BB6D7B5-0FEC-4E63-A917-5CEA55D28629}" type="slidenum">
              <a:rPr lang="en-US" smtClean="0"/>
              <a:pPr/>
              <a:t>‹#›</a:t>
            </a:fld>
            <a:endParaRPr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DBFB830-E13C-4F0D-90DE-95A6B190065D}" type="datetimeFigureOut">
              <a:rPr lang="en-US" smtClean="0"/>
              <a:pPr/>
              <a:t>6/17/2013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BB6D7B5-0FEC-4E63-A917-5CEA55D28629}" type="slidenum">
              <a:rPr lang="en-US" smtClean="0"/>
              <a:pPr/>
              <a:t>‹#›</a:t>
            </a:fld>
            <a:endParaRPr lang="en-US"/>
          </a:p>
        </p:txBody>
      </p:sp>
      <p:sp>
        <p:nvSpPr>
          <p:cNvPr id="5" name="Straight Connector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Isosceles Triangle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DBFB830-E13C-4F0D-90DE-95A6B190065D}" type="datetimeFigureOut">
              <a:rPr lang="en-US" smtClean="0"/>
              <a:pPr/>
              <a:t>6/17/2013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B6D7B5-0FEC-4E63-A917-5CEA55D28629}"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Straight Connector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tent Placeholder 11"/>
          <p:cNvSpPr>
            <a:spLocks noGrp="1"/>
          </p:cNvSpPr>
          <p:nvPr>
            <p:ph sz="quarter" idx="1"/>
          </p:nvPr>
        </p:nvSpPr>
        <p:spPr>
          <a:xfrm>
            <a:off x="304800" y="304800"/>
            <a:ext cx="5715000" cy="5715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0DBFB830-E13C-4F0D-90DE-95A6B190065D}" type="datetimeFigureOut">
              <a:rPr lang="en-US" smtClean="0"/>
              <a:pPr/>
              <a:t>6/17/2013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BB6D7B5-0FEC-4E63-A917-5CEA55D28629}" type="slidenum">
              <a:rPr lang="en-US" smtClean="0"/>
              <a:pPr/>
              <a:t>‹#›</a:t>
            </a:fld>
            <a:endParaRPr lang="en-US"/>
          </a:p>
        </p:txBody>
      </p:sp>
      <p:sp>
        <p:nvSpPr>
          <p:cNvPr id="8" name="Straight Connector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Isosceles Triangle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DBFB830-E13C-4F0D-90DE-95A6B190065D}" type="datetimeFigureOut">
              <a:rPr lang="en-US" smtClean="0"/>
              <a:pPr/>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B6D7B5-0FEC-4E63-A917-5CEA55D28629}"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0DBFB830-E13C-4F0D-90DE-95A6B190065D}" type="datetimeFigureOut">
              <a:rPr lang="en-US" smtClean="0"/>
              <a:pPr/>
              <a:t>6/17/2013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BB6D7B5-0FEC-4E63-A917-5CEA55D28629}" type="slidenum">
              <a:rPr lang="en-US" smtClean="0"/>
              <a:pPr/>
              <a:t>‹#›</a:t>
            </a:fld>
            <a:endParaRPr lang="en-US"/>
          </a:p>
        </p:txBody>
      </p:sp>
      <p:sp>
        <p:nvSpPr>
          <p:cNvPr id="7" name="Straight Connector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Isosceles Triangle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traight Connector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152400"/>
            <a:ext cx="8229600" cy="990600"/>
          </a:xfrm>
          <a:prstGeom prst="rect">
            <a:avLst/>
          </a:prstGeom>
        </p:spPr>
        <p:txBody>
          <a:bodyPr vert="horz"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0DBFB830-E13C-4F0D-90DE-95A6B190065D}" type="datetimeFigureOut">
              <a:rPr lang="en-US" smtClean="0"/>
              <a:pPr/>
              <a:t>6/17/2013</a:t>
            </a:fld>
            <a:endParaRPr lang="en-US"/>
          </a:p>
        </p:txBody>
      </p:sp>
      <p:sp>
        <p:nvSpPr>
          <p:cNvPr id="3" name="Footer Placeholder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2BB6D7B5-0FEC-4E63-A917-5CEA55D28629}" type="slidenum">
              <a:rPr lang="en-US" smtClean="0"/>
              <a:pPr/>
              <a:t>‹#›</a:t>
            </a:fld>
            <a:endParaRPr lang="en-US"/>
          </a:p>
        </p:txBody>
      </p:sp>
      <p:sp>
        <p:nvSpPr>
          <p:cNvPr id="28" name="Straight Connector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Straight Connector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Isosceles Triangle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0"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0"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0"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0"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0"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2.xml.rels><?xml version="1.0" encoding="UTF-8" standalone="yes"?>
<Relationships xmlns="http://schemas.openxmlformats.org/package/2006/relationships"><Relationship Id="rId8" Type="http://schemas.openxmlformats.org/officeDocument/2006/relationships/hyperlink" Target="http://en.wikipedia.org/wiki/Georgetown_University" TargetMode="External"/><Relationship Id="rId3" Type="http://schemas.openxmlformats.org/officeDocument/2006/relationships/hyperlink" Target="http://en.wikipedia.org/wiki/Government_and_Binding" TargetMode="External"/><Relationship Id="rId7" Type="http://schemas.openxmlformats.org/officeDocument/2006/relationships/hyperlink" Target="http://en.wikipedia.org/wiki/Frame_semantics_(linguistics)" TargetMode="External"/><Relationship Id="rId2" Type="http://schemas.openxmlformats.org/officeDocument/2006/relationships/hyperlink" Target="http://en.wikipedia.org/wiki/Thematic_structure" TargetMode="External"/><Relationship Id="rId1" Type="http://schemas.openxmlformats.org/officeDocument/2006/relationships/slideLayout" Target="../slideLayouts/slideLayout2.xml"/><Relationship Id="rId6" Type="http://schemas.openxmlformats.org/officeDocument/2006/relationships/hyperlink" Target="http://en.wikipedia.org/wiki/Artificial_Intelligence" TargetMode="External"/><Relationship Id="rId5" Type="http://schemas.openxmlformats.org/officeDocument/2006/relationships/hyperlink" Target="http://en.wikipedia.org/wiki/Knowledge_representation" TargetMode="External"/><Relationship Id="rId4" Type="http://schemas.openxmlformats.org/officeDocument/2006/relationships/hyperlink" Target="http://en.wikipedia.org/wiki/Frame_(artificial_intelligence)"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hyperlink" Target="http://www.glottopedia.de/index.php/Stratum_(in_neurocognitive_linguistics)"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hyperlink" Target="http://www.territorioscuola.com/wikipedia/en.wikipedia.php?title=Sememe" TargetMode="External"/><Relationship Id="rId3" Type="http://schemas.openxmlformats.org/officeDocument/2006/relationships/hyperlink" Target="http://www.territorioscuola.com/wikipedia/en.wikipedia.php?title=Phonemic" TargetMode="External"/><Relationship Id="rId7" Type="http://schemas.openxmlformats.org/officeDocument/2006/relationships/hyperlink" Target="http://www.territorioscuola.com/wikipedia/en.wikipedia.php?title=Morphemic" TargetMode="External"/><Relationship Id="rId2" Type="http://schemas.openxmlformats.org/officeDocument/2006/relationships/hyperlink" Target="http://www.territorioscuola.com/wikipedia/en.wikipedia.php?title=Phoneme" TargetMode="External"/><Relationship Id="rId1" Type="http://schemas.openxmlformats.org/officeDocument/2006/relationships/slideLayout" Target="../slideLayouts/slideLayout2.xml"/><Relationship Id="rId6" Type="http://schemas.openxmlformats.org/officeDocument/2006/relationships/hyperlink" Target="http://www.territorioscuola.com/wikipedia/en.wikipedia.php?title=Morpheme" TargetMode="External"/><Relationship Id="rId5" Type="http://schemas.openxmlformats.org/officeDocument/2006/relationships/hyperlink" Target="http://www.territorioscuola.com/wikipedia/en.wikipedia.php?title=Lexical" TargetMode="External"/><Relationship Id="rId4" Type="http://schemas.openxmlformats.org/officeDocument/2006/relationships/hyperlink" Target="http://www.territorioscuola.com/wikipedia/en.wikipedia.php?title=Lexeme" TargetMode="External"/><Relationship Id="rId9" Type="http://schemas.openxmlformats.org/officeDocument/2006/relationships/hyperlink" Target="http://www.territorioscuola.com/wikipedia/en.wikipedia.php?title=Semantic"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personal.bgsu.edu/~edwards/tags.html" TargetMode="External"/><Relationship Id="rId2" Type="http://schemas.openxmlformats.org/officeDocument/2006/relationships/hyperlink" Target="http://www.webreview.dz/IMG/pdf/Case_grammer_and_its_implications_to_developing_writing_skills.pdf"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Syntax (5)</a:t>
            </a:r>
            <a:endParaRPr lang="en-US" dirty="0"/>
          </a:p>
        </p:txBody>
      </p:sp>
      <p:sp>
        <p:nvSpPr>
          <p:cNvPr id="3" name="Subtitle 2"/>
          <p:cNvSpPr>
            <a:spLocks noGrp="1"/>
          </p:cNvSpPr>
          <p:nvPr>
            <p:ph type="subTitle" idx="1"/>
          </p:nvPr>
        </p:nvSpPr>
        <p:spPr/>
        <p:txBody>
          <a:bodyPr>
            <a:normAutofit fontScale="70000" lnSpcReduction="20000"/>
          </a:bodyPr>
          <a:lstStyle/>
          <a:p>
            <a:endParaRPr lang="en-US" dirty="0" smtClean="0"/>
          </a:p>
          <a:p>
            <a:r>
              <a:rPr lang="en-US" dirty="0" smtClean="0"/>
              <a:t>Dr. </a:t>
            </a:r>
            <a:r>
              <a:rPr lang="en-US" dirty="0" err="1" smtClean="0"/>
              <a:t>Ansa</a:t>
            </a:r>
            <a:r>
              <a:rPr lang="en-US" dirty="0" smtClean="0"/>
              <a:t> </a:t>
            </a:r>
            <a:r>
              <a:rPr lang="en-US" dirty="0" err="1" smtClean="0"/>
              <a:t>Hameed</a:t>
            </a:r>
            <a:endParaRPr lang="en-US" dirty="0"/>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Previously</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Syntax: Syntactic Analysis</a:t>
            </a:r>
          </a:p>
          <a:p>
            <a:endParaRPr lang="en-US" dirty="0" smtClean="0"/>
          </a:p>
          <a:p>
            <a:r>
              <a:rPr lang="en-US" dirty="0" smtClean="0"/>
              <a:t>Immediate Constituent Analysis</a:t>
            </a:r>
          </a:p>
          <a:p>
            <a:r>
              <a:rPr lang="en-US" dirty="0" smtClean="0"/>
              <a:t>Ultimate Constituent Analysis</a:t>
            </a:r>
          </a:p>
          <a:p>
            <a:r>
              <a:rPr lang="en-US" dirty="0" smtClean="0"/>
              <a:t>Phrase Structure Grammar</a:t>
            </a:r>
          </a:p>
          <a:p>
            <a:r>
              <a:rPr lang="en-US" dirty="0" smtClean="0"/>
              <a:t>Transformational Generative Grammar</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Today’s Lecture</a:t>
            </a:r>
            <a:endParaRPr lang="en-US" dirty="0"/>
          </a:p>
        </p:txBody>
      </p:sp>
      <p:sp>
        <p:nvSpPr>
          <p:cNvPr id="3" name="Content Placeholder 2"/>
          <p:cNvSpPr>
            <a:spLocks noGrp="1"/>
          </p:cNvSpPr>
          <p:nvPr>
            <p:ph sz="quarter" idx="1"/>
          </p:nvPr>
        </p:nvSpPr>
        <p:spPr/>
        <p:txBody>
          <a:bodyPr/>
          <a:lstStyle/>
          <a:p>
            <a:endParaRPr lang="en-US" dirty="0" smtClean="0"/>
          </a:p>
          <a:p>
            <a:r>
              <a:rPr lang="en-US" b="1" dirty="0" smtClean="0"/>
              <a:t>Syntactic Analysis</a:t>
            </a:r>
          </a:p>
          <a:p>
            <a:r>
              <a:rPr lang="en-US" dirty="0" smtClean="0"/>
              <a:t>Some Modern Approaches</a:t>
            </a:r>
          </a:p>
          <a:p>
            <a:endParaRPr lang="en-US" dirty="0" smtClean="0"/>
          </a:p>
          <a:p>
            <a:r>
              <a:rPr lang="en-US" dirty="0" smtClean="0"/>
              <a:t>Case Grammar</a:t>
            </a:r>
          </a:p>
          <a:p>
            <a:r>
              <a:rPr lang="en-US" dirty="0" err="1" smtClean="0"/>
              <a:t>Startificational</a:t>
            </a:r>
            <a:r>
              <a:rPr lang="en-US" dirty="0" smtClean="0"/>
              <a:t> Grammar</a:t>
            </a:r>
          </a:p>
          <a:p>
            <a:r>
              <a:rPr lang="en-US" dirty="0" err="1" smtClean="0"/>
              <a:t>Tagmemics</a:t>
            </a:r>
            <a:endParaRPr lang="en-US" dirty="0" smtClean="0"/>
          </a:p>
          <a:p>
            <a:endParaRPr lang="en-US" dirty="0" smtClean="0"/>
          </a:p>
          <a:p>
            <a:r>
              <a:rPr lang="en-US" dirty="0" smtClean="0"/>
              <a:t>Brief Review of All Syntactic Analysis Approaches</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Case Grammar</a:t>
            </a:r>
            <a:endParaRPr lang="en-US" b="1" dirty="0">
              <a:solidFill>
                <a:srgbClr val="0070C0"/>
              </a:solidFill>
            </a:endParaRPr>
          </a:p>
        </p:txBody>
      </p:sp>
      <p:sp>
        <p:nvSpPr>
          <p:cNvPr id="3" name="Content Placeholder 2"/>
          <p:cNvSpPr>
            <a:spLocks noGrp="1"/>
          </p:cNvSpPr>
          <p:nvPr>
            <p:ph sz="quarter" idx="1"/>
          </p:nvPr>
        </p:nvSpPr>
        <p:spPr/>
        <p:txBody>
          <a:bodyPr/>
          <a:lstStyle/>
          <a:p>
            <a:endParaRPr lang="en-US" dirty="0" smtClean="0"/>
          </a:p>
          <a:p>
            <a:r>
              <a:rPr lang="en-US" dirty="0" smtClean="0"/>
              <a:t>Originator: Charles Fillmore </a:t>
            </a:r>
          </a:p>
          <a:p>
            <a:r>
              <a:rPr lang="en-US" dirty="0" smtClean="0"/>
              <a:t>Publication ‘The Case of the Case’ (1968) </a:t>
            </a:r>
          </a:p>
          <a:p>
            <a:r>
              <a:rPr lang="en-US" dirty="0" smtClean="0"/>
              <a:t>Reaction against Transformational Generative Grammar</a:t>
            </a:r>
          </a:p>
          <a:p>
            <a:r>
              <a:rPr lang="en-US" dirty="0" smtClean="0"/>
              <a:t>A start of a new grammar theory though there  is no fixed theory for it</a:t>
            </a:r>
          </a:p>
          <a:p>
            <a:r>
              <a:rPr lang="en-US" dirty="0" smtClean="0"/>
              <a:t>Other major contributors: Anderson (1971), (1977); Chafe (1970); </a:t>
            </a:r>
            <a:r>
              <a:rPr lang="en-US" dirty="0" err="1" smtClean="0"/>
              <a:t>Nilsen</a:t>
            </a:r>
            <a:r>
              <a:rPr lang="en-US" dirty="0" smtClean="0"/>
              <a:t> (1972), (1973); cook (1973); Mackenzie (1981) ...etc.</a:t>
            </a:r>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Case Grammar</a:t>
            </a:r>
            <a:endParaRPr lang="en-US" dirty="0"/>
          </a:p>
        </p:txBody>
      </p:sp>
      <p:sp>
        <p:nvSpPr>
          <p:cNvPr id="3" name="Content Placeholder 2"/>
          <p:cNvSpPr>
            <a:spLocks noGrp="1"/>
          </p:cNvSpPr>
          <p:nvPr>
            <p:ph sz="quarter" idx="1"/>
          </p:nvPr>
        </p:nvSpPr>
        <p:spPr>
          <a:xfrm>
            <a:off x="457200" y="1219200"/>
            <a:ext cx="8229600" cy="5181600"/>
          </a:xfrm>
        </p:spPr>
        <p:txBody>
          <a:bodyPr>
            <a:normAutofit fontScale="92500" lnSpcReduction="20000"/>
          </a:bodyPr>
          <a:lstStyle/>
          <a:p>
            <a:pPr>
              <a:buNone/>
            </a:pPr>
            <a:endParaRPr lang="en-US" b="1" dirty="0" smtClean="0">
              <a:solidFill>
                <a:srgbClr val="002060"/>
              </a:solidFill>
            </a:endParaRPr>
          </a:p>
          <a:p>
            <a:pPr>
              <a:buNone/>
            </a:pPr>
            <a:r>
              <a:rPr lang="en-US" b="1" dirty="0" smtClean="0">
                <a:solidFill>
                  <a:srgbClr val="002060"/>
                </a:solidFill>
              </a:rPr>
              <a:t>Charles Fillmore</a:t>
            </a:r>
          </a:p>
          <a:p>
            <a:r>
              <a:rPr lang="en-US" dirty="0" smtClean="0"/>
              <a:t>Fillmore (1968b:382) explicitly stated: </a:t>
            </a:r>
          </a:p>
          <a:p>
            <a:pPr>
              <a:buNone/>
            </a:pPr>
            <a:r>
              <a:rPr lang="en-US" dirty="0" smtClean="0"/>
              <a:t>	“I believe that human languages are constrained in such a way that the relation between arguments and predicates fall into a small number of types. In particular I believe that these role types can be identified with certain elementary judgments about the things that go around us: judgments about who does something, who experiences something, where something happens, what it is that changes, what it is that moves, where it starts out, and where it ends up. Since judgments like these are very much like the kinds of things grammarians have associated for centuries with the use of grammatical cases, I have been referring to the case roles as case relationships, or simply cases.” </a:t>
            </a:r>
          </a:p>
          <a:p>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Case Grammar</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Fillmore divided the basic structure of a sentence in to a verb and one or more noun phrases</a:t>
            </a:r>
          </a:p>
          <a:p>
            <a:pPr>
              <a:buNone/>
            </a:pPr>
            <a:r>
              <a:rPr lang="en-US" dirty="0" smtClean="0"/>
              <a:t>	S = V + NP (s)</a:t>
            </a:r>
          </a:p>
          <a:p>
            <a:r>
              <a:rPr lang="en-US" dirty="0" smtClean="0"/>
              <a:t>Each of these noun phrases is associated with verb in particular case relationship</a:t>
            </a:r>
          </a:p>
          <a:p>
            <a:pPr>
              <a:buNone/>
            </a:pPr>
            <a:r>
              <a:rPr lang="en-US" dirty="0" smtClean="0"/>
              <a:t>	Example</a:t>
            </a:r>
          </a:p>
          <a:p>
            <a:r>
              <a:rPr lang="en-US" sz="2000" dirty="0" smtClean="0"/>
              <a:t>The peon opened the gate. (subject is agent)	                  </a:t>
            </a:r>
            <a:r>
              <a:rPr lang="en-US" sz="2000" dirty="0" smtClean="0">
                <a:solidFill>
                  <a:schemeClr val="accent3">
                    <a:lumMod val="50000"/>
                  </a:schemeClr>
                </a:solidFill>
              </a:rPr>
              <a:t>Deep</a:t>
            </a:r>
          </a:p>
          <a:p>
            <a:r>
              <a:rPr lang="en-US" sz="2000" dirty="0" smtClean="0"/>
              <a:t>The gate was opened by the peon. (subject is goal)	     </a:t>
            </a:r>
            <a:r>
              <a:rPr lang="en-US" sz="2000" dirty="0" smtClean="0">
                <a:solidFill>
                  <a:schemeClr val="accent3">
                    <a:lumMod val="50000"/>
                  </a:schemeClr>
                </a:solidFill>
              </a:rPr>
              <a:t>Case</a:t>
            </a:r>
          </a:p>
          <a:p>
            <a:r>
              <a:rPr lang="en-US" sz="2000" dirty="0" smtClean="0"/>
              <a:t>The key opened the gate. (subject is instrument)</a:t>
            </a:r>
            <a:r>
              <a:rPr lang="en-US" dirty="0" smtClean="0"/>
              <a:t>           </a:t>
            </a:r>
            <a:r>
              <a:rPr lang="en-US" sz="2000" dirty="0" smtClean="0">
                <a:solidFill>
                  <a:schemeClr val="accent3">
                    <a:lumMod val="50000"/>
                  </a:schemeClr>
                </a:solidFill>
              </a:rPr>
              <a:t>Relations</a:t>
            </a:r>
          </a:p>
          <a:p>
            <a:endParaRPr lang="en-US" dirty="0" smtClean="0"/>
          </a:p>
          <a:p>
            <a:endParaRPr lang="en-US" dirty="0"/>
          </a:p>
        </p:txBody>
      </p:sp>
      <p:sp>
        <p:nvSpPr>
          <p:cNvPr id="4" name="Right Brace 3"/>
          <p:cNvSpPr/>
          <p:nvPr/>
        </p:nvSpPr>
        <p:spPr>
          <a:xfrm>
            <a:off x="6781800" y="4267200"/>
            <a:ext cx="304800" cy="1295400"/>
          </a:xfrm>
          <a:prstGeom prst="rightBrace">
            <a:avLst/>
          </a:prstGeom>
          <a:solidFill>
            <a:srgbClr val="000066"/>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Case Grammar</a:t>
            </a:r>
            <a:endParaRPr lang="en-US" dirty="0"/>
          </a:p>
        </p:txBody>
      </p:sp>
      <p:sp>
        <p:nvSpPr>
          <p:cNvPr id="3" name="Content Placeholder 2"/>
          <p:cNvSpPr>
            <a:spLocks noGrp="1"/>
          </p:cNvSpPr>
          <p:nvPr>
            <p:ph sz="quarter" idx="1"/>
          </p:nvPr>
        </p:nvSpPr>
        <p:spPr/>
        <p:txBody>
          <a:bodyPr>
            <a:normAutofit fontScale="92500"/>
          </a:bodyPr>
          <a:lstStyle/>
          <a:p>
            <a:endParaRPr lang="en-US" dirty="0" smtClean="0"/>
          </a:p>
          <a:p>
            <a:r>
              <a:rPr lang="en-US" dirty="0" smtClean="0"/>
              <a:t>According to Fillmore, the manifestations of the case relations are language specific. We select the verbs according to case environments or ‘case frames’ provided by the sentence.</a:t>
            </a:r>
          </a:p>
          <a:p>
            <a:r>
              <a:rPr lang="en-US" dirty="0" smtClean="0"/>
              <a:t>Example:</a:t>
            </a:r>
          </a:p>
          <a:p>
            <a:r>
              <a:rPr lang="en-US" dirty="0" smtClean="0"/>
              <a:t>The verb ‘open’ can have following four case frames </a:t>
            </a:r>
          </a:p>
          <a:p>
            <a:pPr marL="514350" indent="-514350">
              <a:buFont typeface="+mj-lt"/>
              <a:buAutoNum type="arabicPeriod"/>
            </a:pPr>
            <a:r>
              <a:rPr lang="en-US" dirty="0" smtClean="0"/>
              <a:t>[-O]   The gate opened.</a:t>
            </a:r>
          </a:p>
          <a:p>
            <a:pPr marL="514350" indent="-514350">
              <a:buFont typeface="+mj-lt"/>
              <a:buAutoNum type="arabicPeriod"/>
            </a:pPr>
            <a:r>
              <a:rPr lang="en-US" dirty="0" smtClean="0"/>
              <a:t>[-O + A]    The peon opened the gate.</a:t>
            </a:r>
          </a:p>
          <a:p>
            <a:pPr marL="514350" indent="-514350">
              <a:buFont typeface="+mj-lt"/>
              <a:buAutoNum type="arabicPeriod"/>
            </a:pPr>
            <a:r>
              <a:rPr lang="en-US" dirty="0" smtClean="0"/>
              <a:t>[-O+ I]      The key opened the gate.</a:t>
            </a:r>
          </a:p>
          <a:p>
            <a:pPr marL="514350" indent="-514350">
              <a:buFont typeface="+mj-lt"/>
              <a:buAutoNum type="arabicPeriod"/>
            </a:pPr>
            <a:r>
              <a:rPr lang="en-US" dirty="0" smtClean="0"/>
              <a:t>[-O+ I+ A]   The peon opened the gate with a key.</a:t>
            </a:r>
          </a:p>
          <a:p>
            <a:pPr marL="514350" indent="-514350"/>
            <a:r>
              <a:rPr lang="en-US" dirty="0" smtClean="0"/>
              <a:t>Can be combined as [-O (I) (A)]</a:t>
            </a:r>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Case Grammar</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Charles Fillmore (1968) proposed that the deep structure of any sentence consists of a MODALITY (it includes modalities on the sentence as a whole as negation, tense, mood etc.) and a PROPOSITION (a set of relationships involving verbs and nouns). </a:t>
            </a:r>
          </a:p>
          <a:p>
            <a:endParaRPr lang="en-US" dirty="0" smtClean="0"/>
          </a:p>
          <a:p>
            <a:r>
              <a:rPr lang="en-US" dirty="0" smtClean="0"/>
              <a:t>So at very first level sentence is broken in to proposition (P) and Modality (M) parts and later in cases parts</a:t>
            </a:r>
          </a:p>
          <a:p>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Case Grammar</a:t>
            </a:r>
            <a:endParaRPr lang="en-US" dirty="0"/>
          </a:p>
        </p:txBody>
      </p:sp>
      <p:sp>
        <p:nvSpPr>
          <p:cNvPr id="3" name="Content Placeholder 2"/>
          <p:cNvSpPr>
            <a:spLocks noGrp="1"/>
          </p:cNvSpPr>
          <p:nvPr>
            <p:ph sz="quarter" idx="1"/>
          </p:nvPr>
        </p:nvSpPr>
        <p:spPr>
          <a:xfrm>
            <a:off x="457200" y="1219200"/>
            <a:ext cx="8229600" cy="5334000"/>
          </a:xfrm>
        </p:spPr>
        <p:txBody>
          <a:bodyPr>
            <a:normAutofit fontScale="55000" lnSpcReduction="20000"/>
          </a:bodyPr>
          <a:lstStyle/>
          <a:p>
            <a:endParaRPr lang="en-US" dirty="0" smtClean="0"/>
          </a:p>
          <a:p>
            <a:pPr>
              <a:buNone/>
            </a:pPr>
            <a:r>
              <a:rPr lang="en-US" dirty="0" smtClean="0"/>
              <a:t>				</a:t>
            </a:r>
            <a:r>
              <a:rPr lang="en-US" b="1" dirty="0" smtClean="0"/>
              <a:t>       S</a:t>
            </a:r>
          </a:p>
          <a:p>
            <a:pPr>
              <a:buNone/>
            </a:pPr>
            <a:endParaRPr lang="en-US" b="1" dirty="0" smtClean="0"/>
          </a:p>
          <a:p>
            <a:pPr>
              <a:buNone/>
            </a:pPr>
            <a:r>
              <a:rPr lang="en-US" sz="2800" b="1" dirty="0" smtClean="0"/>
              <a:t>			M			P</a:t>
            </a:r>
          </a:p>
          <a:p>
            <a:pPr>
              <a:buNone/>
            </a:pPr>
            <a:endParaRPr lang="en-US" sz="2800" b="1" dirty="0" smtClean="0"/>
          </a:p>
          <a:p>
            <a:pPr>
              <a:buNone/>
            </a:pPr>
            <a:r>
              <a:rPr lang="en-US" sz="2800" b="1" dirty="0" smtClean="0"/>
              <a:t>					V	O	I	A</a:t>
            </a:r>
          </a:p>
          <a:p>
            <a:pPr>
              <a:buNone/>
            </a:pPr>
            <a:endParaRPr lang="en-US" sz="2800" b="1" dirty="0" smtClean="0"/>
          </a:p>
          <a:p>
            <a:pPr>
              <a:buNone/>
            </a:pPr>
            <a:r>
              <a:rPr lang="en-US" sz="2800" b="1" dirty="0" smtClean="0"/>
              <a:t>	</a:t>
            </a:r>
          </a:p>
          <a:p>
            <a:pPr>
              <a:buNone/>
            </a:pPr>
            <a:r>
              <a:rPr lang="en-US" sz="2800" b="1" dirty="0" smtClean="0"/>
              <a:t>	 past		                  open	          K	NP        K	        NP	   K      NP</a:t>
            </a:r>
          </a:p>
          <a:p>
            <a:pPr>
              <a:buNone/>
            </a:pPr>
            <a:endParaRPr lang="en-US" sz="2800" b="1" dirty="0" smtClean="0"/>
          </a:p>
          <a:p>
            <a:pPr>
              <a:buNone/>
            </a:pPr>
            <a:r>
              <a:rPr lang="en-US" sz="2800" b="1" dirty="0" smtClean="0"/>
              <a:t>	-</a:t>
            </a:r>
            <a:r>
              <a:rPr lang="en-US" sz="2800" b="1" dirty="0" err="1" smtClean="0"/>
              <a:t>ed</a:t>
            </a:r>
            <a:r>
              <a:rPr lang="en-US" sz="2800" b="1" dirty="0" smtClean="0"/>
              <a:t>				                 </a:t>
            </a:r>
            <a:r>
              <a:rPr lang="en-US" sz="2800" b="1" dirty="0" err="1" smtClean="0"/>
              <a:t>det</a:t>
            </a:r>
            <a:r>
              <a:rPr lang="en-US" sz="2800" b="1" dirty="0" smtClean="0"/>
              <a:t>   N	     </a:t>
            </a:r>
            <a:r>
              <a:rPr lang="en-US" sz="2800" b="1" dirty="0" err="1" smtClean="0"/>
              <a:t>det</a:t>
            </a:r>
            <a:r>
              <a:rPr lang="en-US" sz="2800" b="1" dirty="0" smtClean="0"/>
              <a:t>   N          </a:t>
            </a:r>
            <a:r>
              <a:rPr lang="en-US" sz="2800" b="1" dirty="0" err="1" smtClean="0"/>
              <a:t>det</a:t>
            </a:r>
            <a:r>
              <a:rPr lang="en-US" sz="2800" b="1" dirty="0" smtClean="0"/>
              <a:t>      N</a:t>
            </a:r>
          </a:p>
          <a:p>
            <a:pPr>
              <a:buNone/>
            </a:pPr>
            <a:endParaRPr lang="en-US" sz="2800" b="1" dirty="0" smtClean="0"/>
          </a:p>
          <a:p>
            <a:pPr>
              <a:buNone/>
            </a:pPr>
            <a:r>
              <a:rPr lang="en-US" sz="2800" b="1" dirty="0" smtClean="0"/>
              <a:t>					        </a:t>
            </a:r>
          </a:p>
          <a:p>
            <a:pPr>
              <a:buNone/>
            </a:pPr>
            <a:r>
              <a:rPr lang="en-US" sz="2800" b="1" dirty="0" smtClean="0"/>
              <a:t>					        o      the gate   with  a    key  by     the  peon</a:t>
            </a:r>
          </a:p>
          <a:p>
            <a:pPr>
              <a:buNone/>
            </a:pPr>
            <a:endParaRPr lang="en-US" sz="2800" dirty="0" smtClean="0"/>
          </a:p>
          <a:p>
            <a:pPr>
              <a:buNone/>
            </a:pPr>
            <a:endParaRPr lang="en-US" sz="2800" dirty="0" smtClean="0"/>
          </a:p>
          <a:p>
            <a:pPr>
              <a:buNone/>
            </a:pPr>
            <a:endParaRPr lang="en-US" sz="2800" dirty="0" smtClean="0"/>
          </a:p>
          <a:p>
            <a:pPr>
              <a:buNone/>
            </a:pPr>
            <a:endParaRPr lang="en-US" sz="2800" dirty="0" smtClean="0"/>
          </a:p>
          <a:p>
            <a:pPr>
              <a:buNone/>
            </a:pPr>
            <a:r>
              <a:rPr lang="en-US" sz="2800" dirty="0" smtClean="0"/>
              <a:t>(M: modality, P: prepositional, V: verb, O: objective case, I: instrumental case, A: agentive case, K: case marker, </a:t>
            </a:r>
            <a:r>
              <a:rPr lang="en-US" sz="2800" dirty="0" err="1" smtClean="0"/>
              <a:t>Det</a:t>
            </a:r>
            <a:r>
              <a:rPr lang="en-US" sz="2800" dirty="0" smtClean="0"/>
              <a:t>: determiner, NP: noun phrase)</a:t>
            </a:r>
          </a:p>
          <a:p>
            <a:endParaRPr lang="en-US" dirty="0"/>
          </a:p>
        </p:txBody>
      </p:sp>
      <p:cxnSp>
        <p:nvCxnSpPr>
          <p:cNvPr id="5" name="Straight Arrow Connector 4"/>
          <p:cNvCxnSpPr/>
          <p:nvPr/>
        </p:nvCxnSpPr>
        <p:spPr>
          <a:xfrm>
            <a:off x="3733800" y="1676400"/>
            <a:ext cx="1143000" cy="38100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10800000" flipV="1">
            <a:off x="2667000" y="1676400"/>
            <a:ext cx="1066800" cy="381000"/>
          </a:xfrm>
          <a:prstGeom prst="straightConnector1">
            <a:avLst/>
          </a:prstGeom>
          <a:ln>
            <a:solidFill>
              <a:schemeClr val="accent1">
                <a:lumMod val="1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10800000" flipV="1">
            <a:off x="1295400" y="2133600"/>
            <a:ext cx="1066800" cy="91440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5400000">
            <a:off x="876300" y="3619500"/>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flipV="1">
            <a:off x="4495800" y="2133600"/>
            <a:ext cx="685800" cy="38100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a:off x="5029200" y="2286000"/>
            <a:ext cx="304800" cy="1588"/>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5181600" y="2133600"/>
            <a:ext cx="762000" cy="38100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5181600" y="2133600"/>
            <a:ext cx="1676400" cy="45720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10800000" flipV="1">
            <a:off x="3581400" y="2667000"/>
            <a:ext cx="609600" cy="53340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a:off x="4724400" y="2743200"/>
            <a:ext cx="533400" cy="38100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5400000">
            <a:off x="4229100" y="4000500"/>
            <a:ext cx="990600" cy="1588"/>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5400000">
            <a:off x="4876800" y="2895600"/>
            <a:ext cx="609600" cy="1588"/>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5400000">
            <a:off x="4991100" y="3619500"/>
            <a:ext cx="381000" cy="1588"/>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a:off x="4914900" y="4305300"/>
            <a:ext cx="533400" cy="1588"/>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5181600" y="3429000"/>
            <a:ext cx="381000" cy="30480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5400000">
            <a:off x="5257800" y="4267200"/>
            <a:ext cx="609600" cy="1588"/>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rot="5400000">
            <a:off x="5753100" y="2857500"/>
            <a:ext cx="533400" cy="15240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rot="16200000" flipH="1">
            <a:off x="6057900" y="2781300"/>
            <a:ext cx="457200" cy="38100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rot="5400000">
            <a:off x="5372100" y="4000500"/>
            <a:ext cx="1143000" cy="1588"/>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rot="5400000">
            <a:off x="6286500" y="3543300"/>
            <a:ext cx="381000" cy="15240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rot="16200000" flipH="1">
            <a:off x="6477000" y="3505200"/>
            <a:ext cx="304800" cy="15240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rot="5400000">
            <a:off x="6210300" y="4305300"/>
            <a:ext cx="533400" cy="1588"/>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rot="5400000">
            <a:off x="6629400" y="4267200"/>
            <a:ext cx="457200" cy="1588"/>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rot="5400000">
            <a:off x="6971506" y="2933700"/>
            <a:ext cx="381000" cy="1588"/>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rot="16200000" flipH="1">
            <a:off x="7162800" y="2743200"/>
            <a:ext cx="381000" cy="38100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56" name="Straight Arrow Connector 55"/>
          <p:cNvCxnSpPr/>
          <p:nvPr/>
        </p:nvCxnSpPr>
        <p:spPr>
          <a:xfrm rot="5400000">
            <a:off x="6742906" y="3999706"/>
            <a:ext cx="990600" cy="1588"/>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58" name="Straight Arrow Connector 57"/>
          <p:cNvCxnSpPr/>
          <p:nvPr/>
        </p:nvCxnSpPr>
        <p:spPr>
          <a:xfrm rot="5400000">
            <a:off x="7429500" y="3543300"/>
            <a:ext cx="381000" cy="15240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rot="16200000" flipH="1">
            <a:off x="7696200" y="3429000"/>
            <a:ext cx="304800" cy="304800"/>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62" name="Straight Arrow Connector 61"/>
          <p:cNvCxnSpPr/>
          <p:nvPr/>
        </p:nvCxnSpPr>
        <p:spPr>
          <a:xfrm rot="5400000">
            <a:off x="7429500" y="4305300"/>
            <a:ext cx="533400" cy="1588"/>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cxnSp>
        <p:nvCxnSpPr>
          <p:cNvPr id="64" name="Straight Arrow Connector 63"/>
          <p:cNvCxnSpPr/>
          <p:nvPr/>
        </p:nvCxnSpPr>
        <p:spPr>
          <a:xfrm rot="5400000">
            <a:off x="7772400" y="4267200"/>
            <a:ext cx="609600" cy="1588"/>
          </a:xfrm>
          <a:prstGeom prst="straightConnector1">
            <a:avLst/>
          </a:prstGeom>
          <a:ln>
            <a:solidFill>
              <a:schemeClr val="tx2"/>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Case Grammar</a:t>
            </a:r>
            <a:endParaRPr lang="en-US" dirty="0"/>
          </a:p>
        </p:txBody>
      </p:sp>
      <p:sp>
        <p:nvSpPr>
          <p:cNvPr id="3" name="Content Placeholder 2"/>
          <p:cNvSpPr>
            <a:spLocks noGrp="1"/>
          </p:cNvSpPr>
          <p:nvPr>
            <p:ph sz="quarter" idx="1"/>
          </p:nvPr>
        </p:nvSpPr>
        <p:spPr/>
        <p:txBody>
          <a:bodyPr>
            <a:normAutofit fontScale="92500" lnSpcReduction="10000"/>
          </a:bodyPr>
          <a:lstStyle/>
          <a:p>
            <a:endParaRPr lang="en-US" dirty="0" smtClean="0"/>
          </a:p>
          <a:p>
            <a:pPr>
              <a:buNone/>
            </a:pPr>
            <a:r>
              <a:rPr lang="en-US" dirty="0" smtClean="0"/>
              <a:t>	In Fillmore's new version of 1970 (Cook 1970b: 18-19), the list of cases and their definitions reads as follows: </a:t>
            </a:r>
          </a:p>
          <a:p>
            <a:r>
              <a:rPr lang="en-US" dirty="0" smtClean="0">
                <a:solidFill>
                  <a:srgbClr val="0070C0"/>
                </a:solidFill>
              </a:rPr>
              <a:t>A </a:t>
            </a:r>
            <a:r>
              <a:rPr lang="en-US" dirty="0" smtClean="0"/>
              <a:t>Agentive instigator/ doer of the action, animate </a:t>
            </a:r>
          </a:p>
          <a:p>
            <a:pPr>
              <a:buNone/>
            </a:pPr>
            <a:r>
              <a:rPr lang="en-US" dirty="0" smtClean="0"/>
              <a:t>		</a:t>
            </a:r>
            <a:r>
              <a:rPr lang="en-US" sz="2200" dirty="0" smtClean="0"/>
              <a:t>(</a:t>
            </a:r>
            <a:r>
              <a:rPr lang="en-US" sz="2200" dirty="0" smtClean="0">
                <a:solidFill>
                  <a:srgbClr val="0070C0"/>
                </a:solidFill>
              </a:rPr>
              <a:t>The peon </a:t>
            </a:r>
            <a:r>
              <a:rPr lang="en-US" sz="2200" dirty="0" smtClean="0"/>
              <a:t>opened the gate.)</a:t>
            </a:r>
          </a:p>
          <a:p>
            <a:r>
              <a:rPr lang="en-US" dirty="0" smtClean="0">
                <a:solidFill>
                  <a:srgbClr val="0070C0"/>
                </a:solidFill>
              </a:rPr>
              <a:t>E </a:t>
            </a:r>
            <a:r>
              <a:rPr lang="en-US" dirty="0" err="1" smtClean="0"/>
              <a:t>Experiencer</a:t>
            </a:r>
            <a:r>
              <a:rPr lang="en-US" dirty="0" smtClean="0"/>
              <a:t> affected by the action, animate </a:t>
            </a:r>
          </a:p>
          <a:p>
            <a:pPr>
              <a:buNone/>
            </a:pPr>
            <a:r>
              <a:rPr lang="en-US" dirty="0" smtClean="0"/>
              <a:t>		</a:t>
            </a:r>
            <a:r>
              <a:rPr lang="en-US" sz="2200" dirty="0" smtClean="0"/>
              <a:t>(</a:t>
            </a:r>
            <a:r>
              <a:rPr lang="en-US" sz="2200" dirty="0" smtClean="0">
                <a:solidFill>
                  <a:srgbClr val="0070C0"/>
                </a:solidFill>
              </a:rPr>
              <a:t>He</a:t>
            </a:r>
            <a:r>
              <a:rPr lang="en-US" sz="2200" dirty="0" smtClean="0"/>
              <a:t> felt the energy.)</a:t>
            </a:r>
          </a:p>
          <a:p>
            <a:r>
              <a:rPr lang="en-US" dirty="0" smtClean="0">
                <a:solidFill>
                  <a:srgbClr val="0070C0"/>
                </a:solidFill>
              </a:rPr>
              <a:t>I</a:t>
            </a:r>
            <a:r>
              <a:rPr lang="en-US" dirty="0" smtClean="0">
                <a:solidFill>
                  <a:schemeClr val="accent4">
                    <a:lumMod val="75000"/>
                  </a:schemeClr>
                </a:solidFill>
              </a:rPr>
              <a:t> </a:t>
            </a:r>
            <a:r>
              <a:rPr lang="en-US" dirty="0" smtClean="0"/>
              <a:t>Instrumental force or object causing action or state</a:t>
            </a:r>
          </a:p>
          <a:p>
            <a:pPr>
              <a:buNone/>
            </a:pPr>
            <a:r>
              <a:rPr lang="en-US" dirty="0" smtClean="0"/>
              <a:t>		</a:t>
            </a:r>
            <a:r>
              <a:rPr lang="en-US" sz="2200" dirty="0" smtClean="0"/>
              <a:t>(</a:t>
            </a:r>
            <a:r>
              <a:rPr lang="en-US" sz="2200" dirty="0" smtClean="0">
                <a:solidFill>
                  <a:srgbClr val="0070C0"/>
                </a:solidFill>
              </a:rPr>
              <a:t>The key </a:t>
            </a:r>
            <a:r>
              <a:rPr lang="en-US" sz="2200" dirty="0" smtClean="0"/>
              <a:t>opened the gate.)</a:t>
            </a:r>
          </a:p>
          <a:p>
            <a:r>
              <a:rPr lang="en-US" dirty="0" smtClean="0">
                <a:solidFill>
                  <a:srgbClr val="0070C0"/>
                </a:solidFill>
              </a:rPr>
              <a:t>O</a:t>
            </a:r>
            <a:r>
              <a:rPr lang="en-US" dirty="0" smtClean="0"/>
              <a:t> Objective semantically most neutral case; which is affected by the action or sate indicated by the verb</a:t>
            </a:r>
          </a:p>
          <a:p>
            <a:pPr>
              <a:buNone/>
            </a:pPr>
            <a:r>
              <a:rPr lang="en-US" dirty="0" smtClean="0"/>
              <a:t>		</a:t>
            </a:r>
            <a:r>
              <a:rPr lang="en-US" sz="2200" dirty="0" smtClean="0"/>
              <a:t>( The peon opened </a:t>
            </a:r>
            <a:r>
              <a:rPr lang="en-US" sz="2200" dirty="0" smtClean="0">
                <a:solidFill>
                  <a:srgbClr val="0070C0"/>
                </a:solidFill>
              </a:rPr>
              <a:t>the gate</a:t>
            </a:r>
            <a:r>
              <a:rPr lang="en-US" sz="2200" dirty="0" smtClean="0">
                <a:solidFill>
                  <a:schemeClr val="accent4">
                    <a:lumMod val="75000"/>
                  </a:schemeClr>
                </a:solidFill>
              </a:rPr>
              <a:t>.)</a:t>
            </a:r>
            <a:endParaRPr lang="en-US" sz="22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Case Grammar</a:t>
            </a:r>
            <a:endParaRPr lang="en-US" dirty="0"/>
          </a:p>
        </p:txBody>
      </p:sp>
      <p:sp>
        <p:nvSpPr>
          <p:cNvPr id="3" name="Content Placeholder 2"/>
          <p:cNvSpPr>
            <a:spLocks noGrp="1"/>
          </p:cNvSpPr>
          <p:nvPr>
            <p:ph sz="quarter" idx="1"/>
          </p:nvPr>
        </p:nvSpPr>
        <p:spPr/>
        <p:txBody>
          <a:bodyPr>
            <a:normAutofit fontScale="92500" lnSpcReduction="20000"/>
          </a:bodyPr>
          <a:lstStyle/>
          <a:p>
            <a:endParaRPr lang="en-US" dirty="0" smtClean="0"/>
          </a:p>
          <a:p>
            <a:r>
              <a:rPr lang="en-US" dirty="0" smtClean="0">
                <a:solidFill>
                  <a:srgbClr val="0070C0"/>
                </a:solidFill>
              </a:rPr>
              <a:t>S</a:t>
            </a:r>
            <a:r>
              <a:rPr lang="en-US" dirty="0" smtClean="0"/>
              <a:t> Source the origin or starting point</a:t>
            </a:r>
          </a:p>
          <a:p>
            <a:pPr>
              <a:buNone/>
            </a:pPr>
            <a:r>
              <a:rPr lang="en-US" dirty="0" smtClean="0"/>
              <a:t>		</a:t>
            </a:r>
            <a:r>
              <a:rPr lang="en-US" sz="2200" dirty="0" smtClean="0"/>
              <a:t>(</a:t>
            </a:r>
            <a:r>
              <a:rPr lang="en-US" sz="2200" dirty="0" smtClean="0">
                <a:solidFill>
                  <a:srgbClr val="0070C0"/>
                </a:solidFill>
              </a:rPr>
              <a:t>France</a:t>
            </a:r>
            <a:r>
              <a:rPr lang="en-US" sz="2200" dirty="0" smtClean="0">
                <a:solidFill>
                  <a:srgbClr val="00B050"/>
                </a:solidFill>
              </a:rPr>
              <a:t> </a:t>
            </a:r>
            <a:r>
              <a:rPr lang="en-US" sz="2200" dirty="0" smtClean="0"/>
              <a:t>is the origin of perfumery products.)</a:t>
            </a:r>
          </a:p>
          <a:p>
            <a:r>
              <a:rPr lang="en-US" dirty="0" smtClean="0">
                <a:solidFill>
                  <a:srgbClr val="0070C0"/>
                </a:solidFill>
              </a:rPr>
              <a:t>G</a:t>
            </a:r>
            <a:r>
              <a:rPr lang="en-US" dirty="0" smtClean="0">
                <a:solidFill>
                  <a:schemeClr val="accent4">
                    <a:lumMod val="75000"/>
                  </a:schemeClr>
                </a:solidFill>
              </a:rPr>
              <a:t> </a:t>
            </a:r>
            <a:r>
              <a:rPr lang="en-US" dirty="0" smtClean="0"/>
              <a:t>Goal the object or end point </a:t>
            </a:r>
          </a:p>
          <a:p>
            <a:pPr>
              <a:buNone/>
            </a:pPr>
            <a:r>
              <a:rPr lang="en-US" dirty="0" smtClean="0"/>
              <a:t>		</a:t>
            </a:r>
            <a:r>
              <a:rPr lang="en-US" sz="2200" dirty="0" smtClean="0"/>
              <a:t> (He moved to a </a:t>
            </a:r>
            <a:r>
              <a:rPr lang="en-US" sz="2200" dirty="0" smtClean="0">
                <a:solidFill>
                  <a:srgbClr val="0070C0"/>
                </a:solidFill>
              </a:rPr>
              <a:t>new house</a:t>
            </a:r>
            <a:r>
              <a:rPr lang="en-US" sz="2200" dirty="0" smtClean="0"/>
              <a:t>.)</a:t>
            </a:r>
          </a:p>
          <a:p>
            <a:r>
              <a:rPr lang="en-US" dirty="0" smtClean="0">
                <a:solidFill>
                  <a:srgbClr val="0070C0"/>
                </a:solidFill>
              </a:rPr>
              <a:t>L</a:t>
            </a:r>
            <a:r>
              <a:rPr lang="en-US" dirty="0" smtClean="0">
                <a:solidFill>
                  <a:schemeClr val="accent4">
                    <a:lumMod val="75000"/>
                  </a:schemeClr>
                </a:solidFill>
              </a:rPr>
              <a:t> </a:t>
            </a:r>
            <a:r>
              <a:rPr lang="en-US" dirty="0" smtClean="0"/>
              <a:t>Locative spatial orientation of the action </a:t>
            </a:r>
          </a:p>
          <a:p>
            <a:pPr>
              <a:buNone/>
            </a:pPr>
            <a:r>
              <a:rPr lang="en-US" dirty="0" smtClean="0"/>
              <a:t>		</a:t>
            </a:r>
            <a:r>
              <a:rPr lang="en-US" sz="2200" dirty="0" smtClean="0"/>
              <a:t>(</a:t>
            </a:r>
            <a:r>
              <a:rPr lang="en-US" sz="2200" dirty="0" smtClean="0">
                <a:solidFill>
                  <a:srgbClr val="0070C0"/>
                </a:solidFill>
              </a:rPr>
              <a:t>Islamabad</a:t>
            </a:r>
            <a:r>
              <a:rPr lang="en-US" sz="2200" dirty="0" smtClean="0"/>
              <a:t> is beautiful.)</a:t>
            </a:r>
          </a:p>
          <a:p>
            <a:r>
              <a:rPr lang="en-US" dirty="0" smtClean="0">
                <a:solidFill>
                  <a:srgbClr val="0070C0"/>
                </a:solidFill>
              </a:rPr>
              <a:t>T</a:t>
            </a:r>
            <a:r>
              <a:rPr lang="en-US" dirty="0" smtClean="0"/>
              <a:t> Time temporal orientation of the action </a:t>
            </a:r>
          </a:p>
          <a:p>
            <a:pPr>
              <a:buNone/>
            </a:pPr>
            <a:r>
              <a:rPr lang="en-US" dirty="0" smtClean="0"/>
              <a:t>		</a:t>
            </a:r>
            <a:r>
              <a:rPr lang="en-US" sz="2200" dirty="0" smtClean="0"/>
              <a:t>(It was raining in the </a:t>
            </a:r>
            <a:r>
              <a:rPr lang="en-US" sz="2200" dirty="0" smtClean="0">
                <a:solidFill>
                  <a:srgbClr val="0070C0"/>
                </a:solidFill>
              </a:rPr>
              <a:t>morning.)</a:t>
            </a:r>
          </a:p>
          <a:p>
            <a:r>
              <a:rPr lang="en-US" dirty="0" smtClean="0">
                <a:solidFill>
                  <a:srgbClr val="0070C0"/>
                </a:solidFill>
              </a:rPr>
              <a:t>C</a:t>
            </a:r>
            <a:r>
              <a:rPr lang="en-US" dirty="0" smtClean="0">
                <a:solidFill>
                  <a:schemeClr val="accent4">
                    <a:lumMod val="75000"/>
                  </a:schemeClr>
                </a:solidFill>
              </a:rPr>
              <a:t> </a:t>
            </a:r>
            <a:r>
              <a:rPr lang="en-US" dirty="0" err="1" smtClean="0"/>
              <a:t>Comitative</a:t>
            </a:r>
            <a:r>
              <a:rPr lang="en-US" dirty="0" smtClean="0"/>
              <a:t> accompaniment role, animate </a:t>
            </a:r>
          </a:p>
          <a:p>
            <a:pPr>
              <a:buNone/>
            </a:pPr>
            <a:r>
              <a:rPr lang="en-US" dirty="0" smtClean="0"/>
              <a:t>		</a:t>
            </a:r>
            <a:r>
              <a:rPr lang="en-US" sz="2200" dirty="0" smtClean="0"/>
              <a:t>(I went there with </a:t>
            </a:r>
            <a:r>
              <a:rPr lang="en-US" sz="2200" dirty="0" smtClean="0">
                <a:solidFill>
                  <a:srgbClr val="0070C0"/>
                </a:solidFill>
              </a:rPr>
              <a:t>my friend</a:t>
            </a:r>
            <a:r>
              <a:rPr lang="en-US" sz="2200" dirty="0" smtClean="0"/>
              <a:t>.)</a:t>
            </a:r>
          </a:p>
          <a:p>
            <a:r>
              <a:rPr lang="en-US" dirty="0" smtClean="0">
                <a:solidFill>
                  <a:srgbClr val="0070C0"/>
                </a:solidFill>
              </a:rPr>
              <a:t>B</a:t>
            </a:r>
            <a:r>
              <a:rPr lang="en-US" dirty="0" smtClean="0"/>
              <a:t> </a:t>
            </a:r>
            <a:r>
              <a:rPr lang="en-US" dirty="0" err="1" smtClean="0"/>
              <a:t>Benefactive</a:t>
            </a:r>
            <a:r>
              <a:rPr lang="en-US" dirty="0" smtClean="0"/>
              <a:t>: </a:t>
            </a:r>
            <a:r>
              <a:rPr lang="en-US" dirty="0" err="1" smtClean="0"/>
              <a:t>benefactive</a:t>
            </a:r>
            <a:r>
              <a:rPr lang="en-US" dirty="0" smtClean="0"/>
              <a:t> role, animate	</a:t>
            </a:r>
          </a:p>
          <a:p>
            <a:pPr>
              <a:buNone/>
            </a:pPr>
            <a:r>
              <a:rPr lang="en-US" dirty="0" smtClean="0"/>
              <a:t>		</a:t>
            </a:r>
            <a:r>
              <a:rPr lang="en-US" sz="2200" dirty="0" smtClean="0"/>
              <a:t>(She bought </a:t>
            </a:r>
            <a:r>
              <a:rPr lang="en-US" sz="2200" dirty="0" smtClean="0">
                <a:solidFill>
                  <a:srgbClr val="0070C0"/>
                </a:solidFill>
              </a:rPr>
              <a:t>me</a:t>
            </a:r>
            <a:r>
              <a:rPr lang="en-US" sz="2200" dirty="0" smtClean="0"/>
              <a:t> a new dress.)</a:t>
            </a:r>
          </a:p>
          <a:p>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rgbClr val="0070C0"/>
                </a:solidFill>
              </a:rPr>
              <a:t>Case Grammar</a:t>
            </a:r>
            <a:endParaRPr lang="en-US" dirty="0"/>
          </a:p>
        </p:txBody>
      </p:sp>
      <p:sp>
        <p:nvSpPr>
          <p:cNvPr id="3" name="Content Placeholder 2"/>
          <p:cNvSpPr>
            <a:spLocks noGrp="1"/>
          </p:cNvSpPr>
          <p:nvPr>
            <p:ph sz="quarter" idx="1"/>
          </p:nvPr>
        </p:nvSpPr>
        <p:spPr/>
        <p:txBody>
          <a:bodyPr>
            <a:normAutofit fontScale="92500" lnSpcReduction="20000"/>
          </a:bodyPr>
          <a:lstStyle/>
          <a:p>
            <a:endParaRPr lang="en-US" dirty="0" smtClean="0"/>
          </a:p>
          <a:p>
            <a:r>
              <a:rPr lang="en-US" b="1" u="sng" dirty="0" smtClean="0"/>
              <a:t>What it’s good for???</a:t>
            </a:r>
          </a:p>
          <a:p>
            <a:r>
              <a:rPr lang="en-US" sz="2800" dirty="0" smtClean="0"/>
              <a:t>The influence of case grammar on contemporary linguistics has been significant, to the extent that numerous linguistic theories incorporate deep roles in one or other form, such as the so-called </a:t>
            </a:r>
            <a:r>
              <a:rPr lang="en-US" sz="2800" dirty="0" smtClean="0">
                <a:hlinkClick r:id="rId2" tooltip="Thematic structure"/>
              </a:rPr>
              <a:t>Thematic structure</a:t>
            </a:r>
            <a:r>
              <a:rPr lang="en-US" sz="2800" dirty="0" smtClean="0"/>
              <a:t> in </a:t>
            </a:r>
            <a:r>
              <a:rPr lang="en-US" sz="2800" dirty="0" smtClean="0">
                <a:hlinkClick r:id="rId3" tooltip="Government and Binding"/>
              </a:rPr>
              <a:t>Government and Binding theory</a:t>
            </a:r>
            <a:r>
              <a:rPr lang="en-US" sz="2800" dirty="0" smtClean="0"/>
              <a:t>. It has also inspired the development of </a:t>
            </a:r>
            <a:r>
              <a:rPr lang="en-US" sz="2800" dirty="0" smtClean="0">
                <a:hlinkClick r:id="rId4" tooltip="Frame (artificial intelligence)"/>
              </a:rPr>
              <a:t>frame</a:t>
            </a:r>
            <a:r>
              <a:rPr lang="en-US" sz="2800" dirty="0" smtClean="0"/>
              <a:t>-based </a:t>
            </a:r>
            <a:r>
              <a:rPr lang="en-US" sz="2800" dirty="0" smtClean="0">
                <a:hlinkClick r:id="rId5" tooltip="Knowledge representation"/>
              </a:rPr>
              <a:t>representations</a:t>
            </a:r>
            <a:r>
              <a:rPr lang="en-US" sz="2800" dirty="0" smtClean="0"/>
              <a:t> in </a:t>
            </a:r>
            <a:r>
              <a:rPr lang="en-US" sz="2800" dirty="0" smtClean="0">
                <a:hlinkClick r:id="rId6" tooltip="Artificial Intelligence"/>
              </a:rPr>
              <a:t>AI</a:t>
            </a:r>
            <a:r>
              <a:rPr lang="en-US" sz="2800" dirty="0" smtClean="0"/>
              <a:t> research.</a:t>
            </a:r>
          </a:p>
          <a:p>
            <a:r>
              <a:rPr lang="en-US" sz="2800" dirty="0" smtClean="0"/>
              <a:t>During the 1970s and the 1980s, Charles Fillmore developed his original theory onto what was called </a:t>
            </a:r>
            <a:r>
              <a:rPr lang="en-US" sz="2800" dirty="0" smtClean="0">
                <a:hlinkClick r:id="rId7" tooltip="Frame semantics (linguistics)"/>
              </a:rPr>
              <a:t>Frame Semantics</a:t>
            </a:r>
            <a:r>
              <a:rPr lang="en-US" sz="2800" dirty="0" smtClean="0"/>
              <a:t>. Walter A. Cook, SJ, a linguistics professor at </a:t>
            </a:r>
            <a:r>
              <a:rPr lang="en-US" sz="2800" dirty="0" smtClean="0">
                <a:hlinkClick r:id="rId8" tooltip="Georgetown University"/>
              </a:rPr>
              <a:t>Georgetown University</a:t>
            </a:r>
            <a:r>
              <a:rPr lang="en-US" sz="2800" dirty="0" smtClean="0"/>
              <a:t>, was one of the foremost case grammar theoreticians following Fillmore's original work. </a:t>
            </a:r>
          </a:p>
          <a:p>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rgbClr val="7030A0"/>
                </a:solidFill>
              </a:rPr>
              <a:t>Stratificational</a:t>
            </a:r>
            <a:r>
              <a:rPr lang="en-US" b="1" dirty="0" smtClean="0">
                <a:solidFill>
                  <a:srgbClr val="7030A0"/>
                </a:solidFill>
              </a:rPr>
              <a:t> Grammar</a:t>
            </a:r>
            <a:endParaRPr lang="en-US" dirty="0">
              <a:solidFill>
                <a:srgbClr val="7030A0"/>
              </a:solidFill>
            </a:endParaRPr>
          </a:p>
        </p:txBody>
      </p:sp>
      <p:sp>
        <p:nvSpPr>
          <p:cNvPr id="3" name="Content Placeholder 2"/>
          <p:cNvSpPr>
            <a:spLocks noGrp="1"/>
          </p:cNvSpPr>
          <p:nvPr>
            <p:ph sz="quarter" idx="1"/>
          </p:nvPr>
        </p:nvSpPr>
        <p:spPr/>
        <p:txBody>
          <a:bodyPr>
            <a:normAutofit/>
          </a:bodyPr>
          <a:lstStyle/>
          <a:p>
            <a:endParaRPr lang="en-US" dirty="0" smtClean="0"/>
          </a:p>
          <a:p>
            <a:r>
              <a:rPr lang="en-US" dirty="0" smtClean="0"/>
              <a:t>structural framework developed by Sydney Lamb in the 1960s</a:t>
            </a:r>
          </a:p>
          <a:p>
            <a:r>
              <a:rPr lang="en-US" i="1" dirty="0" smtClean="0"/>
              <a:t>Outline of </a:t>
            </a:r>
            <a:r>
              <a:rPr lang="en-US" i="1" dirty="0" err="1" smtClean="0"/>
              <a:t>Stratificational</a:t>
            </a:r>
            <a:r>
              <a:rPr lang="en-US" i="1" dirty="0" smtClean="0"/>
              <a:t> Grammar</a:t>
            </a:r>
            <a:r>
              <a:rPr lang="en-US" dirty="0" smtClean="0"/>
              <a:t> (1966)</a:t>
            </a:r>
          </a:p>
          <a:p>
            <a:r>
              <a:rPr lang="en-US" dirty="0" smtClean="0"/>
              <a:t>It aims to provide an account of the structure of language, the relationship between meaning and speech.</a:t>
            </a:r>
          </a:p>
          <a:p>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rgbClr val="7030A0"/>
                </a:solidFill>
              </a:rPr>
              <a:t>Stratificational</a:t>
            </a:r>
            <a:r>
              <a:rPr lang="en-US" b="1" dirty="0" smtClean="0">
                <a:solidFill>
                  <a:srgbClr val="7030A0"/>
                </a:solidFill>
              </a:rPr>
              <a:t> Grammar</a:t>
            </a:r>
            <a:endParaRPr lang="en-US" dirty="0"/>
          </a:p>
        </p:txBody>
      </p:sp>
      <p:sp>
        <p:nvSpPr>
          <p:cNvPr id="3" name="Content Placeholder 2"/>
          <p:cNvSpPr>
            <a:spLocks noGrp="1"/>
          </p:cNvSpPr>
          <p:nvPr>
            <p:ph sz="quarter" idx="1"/>
          </p:nvPr>
        </p:nvSpPr>
        <p:spPr/>
        <p:txBody>
          <a:bodyPr/>
          <a:lstStyle/>
          <a:p>
            <a:endParaRPr lang="en-US" b="1" dirty="0" smtClean="0"/>
          </a:p>
          <a:p>
            <a:r>
              <a:rPr lang="en-US" b="1" dirty="0" err="1" smtClean="0"/>
              <a:t>Stratificational</a:t>
            </a:r>
            <a:r>
              <a:rPr lang="en-US" b="1" dirty="0" smtClean="0"/>
              <a:t> Grammar,</a:t>
            </a:r>
            <a:r>
              <a:rPr lang="en-US" dirty="0" smtClean="0"/>
              <a:t> system of grammatical analysis in which language is viewed as a network of relationships and linguistic structure is considered to be made up of several structural layers, or strata. (Encyclopedia Britannica online)</a:t>
            </a:r>
          </a:p>
          <a:p>
            <a:r>
              <a:rPr lang="en-US" dirty="0" smtClean="0"/>
              <a:t>The framework is called </a:t>
            </a:r>
            <a:r>
              <a:rPr lang="en-US" i="1" dirty="0" err="1" smtClean="0"/>
              <a:t>stratificational</a:t>
            </a:r>
            <a:r>
              <a:rPr lang="en-US" dirty="0" smtClean="0"/>
              <a:t> because one of its chief features is its treatment of linguistic structure as comprising several structural layers or </a:t>
            </a:r>
            <a:r>
              <a:rPr lang="en-US" dirty="0" smtClean="0">
                <a:hlinkClick r:id="rId2" tooltip="Stratum (in neurocognitive linguistics)"/>
              </a:rPr>
              <a:t>strata</a:t>
            </a:r>
            <a:endParaRPr lang="en-US" dirty="0" smtClean="0"/>
          </a:p>
          <a:p>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rgbClr val="7030A0"/>
                </a:solidFill>
              </a:rPr>
              <a:t>Stratificational</a:t>
            </a:r>
            <a:r>
              <a:rPr lang="en-US" b="1" dirty="0" smtClean="0">
                <a:solidFill>
                  <a:srgbClr val="7030A0"/>
                </a:solidFill>
              </a:rPr>
              <a:t> Grammar</a:t>
            </a:r>
            <a:endParaRPr lang="en-US" dirty="0"/>
          </a:p>
        </p:txBody>
      </p:sp>
      <p:sp>
        <p:nvSpPr>
          <p:cNvPr id="3" name="Content Placeholder 2"/>
          <p:cNvSpPr>
            <a:spLocks noGrp="1"/>
          </p:cNvSpPr>
          <p:nvPr>
            <p:ph sz="quarter" idx="1"/>
          </p:nvPr>
        </p:nvSpPr>
        <p:spPr/>
        <p:txBody>
          <a:bodyPr>
            <a:normAutofit fontScale="92500" lnSpcReduction="20000"/>
          </a:bodyPr>
          <a:lstStyle/>
          <a:p>
            <a:endParaRPr lang="en-US" dirty="0" smtClean="0"/>
          </a:p>
          <a:p>
            <a:pPr>
              <a:buNone/>
            </a:pPr>
            <a:r>
              <a:rPr lang="en-US" b="1" u="sng" dirty="0" smtClean="0"/>
              <a:t>The basic idea</a:t>
            </a:r>
            <a:r>
              <a:rPr lang="en-US" dirty="0" smtClean="0"/>
              <a:t>:</a:t>
            </a:r>
          </a:p>
          <a:p>
            <a:r>
              <a:rPr lang="en-US" dirty="0" smtClean="0"/>
              <a:t> Language does not have only two levels of deep and surface structures, rather it has several levels/strata </a:t>
            </a:r>
          </a:p>
          <a:p>
            <a:r>
              <a:rPr lang="en-US" dirty="0" smtClean="0"/>
              <a:t>Each stratum has a different kind of structure or syntax</a:t>
            </a:r>
          </a:p>
          <a:p>
            <a:r>
              <a:rPr lang="en-US" dirty="0" smtClean="0"/>
              <a:t>All languages have 3 major strata: </a:t>
            </a:r>
            <a:r>
              <a:rPr lang="en-US" dirty="0" err="1" smtClean="0"/>
              <a:t>Semology</a:t>
            </a:r>
            <a:r>
              <a:rPr lang="en-US" dirty="0" smtClean="0"/>
              <a:t> (Semantics), Phonology, Grammar)</a:t>
            </a:r>
          </a:p>
          <a:p>
            <a:endParaRPr lang="en-US" dirty="0" smtClean="0"/>
          </a:p>
          <a:p>
            <a:r>
              <a:rPr lang="en-US" dirty="0" smtClean="0"/>
              <a:t>Some strata include:</a:t>
            </a:r>
          </a:p>
          <a:p>
            <a:r>
              <a:rPr lang="en-US" dirty="0" smtClean="0">
                <a:solidFill>
                  <a:srgbClr val="7030A0"/>
                </a:solidFill>
                <a:hlinkClick r:id="rId2" tooltip="Phoneme"/>
              </a:rPr>
              <a:t>Phoneme</a:t>
            </a:r>
            <a:r>
              <a:rPr lang="en-US" dirty="0" smtClean="0">
                <a:solidFill>
                  <a:schemeClr val="accent4">
                    <a:lumMod val="75000"/>
                  </a:schemeClr>
                </a:solidFill>
              </a:rPr>
              <a:t> </a:t>
            </a:r>
            <a:r>
              <a:rPr lang="en-US" dirty="0" smtClean="0"/>
              <a:t>as the unit on the </a:t>
            </a:r>
            <a:r>
              <a:rPr lang="en-US" dirty="0" smtClean="0">
                <a:hlinkClick r:id="rId3" tooltip="Phonemic"/>
              </a:rPr>
              <a:t>Phonemic</a:t>
            </a:r>
            <a:r>
              <a:rPr lang="en-US" dirty="0" smtClean="0"/>
              <a:t> strata.</a:t>
            </a:r>
          </a:p>
          <a:p>
            <a:r>
              <a:rPr lang="en-US" dirty="0" smtClean="0">
                <a:hlinkClick r:id="rId4" tooltip="Lexeme"/>
              </a:rPr>
              <a:t>Lexeme</a:t>
            </a:r>
            <a:r>
              <a:rPr lang="en-US" dirty="0" smtClean="0"/>
              <a:t> as a unit on the </a:t>
            </a:r>
            <a:r>
              <a:rPr lang="en-US" dirty="0" smtClean="0">
                <a:hlinkClick r:id="rId5" tooltip="Lexical"/>
              </a:rPr>
              <a:t>Lexical</a:t>
            </a:r>
            <a:r>
              <a:rPr lang="en-US" dirty="0" smtClean="0"/>
              <a:t> strata.</a:t>
            </a:r>
          </a:p>
          <a:p>
            <a:r>
              <a:rPr lang="en-US" dirty="0" smtClean="0">
                <a:hlinkClick r:id="rId6" tooltip="Morpheme"/>
              </a:rPr>
              <a:t>Morpheme</a:t>
            </a:r>
            <a:r>
              <a:rPr lang="en-US" dirty="0" smtClean="0"/>
              <a:t> as the unit on the </a:t>
            </a:r>
            <a:r>
              <a:rPr lang="en-US" dirty="0" smtClean="0">
                <a:hlinkClick r:id="rId7" tooltip="Morphemic"/>
              </a:rPr>
              <a:t>Morphemic</a:t>
            </a:r>
            <a:r>
              <a:rPr lang="en-US" dirty="0" smtClean="0"/>
              <a:t> strata</a:t>
            </a:r>
          </a:p>
          <a:p>
            <a:r>
              <a:rPr lang="en-US" dirty="0" err="1" smtClean="0">
                <a:hlinkClick r:id="rId8" tooltip="Sememe"/>
              </a:rPr>
              <a:t>Sememe</a:t>
            </a:r>
            <a:r>
              <a:rPr lang="en-US" dirty="0" smtClean="0"/>
              <a:t> as the unit on the </a:t>
            </a:r>
            <a:r>
              <a:rPr lang="en-US" dirty="0" smtClean="0">
                <a:hlinkClick r:id="rId9" tooltip="Semantic"/>
              </a:rPr>
              <a:t>Semantic</a:t>
            </a:r>
            <a:r>
              <a:rPr lang="en-US" dirty="0" smtClean="0"/>
              <a:t> strata.</a:t>
            </a:r>
          </a:p>
          <a:p>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rgbClr val="7030A0"/>
                </a:solidFill>
              </a:rPr>
              <a:t>Stratificational</a:t>
            </a:r>
            <a:r>
              <a:rPr lang="en-US" b="1" dirty="0" smtClean="0">
                <a:solidFill>
                  <a:srgbClr val="7030A0"/>
                </a:solidFill>
              </a:rPr>
              <a:t> Grammar</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In </a:t>
            </a:r>
            <a:r>
              <a:rPr lang="en-US" dirty="0" err="1" smtClean="0"/>
              <a:t>Stratificational</a:t>
            </a:r>
            <a:r>
              <a:rPr lang="en-US" dirty="0" smtClean="0"/>
              <a:t> Grammar, a sentence is realized as string of sounds, a tree of morphemes, and a constellation of meaning</a:t>
            </a:r>
          </a:p>
          <a:p>
            <a:r>
              <a:rPr lang="en-US" dirty="0" smtClean="0"/>
              <a:t>Thus basic model is representation of realization</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rgbClr val="7030A0"/>
                </a:solidFill>
              </a:rPr>
              <a:t>Stratificational</a:t>
            </a:r>
            <a:r>
              <a:rPr lang="en-US" b="1" dirty="0" smtClean="0">
                <a:solidFill>
                  <a:srgbClr val="7030A0"/>
                </a:solidFill>
              </a:rPr>
              <a:t> Grammar</a:t>
            </a:r>
            <a:endParaRPr lang="en-US" dirty="0"/>
          </a:p>
        </p:txBody>
      </p:sp>
      <p:sp>
        <p:nvSpPr>
          <p:cNvPr id="3" name="Content Placeholder 2"/>
          <p:cNvSpPr>
            <a:spLocks noGrp="1"/>
          </p:cNvSpPr>
          <p:nvPr>
            <p:ph sz="quarter" idx="1"/>
          </p:nvPr>
        </p:nvSpPr>
        <p:spPr/>
        <p:txBody>
          <a:bodyPr>
            <a:normAutofit fontScale="70000" lnSpcReduction="20000"/>
          </a:bodyPr>
          <a:lstStyle/>
          <a:p>
            <a:endParaRPr lang="en-US" dirty="0" smtClean="0"/>
          </a:p>
          <a:p>
            <a:r>
              <a:rPr lang="en-US" dirty="0" smtClean="0"/>
              <a:t>Example: The man killed a thief*.</a:t>
            </a:r>
          </a:p>
          <a:p>
            <a:endParaRPr lang="en-US" dirty="0" smtClean="0"/>
          </a:p>
          <a:p>
            <a:pPr>
              <a:buNone/>
            </a:pPr>
            <a:r>
              <a:rPr lang="en-US" dirty="0" smtClean="0"/>
              <a:t>			        </a:t>
            </a:r>
            <a:r>
              <a:rPr lang="en-US" sz="2800" b="1" dirty="0" smtClean="0"/>
              <a:t>Declarative        Past</a:t>
            </a:r>
          </a:p>
          <a:p>
            <a:pPr>
              <a:buNone/>
            </a:pPr>
            <a:endParaRPr lang="en-US" sz="2800" b="1" dirty="0" smtClean="0"/>
          </a:p>
          <a:p>
            <a:pPr>
              <a:buNone/>
            </a:pPr>
            <a:r>
              <a:rPr lang="en-US" sz="2800" b="1" dirty="0" smtClean="0"/>
              <a:t>		The	Thing	  Agent	        Do	    Goal	   Thing  (a thief)</a:t>
            </a:r>
          </a:p>
          <a:p>
            <a:pPr>
              <a:buNone/>
            </a:pPr>
            <a:endParaRPr lang="en-US" sz="2800" b="1" dirty="0" smtClean="0"/>
          </a:p>
          <a:p>
            <a:pPr>
              <a:buNone/>
            </a:pPr>
            <a:r>
              <a:rPr lang="en-US" sz="2800" b="1" dirty="0" smtClean="0"/>
              <a:t>			Animate	        kill	               Animate</a:t>
            </a:r>
          </a:p>
          <a:p>
            <a:pPr>
              <a:buNone/>
            </a:pPr>
            <a:endParaRPr lang="en-US" sz="2800" b="1" dirty="0" smtClean="0"/>
          </a:p>
          <a:p>
            <a:pPr>
              <a:buNone/>
            </a:pPr>
            <a:r>
              <a:rPr lang="en-US" sz="2800" b="1" dirty="0" smtClean="0"/>
              <a:t>			human male			     thief</a:t>
            </a:r>
          </a:p>
          <a:p>
            <a:pPr>
              <a:buNone/>
            </a:pPr>
            <a:endParaRPr lang="en-US" sz="2800" b="1" dirty="0" smtClean="0"/>
          </a:p>
          <a:p>
            <a:pPr>
              <a:buNone/>
            </a:pPr>
            <a:r>
              <a:rPr lang="en-US" sz="2800" b="1" dirty="0" smtClean="0"/>
              <a:t>			adult</a:t>
            </a:r>
          </a:p>
          <a:p>
            <a:pPr>
              <a:buNone/>
            </a:pPr>
            <a:endParaRPr lang="en-US" sz="2800" b="1" dirty="0" smtClean="0"/>
          </a:p>
          <a:p>
            <a:pPr>
              <a:buNone/>
            </a:pPr>
            <a:r>
              <a:rPr lang="en-US" sz="2800" b="1" dirty="0" smtClean="0"/>
              <a:t>			man</a:t>
            </a:r>
            <a:endParaRPr lang="en-US" b="1" dirty="0" smtClean="0"/>
          </a:p>
          <a:p>
            <a:endParaRPr lang="en-US" dirty="0"/>
          </a:p>
        </p:txBody>
      </p:sp>
      <p:cxnSp>
        <p:nvCxnSpPr>
          <p:cNvPr id="5" name="Straight Arrow Connector 4"/>
          <p:cNvCxnSpPr/>
          <p:nvPr/>
        </p:nvCxnSpPr>
        <p:spPr>
          <a:xfrm rot="5400000">
            <a:off x="3467100" y="2552700"/>
            <a:ext cx="381000" cy="1588"/>
          </a:xfrm>
          <a:prstGeom prst="straightConnector1">
            <a:avLst/>
          </a:prstGeom>
          <a:ln>
            <a:solidFill>
              <a:schemeClr val="accent3">
                <a:lumMod val="7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5400000">
            <a:off x="4686300" y="2552700"/>
            <a:ext cx="381000" cy="1588"/>
          </a:xfrm>
          <a:prstGeom prst="straightConnector1">
            <a:avLst/>
          </a:prstGeom>
          <a:ln>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1981200" y="2895600"/>
            <a:ext cx="304800" cy="1588"/>
          </a:xfrm>
          <a:prstGeom prst="straightConnector1">
            <a:avLst/>
          </a:prstGeom>
          <a:ln>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0800000">
            <a:off x="3048001" y="2895600"/>
            <a:ext cx="304800" cy="1588"/>
          </a:xfrm>
          <a:prstGeom prst="straightConnector1">
            <a:avLst/>
          </a:prstGeom>
          <a:ln>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flipH="1" flipV="1">
            <a:off x="2552700" y="3238500"/>
            <a:ext cx="381000" cy="1588"/>
          </a:xfrm>
          <a:prstGeom prst="straightConnector1">
            <a:avLst/>
          </a:prstGeom>
          <a:ln>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flipH="1" flipV="1">
            <a:off x="2553494" y="3847306"/>
            <a:ext cx="381000" cy="1588"/>
          </a:xfrm>
          <a:prstGeom prst="straightConnector1">
            <a:avLst/>
          </a:prstGeom>
          <a:ln>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rot="5400000" flipH="1" flipV="1">
            <a:off x="2553494" y="4456906"/>
            <a:ext cx="381000" cy="1588"/>
          </a:xfrm>
          <a:prstGeom prst="straightConnector1">
            <a:avLst/>
          </a:prstGeom>
          <a:ln>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flipH="1" flipV="1">
            <a:off x="2553494" y="5142706"/>
            <a:ext cx="381000" cy="1588"/>
          </a:xfrm>
          <a:prstGeom prst="straightConnector1">
            <a:avLst/>
          </a:prstGeom>
          <a:ln>
            <a:solidFill>
              <a:schemeClr val="accent4"/>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4114800" y="2895600"/>
            <a:ext cx="609600" cy="1588"/>
          </a:xfrm>
          <a:prstGeom prst="straightConnector1">
            <a:avLst/>
          </a:prstGeom>
          <a:ln>
            <a:solidFill>
              <a:schemeClr val="accent5"/>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5400000" flipH="1" flipV="1">
            <a:off x="6477000" y="3200400"/>
            <a:ext cx="304800" cy="1588"/>
          </a:xfrm>
          <a:prstGeom prst="straightConnector1">
            <a:avLst/>
          </a:prstGeom>
          <a:ln>
            <a:solidFill>
              <a:schemeClr val="accent5"/>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rot="5400000" flipH="1" flipV="1">
            <a:off x="6477794" y="3809206"/>
            <a:ext cx="304800" cy="1588"/>
          </a:xfrm>
          <a:prstGeom prst="straightConnector1">
            <a:avLst/>
          </a:prstGeom>
          <a:ln>
            <a:solidFill>
              <a:schemeClr val="accent5"/>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H="1" flipV="1">
            <a:off x="4801394" y="3199606"/>
            <a:ext cx="304800" cy="1588"/>
          </a:xfrm>
          <a:prstGeom prst="straightConnector1">
            <a:avLst/>
          </a:prstGeom>
          <a:ln>
            <a:solidFill>
              <a:schemeClr val="accent5"/>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019800" y="2895600"/>
            <a:ext cx="228600" cy="1588"/>
          </a:xfrm>
          <a:prstGeom prst="straightConnector1">
            <a:avLst/>
          </a:prstGeom>
          <a:ln>
            <a:solidFill>
              <a:schemeClr val="accent5"/>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rgbClr val="7030A0"/>
                </a:solidFill>
              </a:rPr>
              <a:t>Stratificational</a:t>
            </a:r>
            <a:r>
              <a:rPr lang="en-US" b="1" dirty="0" smtClean="0">
                <a:solidFill>
                  <a:srgbClr val="7030A0"/>
                </a:solidFill>
              </a:rPr>
              <a:t> Grammar</a:t>
            </a:r>
            <a:endParaRPr lang="en-US" b="1" dirty="0"/>
          </a:p>
        </p:txBody>
      </p:sp>
      <p:sp>
        <p:nvSpPr>
          <p:cNvPr id="3" name="Content Placeholder 2"/>
          <p:cNvSpPr>
            <a:spLocks noGrp="1"/>
          </p:cNvSpPr>
          <p:nvPr>
            <p:ph sz="quarter" idx="1"/>
          </p:nvPr>
        </p:nvSpPr>
        <p:spPr/>
        <p:txBody>
          <a:bodyPr>
            <a:normAutofit/>
          </a:bodyPr>
          <a:lstStyle/>
          <a:p>
            <a:endParaRPr lang="en-US" dirty="0" smtClean="0"/>
          </a:p>
          <a:p>
            <a:pPr>
              <a:buNone/>
            </a:pPr>
            <a:r>
              <a:rPr lang="en-US" b="1" dirty="0" smtClean="0"/>
              <a:t>Positive Point about </a:t>
            </a:r>
            <a:r>
              <a:rPr lang="en-US" b="1" dirty="0" err="1" smtClean="0"/>
              <a:t>Statificational</a:t>
            </a:r>
            <a:r>
              <a:rPr lang="en-US" b="1" dirty="0" smtClean="0"/>
              <a:t> Grammar</a:t>
            </a:r>
          </a:p>
          <a:p>
            <a:endParaRPr lang="en-US" dirty="0" smtClean="0"/>
          </a:p>
          <a:p>
            <a:r>
              <a:rPr lang="en-US" dirty="0" smtClean="0"/>
              <a:t>The originality of </a:t>
            </a:r>
            <a:r>
              <a:rPr lang="en-US" dirty="0" err="1" smtClean="0"/>
              <a:t>stratificational</a:t>
            </a:r>
            <a:r>
              <a:rPr lang="en-US" dirty="0" smtClean="0"/>
              <a:t> grammar does not reside in the recognition of  three major components of a linguistic description. The </a:t>
            </a:r>
            <a:r>
              <a:rPr lang="en-US" dirty="0" err="1" smtClean="0"/>
              <a:t>stratificational</a:t>
            </a:r>
            <a:r>
              <a:rPr lang="en-US" dirty="0" smtClean="0"/>
              <a:t> approach to linguistic description is distinguished from others in that it relates grammar to </a:t>
            </a:r>
            <a:r>
              <a:rPr lang="en-US" dirty="0" err="1" smtClean="0"/>
              <a:t>semology</a:t>
            </a:r>
            <a:r>
              <a:rPr lang="en-US" dirty="0" smtClean="0"/>
              <a:t> and phonology by means of the same notion of realization that it employs to relate the lexemic and the morphemic </a:t>
            </a:r>
            <a:r>
              <a:rPr lang="en-US" dirty="0" err="1" smtClean="0"/>
              <a:t>stratal</a:t>
            </a:r>
            <a:r>
              <a:rPr lang="en-US" dirty="0" smtClean="0"/>
              <a:t> systems within the grammatical component. </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rgbClr val="C00000"/>
                </a:solidFill>
              </a:rPr>
              <a:t>Tagmemics</a:t>
            </a:r>
            <a:endParaRPr lang="en-US" dirty="0">
              <a:solidFill>
                <a:srgbClr val="C00000"/>
              </a:solidFill>
            </a:endParaRPr>
          </a:p>
        </p:txBody>
      </p:sp>
      <p:sp>
        <p:nvSpPr>
          <p:cNvPr id="3" name="Content Placeholder 2"/>
          <p:cNvSpPr>
            <a:spLocks noGrp="1"/>
          </p:cNvSpPr>
          <p:nvPr>
            <p:ph sz="quarter" idx="1"/>
          </p:nvPr>
        </p:nvSpPr>
        <p:spPr/>
        <p:txBody>
          <a:bodyPr/>
          <a:lstStyle/>
          <a:p>
            <a:endParaRPr lang="en-US" dirty="0" smtClean="0"/>
          </a:p>
          <a:p>
            <a:r>
              <a:rPr lang="en-US" dirty="0" smtClean="0"/>
              <a:t> especially associated with Kenneth Lee Pike</a:t>
            </a:r>
          </a:p>
          <a:p>
            <a:r>
              <a:rPr lang="en-US" dirty="0" smtClean="0"/>
              <a:t> </a:t>
            </a:r>
            <a:r>
              <a:rPr lang="en-US" dirty="0" err="1" smtClean="0"/>
              <a:t>Tagmemic</a:t>
            </a:r>
            <a:r>
              <a:rPr lang="en-US" dirty="0" smtClean="0"/>
              <a:t> theory is concerned primarily with grammatical analysis</a:t>
            </a:r>
          </a:p>
          <a:p>
            <a:r>
              <a:rPr lang="en-US" dirty="0" smtClean="0"/>
              <a:t> an offshoot of structuralism</a:t>
            </a:r>
          </a:p>
          <a:p>
            <a:r>
              <a:rPr lang="en-US" dirty="0" smtClean="0"/>
              <a:t> Structuralism ignored functions of a linguistic form and concentrated only on form. </a:t>
            </a:r>
            <a:r>
              <a:rPr lang="en-US" dirty="0" err="1" smtClean="0"/>
              <a:t>Tagmemics</a:t>
            </a:r>
            <a:r>
              <a:rPr lang="en-US" dirty="0" smtClean="0"/>
              <a:t> fuses together the form as well as the function of a linguistic entity</a:t>
            </a:r>
          </a:p>
          <a:p>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rgbClr val="C00000"/>
                </a:solidFill>
              </a:rPr>
              <a:t>Tagmemics</a:t>
            </a:r>
            <a:endParaRPr lang="en-US" dirty="0">
              <a:solidFill>
                <a:srgbClr val="C00000"/>
              </a:solidFill>
            </a:endParaRPr>
          </a:p>
        </p:txBody>
      </p:sp>
      <p:sp>
        <p:nvSpPr>
          <p:cNvPr id="3" name="Content Placeholder 2"/>
          <p:cNvSpPr>
            <a:spLocks noGrp="1"/>
          </p:cNvSpPr>
          <p:nvPr>
            <p:ph sz="quarter" idx="1"/>
          </p:nvPr>
        </p:nvSpPr>
        <p:spPr/>
        <p:txBody>
          <a:bodyPr>
            <a:normAutofit fontScale="92500" lnSpcReduction="20000"/>
          </a:bodyPr>
          <a:lstStyle/>
          <a:p>
            <a:endParaRPr lang="en-US" b="1" dirty="0" smtClean="0"/>
          </a:p>
          <a:p>
            <a:r>
              <a:rPr lang="en-US" b="1" dirty="0" smtClean="0"/>
              <a:t>According to this approach, utterances can be analyzed simultaneously at three interpenetrating levels, where each level represents a hierarchy of units. These levels are lexical (with the minimum unit being morpheme), phonological (having phoneme as the minimum unit), grammatical ( in which the minimum unit is </a:t>
            </a:r>
            <a:r>
              <a:rPr lang="en-US" b="1" dirty="0" err="1" smtClean="0"/>
              <a:t>tagmeme</a:t>
            </a:r>
            <a:r>
              <a:rPr lang="en-US" b="1" dirty="0" smtClean="0"/>
              <a:t>).</a:t>
            </a:r>
          </a:p>
          <a:p>
            <a:endParaRPr lang="en-US" dirty="0" smtClean="0"/>
          </a:p>
          <a:p>
            <a:pPr marL="578358" indent="-514350">
              <a:buFont typeface="+mj-lt"/>
              <a:buAutoNum type="arabicPeriod"/>
            </a:pPr>
            <a:r>
              <a:rPr lang="en-US" dirty="0" smtClean="0"/>
              <a:t>grammatical component: a series of syntactic statements concerning sentence, clause, phrase, and word level structures. </a:t>
            </a:r>
          </a:p>
          <a:p>
            <a:pPr marL="578358" indent="-514350">
              <a:buFont typeface="+mj-lt"/>
              <a:buAutoNum type="arabicPeriod"/>
            </a:pPr>
            <a:r>
              <a:rPr lang="en-US" dirty="0" smtClean="0"/>
              <a:t>Lexicon: the formal unit of language </a:t>
            </a:r>
          </a:p>
          <a:p>
            <a:pPr marL="578358" indent="-514350">
              <a:buFont typeface="+mj-lt"/>
              <a:buAutoNum type="arabicPeriod"/>
            </a:pPr>
            <a:r>
              <a:rPr lang="en-US" dirty="0" err="1" smtClean="0"/>
              <a:t>Phonological:the</a:t>
            </a:r>
            <a:r>
              <a:rPr lang="en-US" dirty="0" smtClean="0"/>
              <a:t> phonemic sentence a phonetic realization in the language. </a:t>
            </a:r>
          </a:p>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rgbClr val="C00000"/>
                </a:solidFill>
              </a:rPr>
              <a:t>Tagmemics</a:t>
            </a:r>
            <a:endParaRPr lang="en-US" dirty="0">
              <a:solidFill>
                <a:srgbClr val="C00000"/>
              </a:solidFill>
            </a:endParaRPr>
          </a:p>
        </p:txBody>
      </p:sp>
      <p:sp>
        <p:nvSpPr>
          <p:cNvPr id="3" name="Content Placeholder 2"/>
          <p:cNvSpPr>
            <a:spLocks noGrp="1"/>
          </p:cNvSpPr>
          <p:nvPr>
            <p:ph sz="quarter" idx="1"/>
          </p:nvPr>
        </p:nvSpPr>
        <p:spPr/>
        <p:txBody>
          <a:bodyPr/>
          <a:lstStyle/>
          <a:p>
            <a:endParaRPr lang="en-US" dirty="0" smtClean="0"/>
          </a:p>
          <a:p>
            <a:r>
              <a:rPr lang="en-US" dirty="0" smtClean="0"/>
              <a:t> Pike rejected the idea of a sentence as being the minimum unit of grammar and recommended a hierarchical order and labeling. </a:t>
            </a:r>
          </a:p>
          <a:p>
            <a:r>
              <a:rPr lang="en-US" dirty="0" smtClean="0"/>
              <a:t> It has three semi-autonomous but interlocking levels or modes -- phonology, grammar and lexicon. </a:t>
            </a:r>
          </a:p>
          <a:p>
            <a:r>
              <a:rPr lang="en-US" dirty="0" smtClean="0"/>
              <a:t> It stresses the hierarchical ordering of grammatical units into ranks of levels -- morphemes, words, phrases, clauses, sentences, paragraphs, and discourses. </a:t>
            </a:r>
          </a:p>
          <a:p>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rgbClr val="C00000"/>
                </a:solidFill>
              </a:rPr>
              <a:t>Tagmemics</a:t>
            </a:r>
            <a:endParaRPr lang="en-US" dirty="0">
              <a:solidFill>
                <a:srgbClr val="C00000"/>
              </a:solidFill>
            </a:endParaRPr>
          </a:p>
        </p:txBody>
      </p:sp>
      <p:sp>
        <p:nvSpPr>
          <p:cNvPr id="3" name="Content Placeholder 2"/>
          <p:cNvSpPr>
            <a:spLocks noGrp="1"/>
          </p:cNvSpPr>
          <p:nvPr>
            <p:ph sz="quarter" idx="1"/>
          </p:nvPr>
        </p:nvSpPr>
        <p:spPr/>
        <p:txBody>
          <a:bodyPr>
            <a:normAutofit fontScale="92500" lnSpcReduction="10000"/>
          </a:bodyPr>
          <a:lstStyle/>
          <a:p>
            <a:endParaRPr lang="en-US" dirty="0" smtClean="0"/>
          </a:p>
          <a:p>
            <a:r>
              <a:rPr lang="en-US" dirty="0" smtClean="0"/>
              <a:t> </a:t>
            </a:r>
            <a:r>
              <a:rPr lang="en-US" sz="2800" dirty="0" err="1" smtClean="0"/>
              <a:t>Tagmemics</a:t>
            </a:r>
            <a:r>
              <a:rPr lang="en-US" sz="2800" dirty="0" smtClean="0"/>
              <a:t>, unlike a structural analysis asks for the function of the categories and not merely their naming. </a:t>
            </a:r>
          </a:p>
          <a:p>
            <a:r>
              <a:rPr lang="en-US" sz="2800" dirty="0" smtClean="0"/>
              <a:t> It is a "</a:t>
            </a:r>
            <a:r>
              <a:rPr lang="en-US" sz="2800" b="1" dirty="0" smtClean="0"/>
              <a:t>slot and filler grammar</a:t>
            </a:r>
            <a:r>
              <a:rPr lang="en-US" sz="2800" dirty="0" smtClean="0"/>
              <a:t>"; a slot being a position in construction frame. The filler class is the co-relation between a grammatical function like subject and class of fillers like nouns that can fill that function.</a:t>
            </a:r>
          </a:p>
          <a:p>
            <a:r>
              <a:rPr lang="en-US" sz="2800" dirty="0" smtClean="0"/>
              <a:t> But neither the slot nor the filler itself is important, it is the </a:t>
            </a:r>
            <a:r>
              <a:rPr lang="en-US" sz="2800" dirty="0" err="1" smtClean="0"/>
              <a:t>tagmeme</a:t>
            </a:r>
            <a:r>
              <a:rPr lang="en-US" sz="2800" dirty="0" smtClean="0"/>
              <a:t> which is significant. The slot is the function and filler being the category. A </a:t>
            </a:r>
            <a:r>
              <a:rPr lang="en-US" sz="2800" b="1" dirty="0" err="1" smtClean="0"/>
              <a:t>tagmeme</a:t>
            </a:r>
            <a:r>
              <a:rPr lang="en-US" sz="2800" b="1" dirty="0" smtClean="0"/>
              <a:t>,</a:t>
            </a:r>
            <a:r>
              <a:rPr lang="en-US" sz="2800" dirty="0" smtClean="0"/>
              <a:t> therefore, is the co-relation of a slot and the class of items that can occur in that slot. </a:t>
            </a:r>
          </a:p>
          <a:p>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rgbClr val="C00000"/>
                </a:solidFill>
              </a:rPr>
              <a:t>Tagmemics</a:t>
            </a:r>
            <a:endParaRPr lang="en-US" dirty="0"/>
          </a:p>
        </p:txBody>
      </p:sp>
      <p:sp>
        <p:nvSpPr>
          <p:cNvPr id="3" name="Content Placeholder 2"/>
          <p:cNvSpPr>
            <a:spLocks noGrp="1"/>
          </p:cNvSpPr>
          <p:nvPr>
            <p:ph sz="quarter" idx="1"/>
          </p:nvPr>
        </p:nvSpPr>
        <p:spPr/>
        <p:txBody>
          <a:bodyPr/>
          <a:lstStyle/>
          <a:p>
            <a:endParaRPr lang="en-US" dirty="0" smtClean="0"/>
          </a:p>
          <a:p>
            <a:r>
              <a:rPr lang="en-US" dirty="0" smtClean="0"/>
              <a:t>A </a:t>
            </a:r>
            <a:r>
              <a:rPr lang="en-US" dirty="0" err="1" smtClean="0"/>
              <a:t>tagmeme</a:t>
            </a:r>
            <a:r>
              <a:rPr lang="en-US" dirty="0" smtClean="0"/>
              <a:t> is defined as "the correlation of the grammatical function or slot with a class of mutually substitutable items occurring in that slot.” (Pike)</a:t>
            </a:r>
          </a:p>
          <a:p>
            <a:r>
              <a:rPr lang="en-US" dirty="0" smtClean="0"/>
              <a:t> In other words, it is the relation between function and category.</a:t>
            </a:r>
          </a:p>
          <a:p>
            <a:r>
              <a:rPr lang="en-US" dirty="0" smtClean="0"/>
              <a:t>we have sentence level </a:t>
            </a:r>
            <a:r>
              <a:rPr lang="en-US" dirty="0" err="1" smtClean="0"/>
              <a:t>tagmemes</a:t>
            </a:r>
            <a:r>
              <a:rPr lang="en-US" dirty="0" smtClean="0"/>
              <a:t>, clause level </a:t>
            </a:r>
            <a:r>
              <a:rPr lang="en-US" dirty="0" err="1" smtClean="0"/>
              <a:t>tagmemes</a:t>
            </a:r>
            <a:r>
              <a:rPr lang="en-US" dirty="0" smtClean="0"/>
              <a:t>, phrase level </a:t>
            </a:r>
            <a:r>
              <a:rPr lang="en-US" dirty="0" err="1" smtClean="0"/>
              <a:t>tagmemes</a:t>
            </a:r>
            <a:r>
              <a:rPr lang="en-US" dirty="0" smtClean="0"/>
              <a:t>, word level </a:t>
            </a:r>
            <a:r>
              <a:rPr lang="en-US" dirty="0" err="1" smtClean="0"/>
              <a:t>tagmemes</a:t>
            </a:r>
            <a:r>
              <a:rPr lang="en-US" dirty="0" smtClean="0"/>
              <a:t> and morpheme level </a:t>
            </a:r>
            <a:r>
              <a:rPr lang="en-US" dirty="0" err="1" smtClean="0"/>
              <a:t>tagmemes</a:t>
            </a:r>
            <a:r>
              <a:rPr lang="en-US" dirty="0" smtClean="0"/>
              <a:t>.</a:t>
            </a:r>
          </a:p>
          <a:p>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rgbClr val="C00000"/>
                </a:solidFill>
              </a:rPr>
              <a:t>Tagmemics</a:t>
            </a:r>
            <a:endParaRPr lang="en-US" dirty="0"/>
          </a:p>
        </p:txBody>
      </p:sp>
      <p:sp>
        <p:nvSpPr>
          <p:cNvPr id="3" name="Content Placeholder 2"/>
          <p:cNvSpPr>
            <a:spLocks noGrp="1"/>
          </p:cNvSpPr>
          <p:nvPr>
            <p:ph sz="quarter" idx="1"/>
          </p:nvPr>
        </p:nvSpPr>
        <p:spPr/>
        <p:txBody>
          <a:bodyPr/>
          <a:lstStyle/>
          <a:p>
            <a:endParaRPr lang="en-US" dirty="0" smtClean="0"/>
          </a:p>
          <a:p>
            <a:pPr>
              <a:buNone/>
            </a:pPr>
            <a:r>
              <a:rPr lang="en-US" b="1" dirty="0" smtClean="0"/>
              <a:t>Sentence level </a:t>
            </a:r>
            <a:r>
              <a:rPr lang="en-US" b="1" dirty="0" err="1" smtClean="0"/>
              <a:t>tagmeme</a:t>
            </a:r>
            <a:endParaRPr lang="en-US" b="1" dirty="0" smtClean="0"/>
          </a:p>
          <a:p>
            <a:r>
              <a:rPr lang="en-US" dirty="0" smtClean="0"/>
              <a:t>e.g. Sentence: She saw John. </a:t>
            </a:r>
          </a:p>
          <a:p>
            <a:r>
              <a:rPr lang="en-US" dirty="0" smtClean="0"/>
              <a:t>This sentence has 3 </a:t>
            </a:r>
            <a:r>
              <a:rPr lang="en-US" dirty="0" err="1" smtClean="0"/>
              <a:t>tagmemes</a:t>
            </a:r>
            <a:r>
              <a:rPr lang="en-US" dirty="0" smtClean="0"/>
              <a:t> </a:t>
            </a:r>
          </a:p>
          <a:p>
            <a:pPr>
              <a:buNone/>
            </a:pPr>
            <a:r>
              <a:rPr lang="en-US" dirty="0" smtClean="0"/>
              <a:t>		Subject +    verbal +     object </a:t>
            </a:r>
          </a:p>
          <a:p>
            <a:pPr>
              <a:buNone/>
            </a:pPr>
            <a:r>
              <a:rPr lang="en-US" dirty="0" smtClean="0"/>
              <a:t>	   pronoun   transitive verb  noun </a:t>
            </a:r>
          </a:p>
          <a:p>
            <a:r>
              <a:rPr lang="en-US" dirty="0" smtClean="0"/>
              <a:t>Here, the subject, verbal, and object slots are filled by a pronoun, a transitive verb and a noun respectively. The formula for such a sentence = SVO.</a:t>
            </a:r>
          </a:p>
          <a:p>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rgbClr val="C00000"/>
                </a:solidFill>
              </a:rPr>
              <a:t>Tagmemics</a:t>
            </a:r>
            <a:endParaRPr lang="en-US" dirty="0"/>
          </a:p>
        </p:txBody>
      </p:sp>
      <p:sp>
        <p:nvSpPr>
          <p:cNvPr id="3" name="Content Placeholder 2"/>
          <p:cNvSpPr>
            <a:spLocks noGrp="1"/>
          </p:cNvSpPr>
          <p:nvPr>
            <p:ph sz="quarter" idx="1"/>
          </p:nvPr>
        </p:nvSpPr>
        <p:spPr/>
        <p:txBody>
          <a:bodyPr>
            <a:normAutofit fontScale="85000" lnSpcReduction="20000"/>
          </a:bodyPr>
          <a:lstStyle/>
          <a:p>
            <a:pPr>
              <a:buNone/>
            </a:pPr>
            <a:endParaRPr lang="en-US" b="1" dirty="0" smtClean="0"/>
          </a:p>
          <a:p>
            <a:pPr>
              <a:buNone/>
            </a:pPr>
            <a:r>
              <a:rPr lang="en-US" b="1" dirty="0" smtClean="0"/>
              <a:t>Various levels </a:t>
            </a:r>
            <a:r>
              <a:rPr lang="en-US" b="1" dirty="0" err="1" smtClean="0"/>
              <a:t>Tagmemes</a:t>
            </a:r>
            <a:endParaRPr lang="en-US" b="1" dirty="0" smtClean="0"/>
          </a:p>
          <a:p>
            <a:r>
              <a:rPr lang="en-US" dirty="0" smtClean="0"/>
              <a:t>Example:  "The boy ate all his candy yesterday" has the following </a:t>
            </a:r>
            <a:r>
              <a:rPr lang="en-US" dirty="0" err="1" smtClean="0"/>
              <a:t>tagmemes</a:t>
            </a:r>
            <a:r>
              <a:rPr lang="en-US" dirty="0" smtClean="0"/>
              <a:t>: </a:t>
            </a:r>
          </a:p>
          <a:p>
            <a:pPr>
              <a:buNone/>
            </a:pPr>
            <a:r>
              <a:rPr lang="en-US" dirty="0" smtClean="0"/>
              <a:t>1. Base -- transitive clause + intonation </a:t>
            </a:r>
            <a:r>
              <a:rPr lang="en-US" dirty="0" err="1" smtClean="0"/>
              <a:t>tagmeme</a:t>
            </a:r>
            <a:r>
              <a:rPr lang="en-US" dirty="0" smtClean="0"/>
              <a:t> </a:t>
            </a:r>
          </a:p>
          <a:p>
            <a:pPr>
              <a:buNone/>
            </a:pPr>
            <a:r>
              <a:rPr lang="en-US" dirty="0" smtClean="0"/>
              <a:t>	T       --   </a:t>
            </a:r>
            <a:r>
              <a:rPr lang="en-US" dirty="0" err="1" smtClean="0"/>
              <a:t>cl</a:t>
            </a:r>
            <a:r>
              <a:rPr lang="en-US" dirty="0" smtClean="0"/>
              <a:t>                                       </a:t>
            </a:r>
            <a:r>
              <a:rPr lang="en-US" dirty="0" err="1" smtClean="0"/>
              <a:t>Int</a:t>
            </a:r>
            <a:r>
              <a:rPr lang="en-US" dirty="0" smtClean="0"/>
              <a:t>: F </a:t>
            </a:r>
          </a:p>
          <a:p>
            <a:pPr>
              <a:buNone/>
            </a:pPr>
            <a:r>
              <a:rPr lang="en-US" dirty="0" smtClean="0"/>
              <a:t>2. Clause level </a:t>
            </a:r>
            <a:r>
              <a:rPr lang="en-US" dirty="0" err="1" smtClean="0"/>
              <a:t>tagmeme</a:t>
            </a:r>
            <a:r>
              <a:rPr lang="en-US" dirty="0" smtClean="0"/>
              <a:t> </a:t>
            </a:r>
          </a:p>
          <a:p>
            <a:pPr>
              <a:buNone/>
            </a:pPr>
            <a:r>
              <a:rPr lang="pt-BR" dirty="0" smtClean="0"/>
              <a:t>		S: NP + Pr: tv + O: n+ Tense: past </a:t>
            </a:r>
          </a:p>
          <a:p>
            <a:pPr>
              <a:buNone/>
            </a:pPr>
            <a:r>
              <a:rPr lang="en-US" dirty="0" smtClean="0"/>
              <a:t>3. Phrase level </a:t>
            </a:r>
            <a:r>
              <a:rPr lang="en-US" dirty="0" err="1" smtClean="0"/>
              <a:t>tagmeme</a:t>
            </a:r>
            <a:r>
              <a:rPr lang="en-US" dirty="0" smtClean="0"/>
              <a:t> </a:t>
            </a:r>
          </a:p>
          <a:p>
            <a:pPr>
              <a:buNone/>
            </a:pPr>
            <a:r>
              <a:rPr lang="en-US" dirty="0" smtClean="0"/>
              <a:t>	</a:t>
            </a:r>
            <a:r>
              <a:rPr lang="en-US" dirty="0" err="1" smtClean="0"/>
              <a:t>Det</a:t>
            </a:r>
            <a:r>
              <a:rPr lang="en-US" dirty="0" smtClean="0"/>
              <a:t>: </a:t>
            </a:r>
            <a:r>
              <a:rPr lang="en-US" dirty="0" err="1" smtClean="0"/>
              <a:t>det</a:t>
            </a:r>
            <a:r>
              <a:rPr lang="en-US" dirty="0" smtClean="0"/>
              <a:t> + H: n </a:t>
            </a:r>
          </a:p>
          <a:p>
            <a:pPr>
              <a:buNone/>
            </a:pPr>
            <a:r>
              <a:rPr lang="en-US" dirty="0" smtClean="0"/>
              <a:t>4. Word level </a:t>
            </a:r>
            <a:r>
              <a:rPr lang="en-US" dirty="0" err="1" smtClean="0"/>
              <a:t>tagmeme</a:t>
            </a:r>
            <a:r>
              <a:rPr lang="en-US" dirty="0" smtClean="0"/>
              <a:t> </a:t>
            </a:r>
          </a:p>
          <a:p>
            <a:pPr>
              <a:buNone/>
            </a:pPr>
            <a:r>
              <a:rPr lang="en-US" dirty="0" smtClean="0"/>
              <a:t>	ate -- </a:t>
            </a:r>
            <a:r>
              <a:rPr lang="en-US" dirty="0" err="1" smtClean="0"/>
              <a:t>Nuc</a:t>
            </a:r>
            <a:r>
              <a:rPr lang="en-US" dirty="0" smtClean="0"/>
              <a:t>: Verb stem + Tense: past </a:t>
            </a:r>
          </a:p>
          <a:p>
            <a:pPr>
              <a:buNone/>
            </a:pPr>
            <a:r>
              <a:rPr lang="en-US" dirty="0" smtClean="0"/>
              <a:t>5. Morpheme level </a:t>
            </a:r>
            <a:r>
              <a:rPr lang="en-US" dirty="0" err="1" smtClean="0"/>
              <a:t>Tagmeme</a:t>
            </a:r>
            <a:r>
              <a:rPr lang="en-US" dirty="0" smtClean="0"/>
              <a:t> </a:t>
            </a:r>
          </a:p>
          <a:p>
            <a:pPr>
              <a:buNone/>
            </a:pPr>
            <a:r>
              <a:rPr lang="en-US" dirty="0" smtClean="0"/>
              <a:t>			eat </a:t>
            </a:r>
          </a:p>
          <a:p>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smtClean="0">
                <a:solidFill>
                  <a:srgbClr val="C00000"/>
                </a:solidFill>
              </a:rPr>
              <a:t>Tagmemics</a:t>
            </a:r>
            <a:endParaRPr lang="en-US" dirty="0"/>
          </a:p>
        </p:txBody>
      </p:sp>
      <p:sp>
        <p:nvSpPr>
          <p:cNvPr id="3" name="Content Placeholder 2"/>
          <p:cNvSpPr>
            <a:spLocks noGrp="1"/>
          </p:cNvSpPr>
          <p:nvPr>
            <p:ph sz="quarter" idx="1"/>
          </p:nvPr>
        </p:nvSpPr>
        <p:spPr/>
        <p:txBody>
          <a:bodyPr/>
          <a:lstStyle/>
          <a:p>
            <a:endParaRPr lang="en-US" dirty="0" smtClean="0"/>
          </a:p>
          <a:p>
            <a:r>
              <a:rPr lang="en-US" dirty="0" err="1" smtClean="0"/>
              <a:t>Tagmemic</a:t>
            </a:r>
            <a:r>
              <a:rPr lang="en-US" dirty="0" smtClean="0"/>
              <a:t> has been most fertile as far as the description of exotic languages is considered. A number of Red Indian and African languages have been described on the </a:t>
            </a:r>
            <a:r>
              <a:rPr lang="en-US" dirty="0" err="1" smtClean="0"/>
              <a:t>tagmemic</a:t>
            </a:r>
            <a:r>
              <a:rPr lang="en-US" dirty="0" smtClean="0"/>
              <a:t> model. It seems that this model is particularly convenient in describing languages that have not been studied before. </a:t>
            </a:r>
          </a:p>
          <a:p>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Syntactic Analysis: Review</a:t>
            </a:r>
            <a:endParaRPr lang="en-US" dirty="0"/>
          </a:p>
        </p:txBody>
      </p:sp>
      <p:sp>
        <p:nvSpPr>
          <p:cNvPr id="3" name="Content Placeholder 2"/>
          <p:cNvSpPr>
            <a:spLocks noGrp="1"/>
          </p:cNvSpPr>
          <p:nvPr>
            <p:ph sz="quarter" idx="1"/>
          </p:nvPr>
        </p:nvSpPr>
        <p:spPr/>
        <p:txBody>
          <a:bodyPr/>
          <a:lstStyle/>
          <a:p>
            <a:endParaRPr lang="en-US" dirty="0" smtClean="0"/>
          </a:p>
          <a:p>
            <a:endParaRPr lang="en-US" dirty="0" smtClean="0"/>
          </a:p>
          <a:p>
            <a:endParaRPr lang="en-US" dirty="0" smtClean="0"/>
          </a:p>
          <a:p>
            <a:r>
              <a:rPr lang="en-US" dirty="0" smtClean="0"/>
              <a:t>Model Sentence: </a:t>
            </a:r>
          </a:p>
          <a:p>
            <a:endParaRPr lang="en-US" dirty="0" smtClean="0"/>
          </a:p>
          <a:p>
            <a:pPr lvl="2">
              <a:buNone/>
            </a:pPr>
            <a:r>
              <a:rPr lang="en-US" dirty="0" smtClean="0"/>
              <a:t>John bought a red car.</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Syntactic Analysis: Review</a:t>
            </a:r>
            <a:endParaRPr lang="en-US" dirty="0"/>
          </a:p>
        </p:txBody>
      </p:sp>
      <p:sp>
        <p:nvSpPr>
          <p:cNvPr id="3" name="Content Placeholder 2"/>
          <p:cNvSpPr>
            <a:spLocks noGrp="1"/>
          </p:cNvSpPr>
          <p:nvPr>
            <p:ph sz="quarter" idx="1"/>
          </p:nvPr>
        </p:nvSpPr>
        <p:spPr/>
        <p:txBody>
          <a:bodyPr/>
          <a:lstStyle/>
          <a:p>
            <a:r>
              <a:rPr lang="en-US" dirty="0" smtClean="0"/>
              <a:t>Immediate Constituent Analysis</a:t>
            </a:r>
          </a:p>
          <a:p>
            <a:endParaRPr lang="en-US" dirty="0" smtClean="0"/>
          </a:p>
          <a:p>
            <a:pPr lvl="1">
              <a:buNone/>
            </a:pPr>
            <a:r>
              <a:rPr lang="en-US" dirty="0" smtClean="0"/>
              <a:t>			S</a:t>
            </a:r>
          </a:p>
          <a:p>
            <a:pPr lvl="1">
              <a:buNone/>
            </a:pPr>
            <a:endParaRPr lang="en-US" dirty="0" smtClean="0"/>
          </a:p>
          <a:p>
            <a:pPr lvl="1">
              <a:buNone/>
            </a:pPr>
            <a:r>
              <a:rPr lang="en-US" dirty="0" smtClean="0"/>
              <a:t>Subject		Predicate</a:t>
            </a:r>
          </a:p>
          <a:p>
            <a:pPr lvl="1">
              <a:buNone/>
            </a:pPr>
            <a:endParaRPr lang="en-US" dirty="0" smtClean="0"/>
          </a:p>
          <a:p>
            <a:pPr lvl="1">
              <a:buNone/>
            </a:pPr>
            <a:r>
              <a:rPr lang="en-US" dirty="0" smtClean="0"/>
              <a:t>NP			VP           NP</a:t>
            </a:r>
          </a:p>
          <a:p>
            <a:pPr lvl="1">
              <a:buNone/>
            </a:pPr>
            <a:endParaRPr lang="en-US" dirty="0" smtClean="0"/>
          </a:p>
          <a:p>
            <a:pPr lvl="1">
              <a:buNone/>
            </a:pPr>
            <a:r>
              <a:rPr lang="en-US" dirty="0" smtClean="0"/>
              <a:t>				V	art	</a:t>
            </a:r>
            <a:r>
              <a:rPr lang="en-US" dirty="0" err="1" smtClean="0"/>
              <a:t>Adj</a:t>
            </a:r>
            <a:r>
              <a:rPr lang="en-US" dirty="0" smtClean="0"/>
              <a:t>	N</a:t>
            </a:r>
          </a:p>
          <a:p>
            <a:pPr lvl="1">
              <a:buNone/>
            </a:pPr>
            <a:endParaRPr lang="en-US" dirty="0" smtClean="0"/>
          </a:p>
          <a:p>
            <a:pPr lvl="1">
              <a:buNone/>
            </a:pPr>
            <a:r>
              <a:rPr lang="en-US" dirty="0" smtClean="0"/>
              <a:t>John		      bought	a	red	car</a:t>
            </a:r>
          </a:p>
          <a:p>
            <a:pPr lvl="1">
              <a:buNone/>
            </a:pPr>
            <a:endParaRPr lang="en-US" dirty="0"/>
          </a:p>
        </p:txBody>
      </p:sp>
      <p:cxnSp>
        <p:nvCxnSpPr>
          <p:cNvPr id="5" name="Straight Arrow Connector 4"/>
          <p:cNvCxnSpPr/>
          <p:nvPr/>
        </p:nvCxnSpPr>
        <p:spPr>
          <a:xfrm rot="10800000" flipV="1">
            <a:off x="1752600" y="2514600"/>
            <a:ext cx="6858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2438400" y="2514600"/>
            <a:ext cx="7620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800100" y="36195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5400000">
            <a:off x="342900" y="4838700"/>
            <a:ext cx="1295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a:off x="3505200" y="3276600"/>
            <a:ext cx="4572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962400" y="3352800"/>
            <a:ext cx="4572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5400000">
            <a:off x="3162300" y="44577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5400000">
            <a:off x="3124200" y="52578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5400000">
            <a:off x="4305300" y="4229100"/>
            <a:ext cx="4572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16200000" flipH="1">
            <a:off x="4724400" y="4267200"/>
            <a:ext cx="5334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4876800" y="4191000"/>
            <a:ext cx="12192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5400000">
            <a:off x="4000500" y="52959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5400000">
            <a:off x="5105400" y="53340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a:off x="5943600" y="52578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Syntactic Analysis: Review</a:t>
            </a:r>
            <a:endParaRPr lang="en-US" dirty="0"/>
          </a:p>
        </p:txBody>
      </p:sp>
      <p:sp>
        <p:nvSpPr>
          <p:cNvPr id="3" name="Content Placeholder 2"/>
          <p:cNvSpPr>
            <a:spLocks noGrp="1"/>
          </p:cNvSpPr>
          <p:nvPr>
            <p:ph sz="quarter" idx="1"/>
          </p:nvPr>
        </p:nvSpPr>
        <p:spPr/>
        <p:txBody>
          <a:bodyPr/>
          <a:lstStyle/>
          <a:p>
            <a:r>
              <a:rPr lang="en-US" dirty="0" smtClean="0"/>
              <a:t>Ultimate Constituent Analysis</a:t>
            </a:r>
          </a:p>
          <a:p>
            <a:endParaRPr lang="en-US" dirty="0" smtClean="0"/>
          </a:p>
          <a:p>
            <a:pPr lvl="1">
              <a:buNone/>
            </a:pPr>
            <a:r>
              <a:rPr lang="en-US" dirty="0" smtClean="0"/>
              <a:t>			S</a:t>
            </a:r>
          </a:p>
          <a:p>
            <a:pPr lvl="1">
              <a:buNone/>
            </a:pPr>
            <a:endParaRPr lang="en-US" dirty="0" smtClean="0"/>
          </a:p>
          <a:p>
            <a:pPr lvl="1">
              <a:buNone/>
            </a:pPr>
            <a:r>
              <a:rPr lang="en-US" dirty="0" smtClean="0"/>
              <a:t>Subject		Predicate</a:t>
            </a:r>
          </a:p>
          <a:p>
            <a:pPr lvl="1">
              <a:buNone/>
            </a:pPr>
            <a:endParaRPr lang="en-US" dirty="0" smtClean="0"/>
          </a:p>
          <a:p>
            <a:pPr lvl="1">
              <a:buNone/>
            </a:pPr>
            <a:r>
              <a:rPr lang="en-US" dirty="0" smtClean="0"/>
              <a:t>NP			VP           NP</a:t>
            </a:r>
          </a:p>
          <a:p>
            <a:pPr lvl="1">
              <a:buNone/>
            </a:pPr>
            <a:endParaRPr lang="en-US" dirty="0" smtClean="0"/>
          </a:p>
          <a:p>
            <a:pPr lvl="1">
              <a:buNone/>
            </a:pPr>
            <a:r>
              <a:rPr lang="en-US" dirty="0" smtClean="0"/>
              <a:t>			  V    tense	art	</a:t>
            </a:r>
            <a:r>
              <a:rPr lang="en-US" dirty="0" err="1" smtClean="0"/>
              <a:t>Adj</a:t>
            </a:r>
            <a:r>
              <a:rPr lang="en-US" dirty="0" smtClean="0"/>
              <a:t>	N</a:t>
            </a:r>
          </a:p>
          <a:p>
            <a:pPr lvl="1">
              <a:buNone/>
            </a:pPr>
            <a:endParaRPr lang="en-US" dirty="0" smtClean="0"/>
          </a:p>
          <a:p>
            <a:pPr lvl="1">
              <a:buNone/>
            </a:pPr>
            <a:r>
              <a:rPr lang="en-US" dirty="0" smtClean="0"/>
              <a:t>John		  buy   past	a	red	car</a:t>
            </a:r>
          </a:p>
          <a:p>
            <a:endParaRPr lang="en-US" dirty="0"/>
          </a:p>
        </p:txBody>
      </p:sp>
      <p:cxnSp>
        <p:nvCxnSpPr>
          <p:cNvPr id="5" name="Straight Arrow Connector 4"/>
          <p:cNvCxnSpPr/>
          <p:nvPr/>
        </p:nvCxnSpPr>
        <p:spPr>
          <a:xfrm rot="10800000" flipV="1">
            <a:off x="1600200" y="2514600"/>
            <a:ext cx="8382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2438400" y="2514600"/>
            <a:ext cx="9144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838200" y="35814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5400000">
            <a:off x="381000" y="4800600"/>
            <a:ext cx="1219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10800000" flipV="1">
            <a:off x="3505200" y="3352800"/>
            <a:ext cx="5334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4038600" y="3352800"/>
            <a:ext cx="6096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rot="10800000" flipV="1">
            <a:off x="2743200" y="4191000"/>
            <a:ext cx="6858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5400000">
            <a:off x="3162300" y="44577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5400000">
            <a:off x="2324100" y="52959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a:off x="3162300" y="52959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5400000">
            <a:off x="4381500" y="4229100"/>
            <a:ext cx="4572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16200000" flipH="1">
            <a:off x="4686300" y="4305300"/>
            <a:ext cx="5334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a:off x="4800600" y="4191000"/>
            <a:ext cx="12192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a:off x="3962400" y="53340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5400000">
            <a:off x="5067300" y="52959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5400000">
            <a:off x="5867400" y="52578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Syntactic Analysis: Review</a:t>
            </a:r>
            <a:endParaRPr lang="en-US" dirty="0"/>
          </a:p>
        </p:txBody>
      </p:sp>
      <p:sp>
        <p:nvSpPr>
          <p:cNvPr id="3" name="Content Placeholder 2"/>
          <p:cNvSpPr>
            <a:spLocks noGrp="1"/>
          </p:cNvSpPr>
          <p:nvPr>
            <p:ph sz="quarter" idx="1"/>
          </p:nvPr>
        </p:nvSpPr>
        <p:spPr>
          <a:xfrm>
            <a:off x="457200" y="1219200"/>
            <a:ext cx="8229600" cy="5181600"/>
          </a:xfrm>
        </p:spPr>
        <p:txBody>
          <a:bodyPr>
            <a:normAutofit lnSpcReduction="10000"/>
          </a:bodyPr>
          <a:lstStyle/>
          <a:p>
            <a:r>
              <a:rPr lang="en-US" dirty="0" smtClean="0"/>
              <a:t>Phrase Structure Grammar/Transformational Generative Grammar</a:t>
            </a:r>
          </a:p>
          <a:p>
            <a:pPr lvl="1">
              <a:buNone/>
            </a:pPr>
            <a:r>
              <a:rPr lang="en-US" dirty="0" smtClean="0"/>
              <a:t>		       S</a:t>
            </a:r>
          </a:p>
          <a:p>
            <a:pPr lvl="1">
              <a:buNone/>
            </a:pPr>
            <a:endParaRPr lang="en-US" dirty="0" smtClean="0"/>
          </a:p>
          <a:p>
            <a:pPr lvl="1">
              <a:buNone/>
            </a:pPr>
            <a:r>
              <a:rPr lang="en-US" dirty="0" smtClean="0"/>
              <a:t>NP			VP           </a:t>
            </a:r>
          </a:p>
          <a:p>
            <a:pPr lvl="1">
              <a:buNone/>
            </a:pPr>
            <a:endParaRPr lang="en-US" dirty="0" smtClean="0"/>
          </a:p>
          <a:p>
            <a:pPr lvl="1">
              <a:buNone/>
            </a:pPr>
            <a:r>
              <a:rPr lang="en-US" dirty="0" smtClean="0"/>
              <a:t>			V		NP</a:t>
            </a:r>
          </a:p>
          <a:p>
            <a:pPr lvl="1">
              <a:buNone/>
            </a:pPr>
            <a:endParaRPr lang="en-US" dirty="0" smtClean="0"/>
          </a:p>
          <a:p>
            <a:pPr lvl="1">
              <a:buNone/>
            </a:pPr>
            <a:r>
              <a:rPr lang="en-US" dirty="0" smtClean="0"/>
              <a:t>				          art	</a:t>
            </a:r>
            <a:r>
              <a:rPr lang="en-US" dirty="0" err="1" smtClean="0"/>
              <a:t>AdjP</a:t>
            </a:r>
            <a:endParaRPr lang="en-US" dirty="0" smtClean="0"/>
          </a:p>
          <a:p>
            <a:pPr lvl="1">
              <a:buNone/>
            </a:pPr>
            <a:endParaRPr lang="en-US" dirty="0" smtClean="0"/>
          </a:p>
          <a:p>
            <a:pPr lvl="1">
              <a:buNone/>
            </a:pPr>
            <a:r>
              <a:rPr lang="en-US" dirty="0" smtClean="0"/>
              <a:t>						</a:t>
            </a:r>
            <a:r>
              <a:rPr lang="en-US" dirty="0" err="1" smtClean="0"/>
              <a:t>Adj</a:t>
            </a:r>
            <a:r>
              <a:rPr lang="en-US" dirty="0" smtClean="0"/>
              <a:t>      N</a:t>
            </a:r>
          </a:p>
          <a:p>
            <a:pPr lvl="1">
              <a:buNone/>
            </a:pPr>
            <a:endParaRPr lang="en-US" dirty="0" smtClean="0"/>
          </a:p>
          <a:p>
            <a:pPr lvl="1">
              <a:buNone/>
            </a:pPr>
            <a:r>
              <a:rPr lang="en-US" dirty="0" smtClean="0"/>
              <a:t>John		bought 	a	red	car</a:t>
            </a:r>
          </a:p>
          <a:p>
            <a:endParaRPr lang="en-US" dirty="0" smtClean="0"/>
          </a:p>
          <a:p>
            <a:endParaRPr lang="en-US" dirty="0"/>
          </a:p>
        </p:txBody>
      </p:sp>
      <p:cxnSp>
        <p:nvCxnSpPr>
          <p:cNvPr id="5" name="Straight Arrow Connector 4"/>
          <p:cNvCxnSpPr/>
          <p:nvPr/>
        </p:nvCxnSpPr>
        <p:spPr>
          <a:xfrm rot="10800000" flipV="1">
            <a:off x="1295400" y="2362200"/>
            <a:ext cx="7620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2057400" y="2286000"/>
            <a:ext cx="1066800" cy="457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a:off x="-342900" y="4457700"/>
            <a:ext cx="2667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0800000" flipV="1">
            <a:off x="2819400" y="3124200"/>
            <a:ext cx="6858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3505200" y="3124200"/>
            <a:ext cx="6858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a:off x="4152900" y="4000500"/>
            <a:ext cx="381000" cy="152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4419600" y="3886200"/>
            <a:ext cx="6858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5400000">
            <a:off x="3657600" y="5181600"/>
            <a:ext cx="1066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5400000">
            <a:off x="1638300" y="4838700"/>
            <a:ext cx="1752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a:off x="5295900" y="4762500"/>
            <a:ext cx="3048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5562600" y="4724400"/>
            <a:ext cx="3810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5400000">
            <a:off x="5143500" y="56007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5400000">
            <a:off x="5905500" y="56007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Syntactic Analysis: Review</a:t>
            </a:r>
            <a:endParaRPr lang="en-US" dirty="0"/>
          </a:p>
        </p:txBody>
      </p:sp>
      <p:sp>
        <p:nvSpPr>
          <p:cNvPr id="3" name="Content Placeholder 2"/>
          <p:cNvSpPr>
            <a:spLocks noGrp="1"/>
          </p:cNvSpPr>
          <p:nvPr>
            <p:ph sz="quarter" idx="1"/>
          </p:nvPr>
        </p:nvSpPr>
        <p:spPr/>
        <p:txBody>
          <a:bodyPr/>
          <a:lstStyle/>
          <a:p>
            <a:r>
              <a:rPr lang="en-US" dirty="0" smtClean="0"/>
              <a:t>Case Grammar</a:t>
            </a:r>
          </a:p>
          <a:p>
            <a:pPr>
              <a:buNone/>
            </a:pPr>
            <a:r>
              <a:rPr lang="en-US" b="1" dirty="0" smtClean="0"/>
              <a:t>				    </a:t>
            </a:r>
            <a:r>
              <a:rPr lang="en-US" sz="1400" b="1" dirty="0" smtClean="0"/>
              <a:t>S</a:t>
            </a:r>
          </a:p>
          <a:p>
            <a:pPr>
              <a:buNone/>
            </a:pPr>
            <a:endParaRPr lang="en-US" sz="1400" b="1" dirty="0" smtClean="0"/>
          </a:p>
          <a:p>
            <a:pPr>
              <a:buNone/>
            </a:pPr>
            <a:r>
              <a:rPr lang="en-US" sz="1400" b="1" dirty="0" smtClean="0"/>
              <a:t>			M			P</a:t>
            </a:r>
          </a:p>
          <a:p>
            <a:pPr>
              <a:buNone/>
            </a:pPr>
            <a:endParaRPr lang="en-US" sz="1400" b="1" dirty="0" smtClean="0"/>
          </a:p>
          <a:p>
            <a:pPr>
              <a:buNone/>
            </a:pPr>
            <a:r>
              <a:rPr lang="en-US" sz="1400" b="1" dirty="0" smtClean="0"/>
              <a:t>					V	O	A</a:t>
            </a:r>
          </a:p>
          <a:p>
            <a:pPr>
              <a:buNone/>
            </a:pPr>
            <a:endParaRPr lang="en-US" sz="1400" b="1" dirty="0" smtClean="0"/>
          </a:p>
          <a:p>
            <a:pPr>
              <a:buNone/>
            </a:pPr>
            <a:r>
              <a:rPr lang="en-US" sz="1400" b="1" dirty="0" smtClean="0"/>
              <a:t>	</a:t>
            </a:r>
          </a:p>
          <a:p>
            <a:pPr>
              <a:buNone/>
            </a:pPr>
            <a:r>
              <a:rPr lang="en-US" sz="1400" b="1" dirty="0" smtClean="0"/>
              <a:t>	 past		                  buy	          K	NP        K	        NP</a:t>
            </a:r>
          </a:p>
          <a:p>
            <a:pPr>
              <a:buNone/>
            </a:pPr>
            <a:endParaRPr lang="en-US" sz="1400" b="1" dirty="0" smtClean="0"/>
          </a:p>
          <a:p>
            <a:pPr>
              <a:buNone/>
            </a:pPr>
            <a:endParaRPr lang="en-US" sz="1400" b="1" dirty="0" smtClean="0"/>
          </a:p>
          <a:p>
            <a:pPr>
              <a:buNone/>
            </a:pPr>
            <a:r>
              <a:rPr lang="en-US" sz="1400" b="1" dirty="0" smtClean="0"/>
              <a:t>      -</a:t>
            </a:r>
            <a:r>
              <a:rPr lang="en-US" sz="1400" b="1" dirty="0" err="1" smtClean="0"/>
              <a:t>ed</a:t>
            </a:r>
            <a:r>
              <a:rPr lang="en-US" sz="1400" b="1" dirty="0" smtClean="0"/>
              <a:t>				        a      car          o              John	</a:t>
            </a:r>
            <a:endParaRPr lang="en-US" sz="1400" dirty="0"/>
          </a:p>
        </p:txBody>
      </p:sp>
      <p:cxnSp>
        <p:nvCxnSpPr>
          <p:cNvPr id="5" name="Straight Arrow Connector 4"/>
          <p:cNvCxnSpPr/>
          <p:nvPr/>
        </p:nvCxnSpPr>
        <p:spPr>
          <a:xfrm rot="10800000" flipV="1">
            <a:off x="2743200" y="2133600"/>
            <a:ext cx="9144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a:off x="3657600" y="2133600"/>
            <a:ext cx="11430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10800000" flipV="1">
            <a:off x="1219200" y="2819400"/>
            <a:ext cx="11430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rot="10800000" flipV="1">
            <a:off x="4419600" y="2667000"/>
            <a:ext cx="7620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a:off x="3619500" y="3314700"/>
            <a:ext cx="609600" cy="533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rot="5400000">
            <a:off x="4953000" y="28956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5181600" y="2667000"/>
            <a:ext cx="8382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5400000">
            <a:off x="4686300" y="3390900"/>
            <a:ext cx="609600" cy="3810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rot="5400000">
            <a:off x="4914900" y="36195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a:off x="5676900" y="3467100"/>
            <a:ext cx="609600" cy="228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rot="16200000" flipH="1">
            <a:off x="6019800" y="3429000"/>
            <a:ext cx="609600" cy="3048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5400000">
            <a:off x="6400800" y="44196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5400000">
            <a:off x="5524500" y="44577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a:off x="4876800" y="4495800"/>
            <a:ext cx="609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rot="5400000">
            <a:off x="4457700" y="44577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rot="5400000">
            <a:off x="647700" y="4457700"/>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Syntactic Analysis: Review</a:t>
            </a:r>
            <a:endParaRPr lang="en-US" dirty="0"/>
          </a:p>
        </p:txBody>
      </p:sp>
      <p:sp>
        <p:nvSpPr>
          <p:cNvPr id="3" name="Content Placeholder 2"/>
          <p:cNvSpPr>
            <a:spLocks noGrp="1"/>
          </p:cNvSpPr>
          <p:nvPr>
            <p:ph sz="quarter" idx="1"/>
          </p:nvPr>
        </p:nvSpPr>
        <p:spPr/>
        <p:txBody>
          <a:bodyPr>
            <a:normAutofit fontScale="85000" lnSpcReduction="20000"/>
          </a:bodyPr>
          <a:lstStyle/>
          <a:p>
            <a:r>
              <a:rPr lang="en-US" dirty="0" err="1" smtClean="0"/>
              <a:t>Stratificational</a:t>
            </a:r>
            <a:r>
              <a:rPr lang="en-US" dirty="0" smtClean="0"/>
              <a:t> Grammar</a:t>
            </a:r>
          </a:p>
          <a:p>
            <a:pPr>
              <a:buNone/>
            </a:pPr>
            <a:r>
              <a:rPr lang="en-US" dirty="0" smtClean="0"/>
              <a:t> </a:t>
            </a:r>
          </a:p>
          <a:p>
            <a:pPr>
              <a:buNone/>
            </a:pPr>
            <a:r>
              <a:rPr lang="en-US" sz="2800" dirty="0" smtClean="0"/>
              <a:t>                        Declarative            Past</a:t>
            </a:r>
          </a:p>
          <a:p>
            <a:pPr>
              <a:buNone/>
            </a:pPr>
            <a:endParaRPr lang="en-US" sz="2800" dirty="0" smtClean="0"/>
          </a:p>
          <a:p>
            <a:pPr>
              <a:buNone/>
            </a:pPr>
            <a:r>
              <a:rPr lang="en-US" sz="2800" dirty="0" smtClean="0"/>
              <a:t>		   (John)Thing	   Agent        Do   Goal   Thing  (a car)</a:t>
            </a:r>
          </a:p>
          <a:p>
            <a:pPr>
              <a:buNone/>
            </a:pPr>
            <a:endParaRPr lang="en-US" sz="2800" dirty="0" smtClean="0"/>
          </a:p>
          <a:p>
            <a:pPr>
              <a:buNone/>
            </a:pPr>
            <a:r>
              <a:rPr lang="en-US" sz="2800" dirty="0" smtClean="0"/>
              <a:t>			Animate	       buy	  Animate</a:t>
            </a:r>
          </a:p>
          <a:p>
            <a:pPr>
              <a:buNone/>
            </a:pPr>
            <a:endParaRPr lang="en-US" sz="2800" dirty="0" smtClean="0"/>
          </a:p>
          <a:p>
            <a:pPr>
              <a:buNone/>
            </a:pPr>
            <a:r>
              <a:rPr lang="en-US" sz="2800" dirty="0" smtClean="0"/>
              <a:t>			human male			     car</a:t>
            </a:r>
          </a:p>
          <a:p>
            <a:pPr>
              <a:buNone/>
            </a:pPr>
            <a:endParaRPr lang="en-US" sz="2800" dirty="0" smtClean="0"/>
          </a:p>
          <a:p>
            <a:pPr>
              <a:buNone/>
            </a:pPr>
            <a:r>
              <a:rPr lang="en-US" sz="2800" dirty="0" smtClean="0"/>
              <a:t>			adult</a:t>
            </a:r>
          </a:p>
          <a:p>
            <a:pPr>
              <a:buNone/>
            </a:pPr>
            <a:endParaRPr lang="en-US" sz="2800" dirty="0" smtClean="0"/>
          </a:p>
          <a:p>
            <a:pPr>
              <a:buNone/>
            </a:pPr>
            <a:r>
              <a:rPr lang="en-US" sz="2800" dirty="0" smtClean="0"/>
              <a:t>			man</a:t>
            </a:r>
            <a:endParaRPr lang="en-US" dirty="0"/>
          </a:p>
        </p:txBody>
      </p:sp>
      <p:cxnSp>
        <p:nvCxnSpPr>
          <p:cNvPr id="5" name="Straight Arrow Connector 4"/>
          <p:cNvCxnSpPr/>
          <p:nvPr/>
        </p:nvCxnSpPr>
        <p:spPr>
          <a:xfrm rot="5400000">
            <a:off x="2743200" y="23622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rot="5400000" flipH="1" flipV="1">
            <a:off x="2667000" y="30480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rot="5400000" flipH="1" flipV="1">
            <a:off x="2667000" y="37338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rot="5400000" flipH="1" flipV="1">
            <a:off x="2590006" y="51054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rot="5400000" flipH="1" flipV="1">
            <a:off x="2667794" y="4418806"/>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rot="10800000">
            <a:off x="3276600" y="2743200"/>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4343400" y="2667000"/>
            <a:ext cx="4572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rot="5400000" flipH="1" flipV="1">
            <a:off x="4914900" y="30861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019800" y="2667000"/>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7" name="Straight Arrow Connector 26"/>
          <p:cNvCxnSpPr/>
          <p:nvPr/>
        </p:nvCxnSpPr>
        <p:spPr>
          <a:xfrm rot="5400000" flipH="1" flipV="1">
            <a:off x="6591300" y="3086100"/>
            <a:ext cx="3810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rot="5400000" flipH="1" flipV="1">
            <a:off x="6667500" y="3771900"/>
            <a:ext cx="2286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rot="5400000">
            <a:off x="4876800" y="2286000"/>
            <a:ext cx="3048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a:t>
            </a:r>
            <a:endParaRPr lang="en-US" dirty="0"/>
          </a:p>
        </p:txBody>
      </p:sp>
      <p:sp>
        <p:nvSpPr>
          <p:cNvPr id="3" name="Content Placeholder 2"/>
          <p:cNvSpPr>
            <a:spLocks noGrp="1"/>
          </p:cNvSpPr>
          <p:nvPr>
            <p:ph sz="quarter" idx="1"/>
          </p:nvPr>
        </p:nvSpPr>
        <p:spPr/>
        <p:txBody>
          <a:bodyPr/>
          <a:lstStyle/>
          <a:p>
            <a:endParaRPr lang="en-US" dirty="0" smtClean="0"/>
          </a:p>
          <a:p>
            <a:endParaRPr lang="en-US" dirty="0" smtClean="0"/>
          </a:p>
          <a:p>
            <a:endParaRPr lang="en-US" dirty="0" smtClean="0"/>
          </a:p>
          <a:p>
            <a:r>
              <a:rPr lang="en-US" dirty="0" smtClean="0"/>
              <a:t>Syntax</a:t>
            </a:r>
          </a:p>
          <a:p>
            <a:r>
              <a:rPr lang="en-US" dirty="0" smtClean="0"/>
              <a:t>Paradigmatic View</a:t>
            </a:r>
          </a:p>
          <a:p>
            <a:r>
              <a:rPr lang="en-US" dirty="0" err="1" smtClean="0"/>
              <a:t>Syntagmatic</a:t>
            </a:r>
            <a:r>
              <a:rPr lang="en-US" dirty="0" smtClean="0"/>
              <a:t> View</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sz="quarter" idx="1"/>
          </p:nvPr>
        </p:nvSpPr>
        <p:spPr/>
        <p:txBody>
          <a:bodyPr>
            <a:normAutofit fontScale="77500" lnSpcReduction="20000"/>
          </a:bodyPr>
          <a:lstStyle/>
          <a:p>
            <a:endParaRPr lang="en-US" dirty="0" smtClean="0"/>
          </a:p>
          <a:p>
            <a:r>
              <a:rPr lang="en-US" dirty="0" smtClean="0"/>
              <a:t>Ahmed, </a:t>
            </a:r>
            <a:r>
              <a:rPr lang="en-US" dirty="0" err="1" smtClean="0"/>
              <a:t>Moumene</a:t>
            </a:r>
            <a:r>
              <a:rPr lang="en-US" dirty="0" smtClean="0"/>
              <a:t>. Case Grammar and its Implications in Developing Writing Skills. 1998.</a:t>
            </a:r>
          </a:p>
          <a:p>
            <a:r>
              <a:rPr lang="en-US" dirty="0" smtClean="0">
                <a:hlinkClick r:id="rId2"/>
              </a:rPr>
              <a:t>http://www.webreview.dz/IMG/pdf/Case_grammer_and_its_implications_to_developing_writing_skills.pdf</a:t>
            </a:r>
            <a:endParaRPr lang="en-US" dirty="0" smtClean="0"/>
          </a:p>
          <a:p>
            <a:r>
              <a:rPr lang="en-US" dirty="0" smtClean="0"/>
              <a:t>Edwards, Bruce. </a:t>
            </a:r>
            <a:r>
              <a:rPr lang="en-US" dirty="0" err="1" smtClean="0"/>
              <a:t>Tagmemics</a:t>
            </a:r>
            <a:r>
              <a:rPr lang="en-US" dirty="0" smtClean="0"/>
              <a:t> Discourse Theory. </a:t>
            </a:r>
          </a:p>
          <a:p>
            <a:r>
              <a:rPr lang="en-US" dirty="0" smtClean="0">
                <a:hlinkClick r:id="rId3"/>
              </a:rPr>
              <a:t>http://personal.bgsu.edu/~edwards/tags.html</a:t>
            </a:r>
            <a:endParaRPr lang="en-US" dirty="0" smtClean="0"/>
          </a:p>
          <a:p>
            <a:r>
              <a:rPr lang="en-US" dirty="0" smtClean="0"/>
              <a:t>Falk, Julia. Linguistics and Language. 1978.</a:t>
            </a:r>
          </a:p>
          <a:p>
            <a:r>
              <a:rPr lang="en-US" dirty="0" err="1" smtClean="0"/>
              <a:t>Hocket</a:t>
            </a:r>
            <a:r>
              <a:rPr lang="en-US" dirty="0" smtClean="0"/>
              <a:t>, F. C. A Course in Modern Linguistics. New Delhi: Oxford. 1958</a:t>
            </a:r>
          </a:p>
          <a:p>
            <a:r>
              <a:rPr lang="en-US" i="1" dirty="0" err="1" smtClean="0"/>
              <a:t>Parsad</a:t>
            </a:r>
            <a:r>
              <a:rPr lang="en-US" i="1" dirty="0" smtClean="0"/>
              <a:t>, </a:t>
            </a:r>
            <a:r>
              <a:rPr lang="en-US" i="1" dirty="0" err="1" smtClean="0"/>
              <a:t>Tarni</a:t>
            </a:r>
            <a:r>
              <a:rPr lang="en-US" i="1" dirty="0" smtClean="0"/>
              <a:t>, A Course in Linguistics, 2012, New </a:t>
            </a:r>
            <a:r>
              <a:rPr lang="en-US" i="1" dirty="0" err="1" smtClean="0"/>
              <a:t>Dehli</a:t>
            </a:r>
            <a:r>
              <a:rPr lang="en-US" i="1" dirty="0" smtClean="0"/>
              <a:t>: PHI </a:t>
            </a:r>
          </a:p>
          <a:p>
            <a:r>
              <a:rPr lang="en-US" i="1" dirty="0" err="1" smtClean="0"/>
              <a:t>Rajimwale</a:t>
            </a:r>
            <a:r>
              <a:rPr lang="en-US" i="1" dirty="0" smtClean="0"/>
              <a:t>, </a:t>
            </a:r>
            <a:r>
              <a:rPr lang="en-US" i="1" dirty="0" err="1" smtClean="0"/>
              <a:t>Sharad</a:t>
            </a:r>
            <a:r>
              <a:rPr lang="en-US" i="1" dirty="0" smtClean="0"/>
              <a:t>, Elements of General Linguistics, 2006. </a:t>
            </a:r>
          </a:p>
          <a:p>
            <a:r>
              <a:rPr lang="en-US" dirty="0" err="1" smtClean="0"/>
              <a:t>Strang</a:t>
            </a:r>
            <a:r>
              <a:rPr lang="en-US" dirty="0" smtClean="0"/>
              <a:t>, Barbara. </a:t>
            </a:r>
            <a:r>
              <a:rPr lang="en-US" i="1" dirty="0" smtClean="0"/>
              <a:t>Modern English Structure. </a:t>
            </a:r>
            <a:r>
              <a:rPr lang="en-US" dirty="0" smtClean="0"/>
              <a:t>Edward Arnold. 1968</a:t>
            </a:r>
            <a:r>
              <a:rPr lang="en-US" i="1" dirty="0" smtClean="0"/>
              <a:t>.</a:t>
            </a:r>
          </a:p>
          <a:p>
            <a:r>
              <a:rPr lang="en-US" dirty="0" err="1" smtClean="0"/>
              <a:t>Tallerman</a:t>
            </a:r>
            <a:r>
              <a:rPr lang="en-US" dirty="0" smtClean="0"/>
              <a:t>. </a:t>
            </a:r>
            <a:r>
              <a:rPr lang="en-US" i="1" dirty="0" smtClean="0"/>
              <a:t>Understanding Syntax</a:t>
            </a:r>
            <a:r>
              <a:rPr lang="en-US" dirty="0" smtClean="0"/>
              <a:t>.</a:t>
            </a:r>
          </a:p>
          <a:p>
            <a:r>
              <a:rPr lang="en-US" dirty="0" err="1" smtClean="0"/>
              <a:t>Valin</a:t>
            </a:r>
            <a:r>
              <a:rPr lang="en-US" dirty="0" smtClean="0"/>
              <a:t>, R. D. V. </a:t>
            </a:r>
            <a:r>
              <a:rPr lang="en-US" i="1" dirty="0" smtClean="0"/>
              <a:t>An Introduction to Syntax</a:t>
            </a:r>
            <a:r>
              <a:rPr lang="en-US" dirty="0" smtClean="0"/>
              <a:t>. Cambridge Press. 2001</a:t>
            </a:r>
          </a:p>
          <a:p>
            <a:r>
              <a:rPr lang="en-US" dirty="0" smtClean="0"/>
              <a:t>Yule, George. The Study of Language. 1996</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rigin">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150</TotalTime>
  <Words>1248</Words>
  <Application>Microsoft Office PowerPoint</Application>
  <PresentationFormat>On-screen Show (4:3)</PresentationFormat>
  <Paragraphs>297</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Origin</vt:lpstr>
      <vt:lpstr>Syntax (5)</vt:lpstr>
      <vt:lpstr>Previously</vt:lpstr>
      <vt:lpstr>Today’s Lecture</vt:lpstr>
      <vt:lpstr>Case Grammar</vt:lpstr>
      <vt:lpstr>Case Grammar</vt:lpstr>
      <vt:lpstr>Case Grammar</vt:lpstr>
      <vt:lpstr>Case Grammar</vt:lpstr>
      <vt:lpstr>Case Grammar</vt:lpstr>
      <vt:lpstr>Case Grammar</vt:lpstr>
      <vt:lpstr>Case Grammar</vt:lpstr>
      <vt:lpstr>Case Grammar</vt:lpstr>
      <vt:lpstr>Case Grammar</vt:lpstr>
      <vt:lpstr>Stratificational Grammar</vt:lpstr>
      <vt:lpstr>Stratificational Grammar</vt:lpstr>
      <vt:lpstr>Stratificational Grammar</vt:lpstr>
      <vt:lpstr>Stratificational Grammar</vt:lpstr>
      <vt:lpstr>Stratificational Grammar</vt:lpstr>
      <vt:lpstr>Stratificational Grammar</vt:lpstr>
      <vt:lpstr>Tagmemics</vt:lpstr>
      <vt:lpstr>Tagmemics</vt:lpstr>
      <vt:lpstr>Tagmemics</vt:lpstr>
      <vt:lpstr>Tagmemics</vt:lpstr>
      <vt:lpstr>Tagmemics</vt:lpstr>
      <vt:lpstr>Tagmemics</vt:lpstr>
      <vt:lpstr>Tagmemics</vt:lpstr>
      <vt:lpstr>Tagmemics</vt:lpstr>
      <vt:lpstr>Syntactic Analysis: Review</vt:lpstr>
      <vt:lpstr>Syntactic Analysis: Review</vt:lpstr>
      <vt:lpstr>Syntactic Analysis: Review</vt:lpstr>
      <vt:lpstr>Syntactic Analysis: Review</vt:lpstr>
      <vt:lpstr>Syntactic Analysis: Review</vt:lpstr>
      <vt:lpstr>Syntactic Analysis: Review</vt:lpstr>
      <vt:lpstr>Recap</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Syntax (5)</dc:title>
  <dc:creator>Numan</dc:creator>
  <cp:lastModifiedBy>Administrator</cp:lastModifiedBy>
  <cp:revision>47</cp:revision>
  <dcterms:created xsi:type="dcterms:W3CDTF">2013-06-16T19:20:20Z</dcterms:created>
  <dcterms:modified xsi:type="dcterms:W3CDTF">2013-06-17T11:33:49Z</dcterms:modified>
</cp:coreProperties>
</file>