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3" r:id="rId9"/>
    <p:sldId id="262" r:id="rId10"/>
    <p:sldId id="264" r:id="rId11"/>
    <p:sldId id="270" r:id="rId12"/>
    <p:sldId id="271" r:id="rId13"/>
    <p:sldId id="272" r:id="rId14"/>
    <p:sldId id="273" r:id="rId15"/>
    <p:sldId id="265" r:id="rId16"/>
    <p:sldId id="274" r:id="rId17"/>
    <p:sldId id="266" r:id="rId18"/>
    <p:sldId id="267" r:id="rId19"/>
    <p:sldId id="269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17" autoAdjust="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08F8C-D41E-459E-9E29-1A6BC08B2648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273F3-8688-4532-A490-7A7686E2A5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* For details</a:t>
            </a:r>
            <a:r>
              <a:rPr lang="en-US" baseline="0" dirty="0" smtClean="0"/>
              <a:t> read “A course in Linguistics” by </a:t>
            </a:r>
            <a:r>
              <a:rPr lang="en-US" baseline="0" dirty="0" err="1" smtClean="0"/>
              <a:t>Tarni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Parsad</a:t>
            </a:r>
            <a:r>
              <a:rPr lang="en-US" baseline="0" dirty="0" smtClean="0"/>
              <a:t> (pgs# 91-113)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273F3-8688-4532-A490-7A7686E2A53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51F2B28-F178-418C-B896-34AC9DF509A5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3EFEE7D-24AC-446C-B236-9CE264188E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760" y="4166616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6700" b="1" dirty="0" smtClean="0"/>
              <a:t>Syntax (4)</a:t>
            </a:r>
            <a:endParaRPr lang="en-US" sz="67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3352800"/>
            <a:ext cx="7406640" cy="17526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000" dirty="0" smtClean="0"/>
              <a:t>Dr. </a:t>
            </a:r>
            <a:r>
              <a:rPr lang="en-US" sz="2000" dirty="0" err="1" smtClean="0"/>
              <a:t>Ansa</a:t>
            </a:r>
            <a:r>
              <a:rPr lang="en-US" sz="2000" dirty="0" smtClean="0"/>
              <a:t> </a:t>
            </a:r>
            <a:r>
              <a:rPr lang="en-US" sz="2000" dirty="0" err="1" smtClean="0"/>
              <a:t>Hameed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Syntax</a:t>
            </a:r>
          </a:p>
          <a:p>
            <a:r>
              <a:rPr lang="en-US" dirty="0" smtClean="0"/>
              <a:t>Syntax: Paradigmatic view</a:t>
            </a:r>
          </a:p>
          <a:p>
            <a:r>
              <a:rPr lang="en-US" dirty="0" smtClean="0"/>
              <a:t>Syntax: </a:t>
            </a:r>
            <a:r>
              <a:rPr lang="en-US" dirty="0" err="1" smtClean="0"/>
              <a:t>Syntagmatic</a:t>
            </a:r>
            <a:r>
              <a:rPr lang="en-US" dirty="0" smtClean="0"/>
              <a:t> View</a:t>
            </a:r>
          </a:p>
          <a:p>
            <a:endParaRPr lang="en-US" dirty="0" smtClean="0"/>
          </a:p>
          <a:p>
            <a:r>
              <a:rPr lang="en-US" dirty="0" smtClean="0"/>
              <a:t>Syntactic Analysis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Immediate Constituent Analysis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Ultimate Constituent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Syntactic Analysis</a:t>
            </a:r>
          </a:p>
          <a:p>
            <a:r>
              <a:rPr lang="en-US" dirty="0" smtClean="0"/>
              <a:t>Phrase structure Grammar (PSG)</a:t>
            </a:r>
          </a:p>
          <a:p>
            <a:r>
              <a:rPr lang="en-US" dirty="0" smtClean="0"/>
              <a:t>Generative Grammar </a:t>
            </a:r>
          </a:p>
          <a:p>
            <a:r>
              <a:rPr lang="en-US" dirty="0" smtClean="0"/>
              <a:t>Transformational Grammar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Phrase structure Grammar (PSG)</a:t>
            </a:r>
          </a:p>
          <a:p>
            <a:r>
              <a:rPr lang="en-US" sz="2400" dirty="0" smtClean="0"/>
              <a:t>Generative Grammar </a:t>
            </a:r>
          </a:p>
          <a:p>
            <a:r>
              <a:rPr lang="en-US" sz="2400" dirty="0" smtClean="0"/>
              <a:t>Transformational Grammar </a:t>
            </a:r>
          </a:p>
          <a:p>
            <a:endParaRPr lang="en-US" dirty="0" smtClean="0"/>
          </a:p>
          <a:p>
            <a:r>
              <a:rPr lang="en-US" dirty="0" smtClean="0"/>
              <a:t>Syntactic Analysis Models proposed by Chomsky</a:t>
            </a:r>
          </a:p>
          <a:p>
            <a:r>
              <a:rPr lang="en-GB" sz="2000" dirty="0" smtClean="0"/>
              <a:t>Book</a:t>
            </a:r>
            <a:r>
              <a:rPr lang="en-GB" sz="2000" dirty="0" smtClean="0">
                <a:solidFill>
                  <a:srgbClr val="002060"/>
                </a:solidFill>
              </a:rPr>
              <a:t>: “Syntactic Structures” (1957)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4" descr="Noam_chomsky_cropp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22278">
            <a:off x="6401537" y="4345862"/>
            <a:ext cx="1905000" cy="2210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b="1" u="sng" dirty="0" smtClean="0"/>
              <a:t>Models of Grammar (Chomsky)</a:t>
            </a:r>
          </a:p>
          <a:p>
            <a:pPr>
              <a:buNone/>
            </a:pPr>
            <a:r>
              <a:rPr lang="en-US" dirty="0" smtClean="0"/>
              <a:t>Chomsky introduced three models of grammar:</a:t>
            </a:r>
          </a:p>
          <a:p>
            <a:r>
              <a:rPr lang="en-US" sz="2400" dirty="0" smtClean="0"/>
              <a:t>Finite state Grammar (most basic and inadequate)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Phrase Structure Grammar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Transformational Generative Grammar </a:t>
            </a:r>
            <a:r>
              <a:rPr lang="en-US" sz="2400" dirty="0" smtClean="0"/>
              <a:t>(Extension of Phrase Structure Grammar)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0688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Phrase structure grammars: Model a sentence as a set of phrases. Each word is grouped into successively larger units until you account for the sentence. The resulting structure is called a phrase marker.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790688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PSG states rules for determining the structure of phrases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Generate a lot of sentences from a small number of rules.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The structure of a phrase will consist of one or more constituents in a certain order.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b="1" u="sng" dirty="0" smtClean="0"/>
          </a:p>
          <a:p>
            <a:r>
              <a:rPr lang="en-US" b="1" u="sng" dirty="0" smtClean="0"/>
              <a:t>Constituency:</a:t>
            </a:r>
          </a:p>
          <a:p>
            <a:endParaRPr lang="en-US" dirty="0" smtClean="0"/>
          </a:p>
          <a:p>
            <a:r>
              <a:rPr lang="en-US" dirty="0" smtClean="0"/>
              <a:t>How do words group together?</a:t>
            </a:r>
          </a:p>
          <a:p>
            <a:pPr lvl="1"/>
            <a:r>
              <a:rPr lang="en-US" dirty="0" smtClean="0"/>
              <a:t>Noun phrases:</a:t>
            </a:r>
          </a:p>
          <a:p>
            <a:pPr lvl="2"/>
            <a:r>
              <a:rPr lang="en-US" dirty="0" smtClean="0"/>
              <a:t>three parties from Brooklyn</a:t>
            </a:r>
          </a:p>
          <a:p>
            <a:pPr lvl="2"/>
            <a:r>
              <a:rPr lang="en-US" dirty="0" smtClean="0"/>
              <a:t>a high-class spot such as Mindy’s</a:t>
            </a:r>
          </a:p>
          <a:p>
            <a:pPr lvl="2"/>
            <a:r>
              <a:rPr lang="en-US" dirty="0" smtClean="0"/>
              <a:t>they</a:t>
            </a:r>
          </a:p>
          <a:p>
            <a:pPr lvl="2"/>
            <a:r>
              <a:rPr lang="en-US" dirty="0" smtClean="0"/>
              <a:t>the reason he comes into the Hot Box</a:t>
            </a:r>
          </a:p>
          <a:p>
            <a:r>
              <a:rPr lang="en-US" dirty="0" smtClean="0"/>
              <a:t>Certain linguistic evidence lead us to believe that these words group together (form a constituent).</a:t>
            </a:r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Constituents: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	</a:t>
            </a:r>
            <a:r>
              <a:rPr lang="en-US" sz="1900" dirty="0" smtClean="0"/>
              <a:t>Some words seem to belong together: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{The crazy man</a:t>
            </a:r>
            <a:r>
              <a:rPr lang="en-US" sz="1900" dirty="0" smtClean="0">
                <a:solidFill>
                  <a:schemeClr val="hlink"/>
                </a:solidFill>
              </a:rPr>
              <a:t>}</a:t>
            </a:r>
            <a:r>
              <a:rPr lang="en-US" sz="1900" dirty="0" smtClean="0"/>
              <a:t> </a:t>
            </a:r>
            <a:r>
              <a:rPr lang="en-US" sz="1900" dirty="0" smtClean="0">
                <a:solidFill>
                  <a:schemeClr val="accent3">
                    <a:lumMod val="50000"/>
                  </a:schemeClr>
                </a:solidFill>
              </a:rPr>
              <a:t>{</a:t>
            </a:r>
            <a:r>
              <a:rPr lang="en-US" sz="1900" u="sng" dirty="0" smtClean="0">
                <a:solidFill>
                  <a:schemeClr val="accent3">
                    <a:lumMod val="50000"/>
                  </a:schemeClr>
                </a:solidFill>
              </a:rPr>
              <a:t>is jumping off the bridge}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en-US" sz="1900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/>
              <a:t>Groups of words that belong together are called </a:t>
            </a:r>
            <a:r>
              <a:rPr lang="en-US" sz="2400" b="1" dirty="0" smtClean="0"/>
              <a:t>constituents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/>
              <a:t>The component that determines the properties of the constituent is the </a:t>
            </a:r>
            <a:r>
              <a:rPr lang="en-US" sz="2400" b="1" dirty="0" smtClean="0"/>
              <a:t>head</a:t>
            </a:r>
            <a:r>
              <a:rPr lang="en-US" sz="2400" dirty="0" smtClean="0"/>
              <a:t>, and the constituent can be referred to as a </a:t>
            </a:r>
            <a:r>
              <a:rPr lang="en-US" sz="2400" b="1" dirty="0" smtClean="0"/>
              <a:t>phrase</a:t>
            </a:r>
            <a:r>
              <a:rPr lang="en-US" sz="2400" dirty="0" smtClean="0"/>
              <a:t>: e.g. </a:t>
            </a:r>
            <a:r>
              <a:rPr lang="en-US" sz="2400" b="1" dirty="0" smtClean="0"/>
              <a:t>noun phrase, adjective phrase etc.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endParaRPr lang="en-US" sz="4000" b="1" dirty="0" smtClean="0"/>
          </a:p>
          <a:p>
            <a:pPr>
              <a:lnSpc>
                <a:spcPct val="90000"/>
              </a:lnSpc>
            </a:pPr>
            <a:r>
              <a:rPr lang="en-US" sz="4000" b="1" dirty="0" smtClean="0"/>
              <a:t>Explanation:</a:t>
            </a:r>
          </a:p>
          <a:p>
            <a:pPr>
              <a:lnSpc>
                <a:spcPct val="90000"/>
              </a:lnSpc>
            </a:pPr>
            <a:endParaRPr lang="en-US" sz="4000" dirty="0" smtClean="0">
              <a:solidFill>
                <a:schemeClr val="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hlink"/>
                </a:solidFill>
              </a:rPr>
              <a:t>V 	</a:t>
            </a:r>
            <a:r>
              <a:rPr lang="en-US" dirty="0" err="1" smtClean="0">
                <a:solidFill>
                  <a:schemeClr val="hlink"/>
                </a:solidFill>
              </a:rPr>
              <a:t>Det</a:t>
            </a:r>
            <a:r>
              <a:rPr lang="en-US" dirty="0" smtClean="0">
                <a:solidFill>
                  <a:schemeClr val="hlink"/>
                </a:solidFill>
              </a:rPr>
              <a:t>    N	  V </a:t>
            </a:r>
            <a:r>
              <a:rPr lang="en-US" dirty="0" err="1" smtClean="0">
                <a:solidFill>
                  <a:schemeClr val="hlink"/>
                </a:solidFill>
              </a:rPr>
              <a:t>Det</a:t>
            </a:r>
            <a:r>
              <a:rPr lang="en-US" dirty="0" smtClean="0">
                <a:solidFill>
                  <a:schemeClr val="hlink"/>
                </a:solidFill>
              </a:rPr>
              <a:t>   N      V     </a:t>
            </a:r>
            <a:r>
              <a:rPr lang="en-US" dirty="0" err="1" smtClean="0">
                <a:solidFill>
                  <a:schemeClr val="hlink"/>
                </a:solidFill>
              </a:rPr>
              <a:t>Det</a:t>
            </a:r>
            <a:r>
              <a:rPr lang="en-US" dirty="0" smtClean="0">
                <a:solidFill>
                  <a:schemeClr val="hlink"/>
                </a:solidFill>
              </a:rPr>
              <a:t> N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	</a:t>
            </a:r>
            <a:r>
              <a:rPr lang="en-US" i="1" dirty="0" smtClean="0"/>
              <a:t>run a marathon   eat the food   read the book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hlink"/>
                </a:solidFill>
              </a:rPr>
              <a:t>V  Prep </a:t>
            </a:r>
            <a:r>
              <a:rPr lang="en-US" dirty="0" err="1" smtClean="0">
                <a:solidFill>
                  <a:schemeClr val="hlink"/>
                </a:solidFill>
              </a:rPr>
              <a:t>Det</a:t>
            </a:r>
            <a:r>
              <a:rPr lang="en-US" dirty="0" smtClean="0">
                <a:solidFill>
                  <a:schemeClr val="hlink"/>
                </a:solidFill>
              </a:rPr>
              <a:t> N          V  Prep </a:t>
            </a:r>
            <a:r>
              <a:rPr lang="en-US" dirty="0" err="1" smtClean="0">
                <a:solidFill>
                  <a:schemeClr val="hlink"/>
                </a:solidFill>
              </a:rPr>
              <a:t>Det</a:t>
            </a:r>
            <a:r>
              <a:rPr lang="en-US" dirty="0" smtClean="0">
                <a:solidFill>
                  <a:schemeClr val="hlink"/>
                </a:solidFill>
              </a:rPr>
              <a:t> N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	</a:t>
            </a:r>
            <a:r>
              <a:rPr lang="en-US" i="1" dirty="0" smtClean="0"/>
              <a:t>go to the store       talk with a teacher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     </a:t>
            </a:r>
            <a:r>
              <a:rPr lang="en-US" dirty="0" smtClean="0">
                <a:solidFill>
                  <a:schemeClr val="hlink"/>
                </a:solidFill>
              </a:rPr>
              <a:t>V 	  </a:t>
            </a:r>
            <a:r>
              <a:rPr lang="en-US" dirty="0" err="1" smtClean="0">
                <a:solidFill>
                  <a:schemeClr val="hlink"/>
                </a:solidFill>
              </a:rPr>
              <a:t>Det</a:t>
            </a:r>
            <a:r>
              <a:rPr lang="en-US" dirty="0" smtClean="0">
                <a:solidFill>
                  <a:schemeClr val="hlink"/>
                </a:solidFill>
              </a:rPr>
              <a:t>    N    Prep </a:t>
            </a:r>
            <a:r>
              <a:rPr lang="en-US" dirty="0" err="1" smtClean="0">
                <a:solidFill>
                  <a:schemeClr val="hlink"/>
                </a:solidFill>
              </a:rPr>
              <a:t>Det</a:t>
            </a:r>
            <a:r>
              <a:rPr lang="en-US" dirty="0" smtClean="0">
                <a:solidFill>
                  <a:schemeClr val="hlink"/>
                </a:solidFill>
              </a:rPr>
              <a:t>  N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	</a:t>
            </a:r>
            <a:r>
              <a:rPr lang="en-US" i="1" dirty="0" smtClean="0"/>
              <a:t>take your sister to the library</a:t>
            </a:r>
          </a:p>
          <a:p>
            <a:pPr>
              <a:lnSpc>
                <a:spcPct val="90000"/>
              </a:lnSpc>
              <a:buNone/>
            </a:pPr>
            <a:endParaRPr lang="en-US" i="1" dirty="0" smtClean="0"/>
          </a:p>
          <a:p>
            <a:pPr>
              <a:lnSpc>
                <a:spcPct val="90000"/>
              </a:lnSpc>
            </a:pPr>
            <a:r>
              <a:rPr lang="en-US" sz="3600" dirty="0" smtClean="0"/>
              <a:t>“Verb phrases have a V, (sometimes) an NP, and (sometimes) a PP”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VP -&gt; V (NP) (PP)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600" dirty="0" smtClean="0"/>
              <a:t>The main phrase structure rules:</a:t>
            </a:r>
          </a:p>
          <a:p>
            <a:pPr>
              <a:spcBef>
                <a:spcPct val="40000"/>
              </a:spcBef>
              <a:buNone/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1.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S  NP VP</a:t>
            </a:r>
          </a:p>
          <a:p>
            <a:pPr>
              <a:spcBef>
                <a:spcPct val="40000"/>
              </a:spcBef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2.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NP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 {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Det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 N, Pro}</a:t>
            </a:r>
          </a:p>
          <a:p>
            <a:pPr>
              <a:spcBef>
                <a:spcPct val="40000"/>
              </a:spcBef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3.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VP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 V (NP) (PP) (Adv)</a:t>
            </a:r>
          </a:p>
          <a:p>
            <a:pPr>
              <a:spcBef>
                <a:spcPct val="40000"/>
              </a:spcBef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4. PP  P NP</a:t>
            </a:r>
          </a:p>
          <a:p>
            <a:pPr>
              <a:spcBef>
                <a:spcPct val="40000"/>
              </a:spcBef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5. AP  A (PP)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64920" y="1676400"/>
            <a:ext cx="749808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b="1" u="sng" dirty="0" smtClean="0">
                <a:latin typeface="Arial" charset="0"/>
              </a:rPr>
              <a:t>Phrase Structure Rules &amp; tree diagrams</a:t>
            </a:r>
          </a:p>
          <a:p>
            <a:r>
              <a:rPr lang="en-US" sz="2400" b="1" dirty="0" smtClean="0"/>
              <a:t>NP </a:t>
            </a:r>
            <a:r>
              <a:rPr lang="en-US" sz="2400" b="1" dirty="0" smtClean="0">
                <a:sym typeface="Symbol" pitchFamily="18" charset="2"/>
              </a:rPr>
              <a:t> (</a:t>
            </a:r>
            <a:r>
              <a:rPr lang="en-US" sz="2400" b="1" dirty="0" err="1" smtClean="0">
                <a:sym typeface="Symbol" pitchFamily="18" charset="2"/>
              </a:rPr>
              <a:t>Det</a:t>
            </a:r>
            <a:r>
              <a:rPr lang="en-US" sz="2400" b="1" dirty="0" smtClean="0">
                <a:sym typeface="Symbol" pitchFamily="18" charset="2"/>
              </a:rPr>
              <a:t>) N </a:t>
            </a:r>
          </a:p>
          <a:p>
            <a:r>
              <a:rPr lang="en-US" sz="2400" b="1" dirty="0" smtClean="0">
                <a:sym typeface="Symbol" pitchFamily="18" charset="2"/>
              </a:rPr>
              <a:t>PP  P NP</a:t>
            </a:r>
            <a:r>
              <a:rPr lang="en-US" sz="2400" dirty="0" smtClean="0">
                <a:sym typeface="Symbol" pitchFamily="18" charset="2"/>
              </a:rPr>
              <a:t>		</a:t>
            </a:r>
            <a:r>
              <a:rPr lang="en-US" sz="2000" dirty="0" smtClean="0">
                <a:sym typeface="Symbol" pitchFamily="18" charset="2"/>
              </a:rPr>
              <a:t>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boy in the yard</a:t>
            </a: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boy (NP)		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N	PP</a:t>
            </a: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N			           P		NP</a:t>
            </a: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					    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Det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          N</a:t>
            </a: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The		boy		The	boy     in        the        yard	</a:t>
            </a: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 smtClean="0">
              <a:latin typeface="Times New Roman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pPr lvl="8"/>
            <a:endParaRPr lang="en-US" dirty="0" smtClean="0"/>
          </a:p>
          <a:p>
            <a:pPr lvl="8"/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rot="16200000" flipH="1">
            <a:off x="6134100" y="3162300"/>
            <a:ext cx="838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5334000" y="3124200"/>
            <a:ext cx="914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715000" y="34290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2057400" y="4114800"/>
            <a:ext cx="685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2705100" y="4152900"/>
            <a:ext cx="5334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1219200" y="55626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2667000" y="55626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H="1">
            <a:off x="4191000" y="5105400"/>
            <a:ext cx="1905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H="1">
            <a:off x="5029200" y="5105400"/>
            <a:ext cx="2057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6057900" y="55245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6553200" y="4191000"/>
            <a:ext cx="609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7010400" y="4038600"/>
            <a:ext cx="7620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7543800" y="495300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7886700" y="49911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7239000" y="59436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8153400" y="59436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pic>
        <p:nvPicPr>
          <p:cNvPr id="4" name="Picture 4" descr="4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50612" y="1953488"/>
            <a:ext cx="7865806" cy="42949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093" y="2133600"/>
            <a:ext cx="8446081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b="1" u="sng" dirty="0" smtClean="0"/>
              <a:t>Plus Points of PSG</a:t>
            </a:r>
          </a:p>
          <a:p>
            <a:pPr>
              <a:lnSpc>
                <a:spcPct val="90000"/>
              </a:lnSpc>
            </a:pPr>
            <a:endParaRPr lang="en-US" b="1" u="sng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Phrase structure grammars solve the problems that are usually identified for finite state grammars.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Long distance dependencies: The structure can support distant relationships between words and you can have rules that tell you how the parts go together.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Structure: Structure is inherent in the phrase marker.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u="sng" dirty="0" smtClean="0"/>
              <a:t>Problems for phrase structure grammars:</a:t>
            </a:r>
          </a:p>
          <a:p>
            <a:r>
              <a:rPr lang="en-US" dirty="0" smtClean="0"/>
              <a:t>The rules are mostly context free.</a:t>
            </a:r>
          </a:p>
          <a:p>
            <a:r>
              <a:rPr lang="en-US" dirty="0" smtClean="0"/>
              <a:t>The rules explain intra-sentence constituent elements (syntax) but not inter-sentence relations (Syntactic)</a:t>
            </a:r>
          </a:p>
          <a:p>
            <a:r>
              <a:rPr lang="en-US" dirty="0" smtClean="0"/>
              <a:t>Ambiguous sentences cannot be explained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/>
          </a:p>
          <a:p>
            <a:r>
              <a:rPr lang="en-US" sz="2800" b="1" u="sng" dirty="0" smtClean="0"/>
              <a:t>Problems for phrase structure grammars:</a:t>
            </a:r>
          </a:p>
          <a:p>
            <a:pPr lvl="1"/>
            <a:r>
              <a:rPr lang="en-US" sz="2400" dirty="0" smtClean="0"/>
              <a:t>Particle movement: Some verbs have a particle included with them (</a:t>
            </a:r>
            <a:r>
              <a:rPr lang="en-US" sz="2400" i="1" dirty="0" smtClean="0"/>
              <a:t>phone up</a:t>
            </a:r>
            <a:r>
              <a:rPr lang="en-US" sz="2400" dirty="0" smtClean="0"/>
              <a:t>, </a:t>
            </a:r>
            <a:r>
              <a:rPr lang="en-US" sz="2400" i="1" dirty="0" smtClean="0"/>
              <a:t>look up</a:t>
            </a:r>
            <a:r>
              <a:rPr lang="en-US" sz="2400" dirty="0" smtClean="0"/>
              <a:t>). This can be detached from the verb.</a:t>
            </a:r>
          </a:p>
          <a:p>
            <a:pPr lvl="2"/>
            <a:r>
              <a:rPr lang="en-US" sz="2000" i="1" dirty="0" smtClean="0"/>
              <a:t>John looked up the address.</a:t>
            </a:r>
          </a:p>
          <a:p>
            <a:pPr lvl="2"/>
            <a:r>
              <a:rPr lang="en-US" sz="2000" i="1" dirty="0" smtClean="0"/>
              <a:t>John looked the address up.</a:t>
            </a:r>
            <a:endParaRPr lang="en-US" sz="2000" dirty="0" smtClean="0"/>
          </a:p>
          <a:p>
            <a:pPr lvl="1"/>
            <a:r>
              <a:rPr lang="en-US" sz="2400" dirty="0" smtClean="0"/>
              <a:t>Phrase structure grammars can</a:t>
            </a:r>
            <a:r>
              <a:rPr lang="fr-FR" altLang="ja-JP" sz="2400" dirty="0" smtClean="0"/>
              <a:t>’</a:t>
            </a:r>
            <a:r>
              <a:rPr lang="en-US" altLang="ja-JP" sz="2400" dirty="0" smtClean="0"/>
              <a:t>t handle this. How can part of the verb go in various places?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800" b="1" u="sng" dirty="0" smtClean="0"/>
              <a:t>Problems for phrase structure grammars:</a:t>
            </a:r>
          </a:p>
          <a:p>
            <a:pPr lvl="1"/>
            <a:r>
              <a:rPr lang="en-US" sz="2400" dirty="0" smtClean="0"/>
              <a:t>Some other things that language does that would be nice to capture in grammar:</a:t>
            </a:r>
          </a:p>
          <a:p>
            <a:pPr lvl="2"/>
            <a:r>
              <a:rPr lang="en-US" sz="2000" dirty="0" smtClean="0"/>
              <a:t>Two sentences with very different surface structures can have similar meanings.</a:t>
            </a:r>
          </a:p>
          <a:p>
            <a:pPr lvl="3"/>
            <a:r>
              <a:rPr lang="en-US" sz="1800" i="1" dirty="0" smtClean="0"/>
              <a:t>Arlene is playing the tuba</a:t>
            </a:r>
            <a:r>
              <a:rPr lang="en-US" sz="1800" dirty="0" smtClean="0"/>
              <a:t>.</a:t>
            </a:r>
          </a:p>
          <a:p>
            <a:pPr lvl="3"/>
            <a:r>
              <a:rPr lang="en-US" sz="1800" i="1" dirty="0" smtClean="0"/>
              <a:t>The tuba is being played by Arlene</a:t>
            </a:r>
            <a:r>
              <a:rPr lang="en-US" sz="1800" dirty="0" smtClean="0"/>
              <a:t>.</a:t>
            </a:r>
          </a:p>
          <a:p>
            <a:pPr lvl="2"/>
            <a:r>
              <a:rPr lang="en-US" sz="2000" dirty="0" smtClean="0"/>
              <a:t>One sentence is active, one is passive, but they mean the same thing. It would be nice if our grammar captured the fact that there is a relationship between these two sentences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Phrase Structure Grammar (PSG)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800" b="1" u="sng" dirty="0" smtClean="0"/>
              <a:t>Problems for phrase structure grammars:</a:t>
            </a:r>
          </a:p>
          <a:p>
            <a:pPr lvl="1"/>
            <a:r>
              <a:rPr lang="en-US" sz="2400" dirty="0" smtClean="0"/>
              <a:t>Some other things that language does that would be nice to capture in grammar:</a:t>
            </a:r>
          </a:p>
          <a:p>
            <a:pPr lvl="2"/>
            <a:r>
              <a:rPr lang="en-US" sz="2000" dirty="0" smtClean="0"/>
              <a:t>One sentence can have two very different meanings:</a:t>
            </a:r>
          </a:p>
          <a:p>
            <a:pPr lvl="3"/>
            <a:r>
              <a:rPr lang="en-US" sz="1800" i="1" dirty="0" smtClean="0"/>
              <a:t>Flying planes can be dangerous</a:t>
            </a:r>
            <a:r>
              <a:rPr lang="en-US" sz="1800" dirty="0" smtClean="0"/>
              <a:t>.</a:t>
            </a:r>
          </a:p>
          <a:p>
            <a:pPr lvl="2"/>
            <a:r>
              <a:rPr lang="en-US" sz="2000" dirty="0" smtClean="0"/>
              <a:t>It would be nice if our grammar could capture this phenomenon as well.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Generative Grammar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Transformational Generative Grammar has two aspects:</a:t>
            </a:r>
          </a:p>
          <a:p>
            <a:r>
              <a:rPr lang="en-US" dirty="0" smtClean="0"/>
              <a:t>Transformational</a:t>
            </a:r>
          </a:p>
          <a:p>
            <a:r>
              <a:rPr lang="en-US" dirty="0" smtClean="0"/>
              <a:t>Generative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Grammar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Transformational is a method of stating how the structures of many languages can be generated or explained as the result of specific transformations applied to certain basic* structure.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Transformations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I helped John. (Active)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John was helped by me. (Passive)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He will come. (affirmative)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Will he come? (Interrogative)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 smtClean="0"/>
              <a:t>When transformational rules are applied to a sentence, not the structure itself changes, but merely the </a:t>
            </a:r>
            <a:r>
              <a:rPr lang="de-DE" b="1" dirty="0" smtClean="0"/>
              <a:t>form of representation.</a:t>
            </a:r>
            <a:r>
              <a:rPr lang="de-DE" dirty="0" smtClean="0"/>
              <a:t> </a:t>
            </a:r>
          </a:p>
          <a:p>
            <a:r>
              <a:rPr lang="de-DE" dirty="0" smtClean="0"/>
              <a:t>Transformational rules map the Deep Structure onto Surface Structure representations.</a:t>
            </a:r>
          </a:p>
          <a:p>
            <a:r>
              <a:rPr lang="de-DE" dirty="0" smtClean="0"/>
              <a:t>Example:</a:t>
            </a:r>
          </a:p>
          <a:p>
            <a:pPr lvl="1"/>
            <a:r>
              <a:rPr lang="de-DE" sz="2000" dirty="0" smtClean="0"/>
              <a:t>I can solve this problem!“ (DS)</a:t>
            </a:r>
          </a:p>
          <a:p>
            <a:pPr lvl="1">
              <a:buNone/>
            </a:pPr>
            <a:r>
              <a:rPr lang="de-DE" sz="2000" dirty="0" smtClean="0"/>
              <a:t>The possible surface struture can be:</a:t>
            </a:r>
          </a:p>
          <a:p>
            <a:pPr lvl="1"/>
            <a:r>
              <a:rPr lang="de-DE" sz="2000" dirty="0" smtClean="0"/>
              <a:t>This Problem, I can solve. (SS)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Grammar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990599" y="1450336"/>
            <a:ext cx="4764181" cy="2588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3533697" y="4191000"/>
            <a:ext cx="5610304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b="1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b="1" u="sng" dirty="0" smtClean="0">
                <a:solidFill>
                  <a:schemeClr val="accent3">
                    <a:lumMod val="50000"/>
                  </a:schemeClr>
                </a:solidFill>
              </a:rPr>
              <a:t>Transformational Rules*</a:t>
            </a:r>
          </a:p>
          <a:p>
            <a:endParaRPr lang="en-US" b="1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Prescriptive/ Normative Rules: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Avoid ending sentences with prepositions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difference between ‘owing’ and ‘due to’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Where to use ‘I’ or ‘me’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Other traditional rules derived from other classical languages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Descriptive Rules: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Based on observations and inductive rules what happens in language (e.g. He make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... I make….)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Rewrite Rules: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This system deals with symbols. (use of symbols to represent sentence: Example, S    NP+VP)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257800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Interrogative Rules: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Rules to make question statements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(Example: I can read. (DS) / Can I read? (SS))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Affix Switch Rules: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Changing form by moving affix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(Example: He is going. (DS) / Is he going? (SS)) 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Do-Support Rules: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Use of Do, Does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(Example: He watches T.V. (DS)  / Does he watch T.V? (SS))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sz="2800" b="1" dirty="0" smtClean="0"/>
              <a:t>Negation Rules: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Making negative sentences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(Example: She likes movies. (DS) / She does not like movies. (SS))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/>
          </a:p>
          <a:p>
            <a:pPr>
              <a:buFont typeface="Wingdings" pitchFamily="2" charset="2"/>
              <a:buChar char="§"/>
            </a:pPr>
            <a:r>
              <a:rPr lang="en-US" sz="2800" b="1" dirty="0" err="1" smtClean="0"/>
              <a:t>Passivation</a:t>
            </a:r>
            <a:r>
              <a:rPr lang="en-US" sz="2800" b="1" dirty="0" smtClean="0"/>
              <a:t> Rules: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Changing voice (active…passive)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(Example: I play Hockey. (DS) / Hockey is played by me. (SS))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Generative Grammar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Formally, a generative grammar is defined as one that is fully </a:t>
            </a:r>
            <a:r>
              <a:rPr lang="en-US" dirty="0" smtClean="0">
                <a:solidFill>
                  <a:srgbClr val="FF0000"/>
                </a:solidFill>
              </a:rPr>
              <a:t>explicit</a:t>
            </a:r>
            <a:r>
              <a:rPr lang="en-US" dirty="0" smtClean="0"/>
              <a:t>. It is a </a:t>
            </a:r>
            <a:r>
              <a:rPr lang="en-US" dirty="0" smtClean="0">
                <a:solidFill>
                  <a:srgbClr val="FF0000"/>
                </a:solidFill>
              </a:rPr>
              <a:t>finite set of rules </a:t>
            </a:r>
            <a:r>
              <a:rPr lang="en-US" dirty="0" smtClean="0"/>
              <a:t>that can be applied to </a:t>
            </a:r>
            <a:r>
              <a:rPr lang="en-US" dirty="0" smtClean="0">
                <a:solidFill>
                  <a:srgbClr val="FF0000"/>
                </a:solidFill>
              </a:rPr>
              <a:t>generate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all those and only those</a:t>
            </a:r>
            <a:r>
              <a:rPr lang="en-US" dirty="0" smtClean="0"/>
              <a:t> sentences (often but not necessarily, infinite in number) that are </a:t>
            </a:r>
            <a:r>
              <a:rPr lang="en-US" dirty="0" smtClean="0">
                <a:solidFill>
                  <a:srgbClr val="FF0000"/>
                </a:solidFill>
              </a:rPr>
              <a:t>grammatical</a:t>
            </a:r>
            <a:r>
              <a:rPr lang="en-US" dirty="0" smtClean="0"/>
              <a:t> in a given language (Chomsky)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Explicit means what are possible sentences of language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Generative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 say a grammar generates a sentence is technical which means grammar assigns a structural description to sentences*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“all and only”= all grammatical sentences and only grammatical sentences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Finite rules     infinite number of well-formed sentences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Generative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	</a:t>
            </a:r>
          </a:p>
          <a:p>
            <a:pPr>
              <a:buNone/>
            </a:pPr>
            <a:r>
              <a:rPr lang="en-US" b="1" u="sng" dirty="0" smtClean="0"/>
              <a:t>Properties of Generative Grammar</a:t>
            </a:r>
          </a:p>
          <a:p>
            <a:r>
              <a:rPr lang="en-US" dirty="0" smtClean="0"/>
              <a:t>It includes whatever is in phrase structure grammar and transformational grammar and further takes into account all possible syntactic structures</a:t>
            </a:r>
          </a:p>
          <a:p>
            <a:r>
              <a:rPr lang="en-US" dirty="0" smtClean="0"/>
              <a:t>The grammar has finite number of rules but capable to produce infinite number of structures. In this way, productivity in language is covered.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Generative Grammar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b="1" u="sng" dirty="0" smtClean="0"/>
              <a:t>Controversies with Transformational Generative Grammar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This grammar has to consider that a sentence can have another sentence inside it, or a phrase can have another phrase inside it. What is explanation?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Generative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b="1" u="sng" dirty="0" smtClean="0"/>
              <a:t>Controversies with Transformational Generative Grammar</a:t>
            </a:r>
            <a:endParaRPr lang="en-US" dirty="0" smtClean="0"/>
          </a:p>
          <a:p>
            <a:r>
              <a:rPr lang="en-US" dirty="0" smtClean="0"/>
              <a:t>The rules of grammar should be recursive in nature, that is, capacity to be applied more than once in generating a structure. What is explanation?</a:t>
            </a:r>
          </a:p>
          <a:p>
            <a:pPr marL="514350" indent="-514350">
              <a:buNone/>
            </a:pPr>
            <a:r>
              <a:rPr lang="en-US" sz="4000" dirty="0" smtClean="0"/>
              <a:t>	</a:t>
            </a:r>
            <a:r>
              <a:rPr lang="en-US" dirty="0" smtClean="0"/>
              <a:t>Example: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The book was on the table.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The book was on the table near the window.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dirty="0" smtClean="0"/>
              <a:t>The book was on the table near the window in the hallway……(no end to recursion)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Generative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u="sng" dirty="0" smtClean="0"/>
              <a:t>Controversies with Transformational Generative Grammar</a:t>
            </a:r>
            <a:endParaRPr lang="en-US" dirty="0" smtClean="0"/>
          </a:p>
          <a:p>
            <a:pPr marL="514350" indent="-514350">
              <a:buFont typeface="Wingdings" pitchFamily="2" charset="2"/>
              <a:buChar char="q"/>
            </a:pPr>
            <a:r>
              <a:rPr lang="en-US" sz="2400" dirty="0" smtClean="0"/>
              <a:t>It should describe how two superficially different sentences are closely related. How they have different surface structures but same deep structures?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1800" dirty="0" smtClean="0"/>
              <a:t>Charlie broke the window.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1800" dirty="0" smtClean="0"/>
              <a:t>The window was broken by Charlie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Generative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u="sng" dirty="0" smtClean="0"/>
              <a:t>Controversies with Transformational Generative Grammar</a:t>
            </a:r>
            <a:endParaRPr lang="en-US" dirty="0" smtClean="0"/>
          </a:p>
          <a:p>
            <a:pPr marL="514350" indent="-514350">
              <a:buFont typeface="Wingdings" pitchFamily="2" charset="2"/>
              <a:buChar char="q"/>
            </a:pPr>
            <a:r>
              <a:rPr lang="en-US" sz="2400" dirty="0" smtClean="0"/>
              <a:t>It should solve structural ambiguity, that is, how two superficially similar sentences are in fact different.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900" dirty="0" smtClean="0"/>
              <a:t> </a:t>
            </a:r>
            <a:r>
              <a:rPr lang="en-US" sz="1900" dirty="0" smtClean="0">
                <a:solidFill>
                  <a:schemeClr val="hlink"/>
                </a:solidFill>
              </a:rPr>
              <a:t>Annie whacked the man with an umbrella.</a:t>
            </a:r>
          </a:p>
          <a:p>
            <a:pPr>
              <a:lnSpc>
                <a:spcPct val="90000"/>
              </a:lnSpc>
              <a:buNone/>
            </a:pPr>
            <a:r>
              <a:rPr lang="en-US" sz="1900" i="1" dirty="0" smtClean="0"/>
              <a:t>	Same surface structure but different deep structure</a:t>
            </a:r>
            <a:endParaRPr lang="en-US" sz="1900" dirty="0" smtClean="0"/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900" dirty="0" smtClean="0"/>
              <a:t>The boy saw the man with a telescope.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Transformational Generative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>
              <a:buNone/>
            </a:pPr>
            <a:r>
              <a:rPr lang="de-DE" b="1" u="sng" dirty="0" smtClean="0"/>
              <a:t>What‘s it good for?</a:t>
            </a:r>
          </a:p>
          <a:p>
            <a:r>
              <a:rPr lang="de-DE" dirty="0" smtClean="0"/>
              <a:t>Chomsky: „a simple system of phrase structure can provide the basis from which all sentences can be derived by simple transformations“ (</a:t>
            </a:r>
            <a:r>
              <a:rPr lang="de-DE" b="1" dirty="0" smtClean="0"/>
              <a:t>Generative Grammar =</a:t>
            </a:r>
            <a:r>
              <a:rPr lang="de-DE" dirty="0" smtClean="0"/>
              <a:t> </a:t>
            </a:r>
            <a:r>
              <a:rPr lang="de-DE" b="1" dirty="0" smtClean="0"/>
              <a:t>Transformational Grammar</a:t>
            </a:r>
            <a:r>
              <a:rPr lang="de-DE" dirty="0" smtClean="0"/>
              <a:t>)</a:t>
            </a:r>
          </a:p>
          <a:p>
            <a:r>
              <a:rPr lang="de-DE" dirty="0" smtClean="0"/>
              <a:t>Humboldt: Show how language can make infinite use of finite terms.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Syntactic Analysis</a:t>
            </a:r>
          </a:p>
          <a:p>
            <a:r>
              <a:rPr lang="en-US" dirty="0" smtClean="0"/>
              <a:t>Phrase Structure Grammar</a:t>
            </a:r>
          </a:p>
          <a:p>
            <a:r>
              <a:rPr lang="en-US" dirty="0" smtClean="0"/>
              <a:t>Transformational Generative Grammar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de-DE" dirty="0" smtClean="0"/>
          </a:p>
          <a:p>
            <a:r>
              <a:rPr lang="de-DE" dirty="0" smtClean="0"/>
              <a:t>Carnie, Andrew. </a:t>
            </a:r>
            <a:r>
              <a:rPr lang="de-DE" i="1" dirty="0" smtClean="0"/>
              <a:t>Syntax- A Generative Introduction. </a:t>
            </a:r>
            <a:r>
              <a:rPr lang="de-DE" dirty="0" smtClean="0"/>
              <a:t>2002.</a:t>
            </a:r>
          </a:p>
          <a:p>
            <a:r>
              <a:rPr lang="en-US" dirty="0" smtClean="0"/>
              <a:t>Falk, Julia. Linguistics and Language. 1978.</a:t>
            </a:r>
          </a:p>
          <a:p>
            <a:r>
              <a:rPr lang="de-DE" dirty="0" smtClean="0"/>
              <a:t>Ouhalla, Jamal. </a:t>
            </a:r>
            <a:r>
              <a:rPr lang="de-DE" i="1" dirty="0" smtClean="0"/>
              <a:t>Introducing Transformational Grammar. </a:t>
            </a:r>
            <a:r>
              <a:rPr lang="de-DE" dirty="0" smtClean="0"/>
              <a:t>1999.</a:t>
            </a:r>
          </a:p>
          <a:p>
            <a:r>
              <a:rPr lang="en-US" dirty="0" err="1" smtClean="0"/>
              <a:t>Parsad</a:t>
            </a:r>
            <a:r>
              <a:rPr lang="en-US" dirty="0" smtClean="0"/>
              <a:t>, </a:t>
            </a:r>
            <a:r>
              <a:rPr lang="en-US" dirty="0" err="1" smtClean="0"/>
              <a:t>Tarni</a:t>
            </a:r>
            <a:r>
              <a:rPr lang="en-US" dirty="0" smtClean="0"/>
              <a:t>. A Course in Linguistics. 2012.</a:t>
            </a:r>
          </a:p>
          <a:p>
            <a:r>
              <a:rPr lang="en-US" dirty="0" smtClean="0"/>
              <a:t>Yule, George. The Study of Language. 1996.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160</TotalTime>
  <Words>1421</Words>
  <Application>Microsoft Office PowerPoint</Application>
  <PresentationFormat>On-screen Show (4:3)</PresentationFormat>
  <Paragraphs>254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Solstice</vt:lpstr>
      <vt:lpstr>  Syntax (4)</vt:lpstr>
      <vt:lpstr>Previously</vt:lpstr>
      <vt:lpstr>Today’s Lecture</vt:lpstr>
      <vt:lpstr>Syntactic Analysis</vt:lpstr>
      <vt:lpstr>Syntactic Analysis</vt:lpstr>
      <vt:lpstr>Phrase Structure Grammar (PSG)</vt:lpstr>
      <vt:lpstr>Phrase Structure Grammar (PSG)</vt:lpstr>
      <vt:lpstr>Phrase Structure Grammar (PSG)</vt:lpstr>
      <vt:lpstr>Phrase Structure Grammar (PSG)</vt:lpstr>
      <vt:lpstr>Phrase Structure Grammar (PSG)</vt:lpstr>
      <vt:lpstr>Phrase Structure Grammar (PSG)</vt:lpstr>
      <vt:lpstr>Phrase Structure Grammar (PSG)</vt:lpstr>
      <vt:lpstr>Phrase Structure Grammar (PSG)</vt:lpstr>
      <vt:lpstr>Phrase Structure Grammar (PSG)</vt:lpstr>
      <vt:lpstr>Phrase Structure Grammar (PSG)</vt:lpstr>
      <vt:lpstr>Phrase Structure Grammar (PSG)</vt:lpstr>
      <vt:lpstr>Phrase Structure Grammar (PSG)</vt:lpstr>
      <vt:lpstr>Phrase Structure Grammar (PSG)</vt:lpstr>
      <vt:lpstr>Phrase Structure Grammar (PSG)</vt:lpstr>
      <vt:lpstr>Transformational Generative Grammar</vt:lpstr>
      <vt:lpstr>Transformational Grammar</vt:lpstr>
      <vt:lpstr>Transformational Grammar</vt:lpstr>
      <vt:lpstr>Transformational Grammar</vt:lpstr>
      <vt:lpstr>Transformational Grammar</vt:lpstr>
      <vt:lpstr>Transformational Grammar</vt:lpstr>
      <vt:lpstr>Transformational Grammar</vt:lpstr>
      <vt:lpstr>Transformational Grammar</vt:lpstr>
      <vt:lpstr>Generative Grammar</vt:lpstr>
      <vt:lpstr>Generative Grammar</vt:lpstr>
      <vt:lpstr>Generative Grammar</vt:lpstr>
      <vt:lpstr>Transformational Generative Grammar</vt:lpstr>
      <vt:lpstr>Transformational Generative Grammar</vt:lpstr>
      <vt:lpstr>Transformational Generative Grammar</vt:lpstr>
      <vt:lpstr>Transformational Generative Grammar</vt:lpstr>
      <vt:lpstr>Transformational Generative Grammar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Syntax (4)</dc:title>
  <dc:creator>Numan</dc:creator>
  <cp:lastModifiedBy>Administrator</cp:lastModifiedBy>
  <cp:revision>47</cp:revision>
  <dcterms:created xsi:type="dcterms:W3CDTF">2013-06-15T08:05:49Z</dcterms:created>
  <dcterms:modified xsi:type="dcterms:W3CDTF">2013-06-17T10:05:05Z</dcterms:modified>
</cp:coreProperties>
</file>