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79" r:id="rId13"/>
    <p:sldId id="267" r:id="rId14"/>
    <p:sldId id="268" r:id="rId15"/>
    <p:sldId id="269" r:id="rId16"/>
    <p:sldId id="270" r:id="rId17"/>
    <p:sldId id="280" r:id="rId18"/>
    <p:sldId id="271" r:id="rId19"/>
    <p:sldId id="272" r:id="rId20"/>
    <p:sldId id="273" r:id="rId21"/>
    <p:sldId id="275" r:id="rId22"/>
    <p:sldId id="274" r:id="rId23"/>
    <p:sldId id="276" r:id="rId24"/>
    <p:sldId id="278" r:id="rId25"/>
    <p:sldId id="283" r:id="rId26"/>
    <p:sldId id="284" r:id="rId27"/>
    <p:sldId id="285" r:id="rId28"/>
    <p:sldId id="286" r:id="rId29"/>
    <p:sldId id="281" r:id="rId30"/>
    <p:sldId id="282" r:id="rId31"/>
    <p:sldId id="277"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AD2476E1-B848-4F3C-8583-B58F47C697DC}" type="datetimeFigureOut">
              <a:rPr lang="en-US" smtClean="0"/>
              <a:pPr/>
              <a:t>6/15/2013</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0FD7753F-C93F-436F-A438-1D707E3C33F3}"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D2476E1-B848-4F3C-8583-B58F47C697DC}" type="datetimeFigureOut">
              <a:rPr lang="en-US" smtClean="0"/>
              <a:pPr/>
              <a:t>6/15/2013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FD7753F-C93F-436F-A438-1D707E3C33F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AD2476E1-B848-4F3C-8583-B58F47C697DC}" type="datetimeFigureOut">
              <a:rPr lang="en-US" smtClean="0"/>
              <a:pPr/>
              <a:t>6/15/2013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FD7753F-C93F-436F-A438-1D707E3C33F3}"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D2476E1-B848-4F3C-8583-B58F47C697DC}" type="datetimeFigureOut">
              <a:rPr lang="en-US" smtClean="0"/>
              <a:pPr/>
              <a:t>6/15/2013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FD7753F-C93F-436F-A438-1D707E3C33F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D2476E1-B848-4F3C-8583-B58F47C697DC}" type="datetimeFigureOut">
              <a:rPr lang="en-US" smtClean="0"/>
              <a:pPr/>
              <a:t>6/15/2013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0FD7753F-C93F-436F-A438-1D707E3C33F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AD2476E1-B848-4F3C-8583-B58F47C697DC}" type="datetimeFigureOut">
              <a:rPr lang="en-US" smtClean="0"/>
              <a:pPr/>
              <a:t>6/15/2013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0FD7753F-C93F-436F-A438-1D707E3C33F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AD2476E1-B848-4F3C-8583-B58F47C697DC}" type="datetimeFigureOut">
              <a:rPr lang="en-US" smtClean="0"/>
              <a:pPr/>
              <a:t>6/15/2013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0FD7753F-C93F-436F-A438-1D707E3C33F3}"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D2476E1-B848-4F3C-8583-B58F47C697DC}" type="datetimeFigureOut">
              <a:rPr lang="en-US" smtClean="0"/>
              <a:pPr/>
              <a:t>6/15/2013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FD7753F-C93F-436F-A438-1D707E3C33F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AD2476E1-B848-4F3C-8583-B58F47C697DC}" type="datetimeFigureOut">
              <a:rPr lang="en-US" smtClean="0"/>
              <a:pPr/>
              <a:t>6/15/2013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FD7753F-C93F-436F-A438-1D707E3C33F3}"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D2476E1-B848-4F3C-8583-B58F47C697DC}" type="datetimeFigureOut">
              <a:rPr lang="en-US" smtClean="0"/>
              <a:pPr/>
              <a:t>6/15/2013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FD7753F-C93F-436F-A438-1D707E3C33F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D2476E1-B848-4F3C-8583-B58F47C697DC}" type="datetimeFigureOut">
              <a:rPr lang="en-US" smtClean="0"/>
              <a:pPr/>
              <a:t>6/15/2013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FD7753F-C93F-436F-A438-1D707E3C33F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AD2476E1-B848-4F3C-8583-B58F47C697DC}" type="datetimeFigureOut">
              <a:rPr lang="en-US" smtClean="0"/>
              <a:pPr/>
              <a:t>6/15/2013</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FD7753F-C93F-436F-A438-1D707E3C33F3}"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966216"/>
            <a:ext cx="7406640" cy="1472184"/>
          </a:xfrm>
        </p:spPr>
        <p:txBody>
          <a:bodyPr>
            <a:normAutofit/>
          </a:bodyPr>
          <a:lstStyle/>
          <a:p>
            <a:r>
              <a:rPr lang="en-US" sz="6000" dirty="0" smtClean="0"/>
              <a:t>Syntax (3)</a:t>
            </a:r>
            <a:endParaRPr lang="en-US" sz="6000" dirty="0"/>
          </a:p>
        </p:txBody>
      </p:sp>
      <p:sp>
        <p:nvSpPr>
          <p:cNvPr id="3" name="Subtitle 2"/>
          <p:cNvSpPr>
            <a:spLocks noGrp="1"/>
          </p:cNvSpPr>
          <p:nvPr>
            <p:ph type="subTitle" idx="1"/>
          </p:nvPr>
        </p:nvSpPr>
        <p:spPr>
          <a:xfrm>
            <a:off x="1432560" y="4495800"/>
            <a:ext cx="7406640" cy="1752600"/>
          </a:xfrm>
        </p:spPr>
        <p:txBody>
          <a:bodyPr>
            <a:normAutofit/>
          </a:bodyPr>
          <a:lstStyle/>
          <a:p>
            <a:endParaRPr lang="en-US" dirty="0" smtClean="0"/>
          </a:p>
          <a:p>
            <a:endParaRPr lang="en-US" dirty="0"/>
          </a:p>
          <a:p>
            <a:r>
              <a:rPr lang="en-US" dirty="0" smtClean="0"/>
              <a:t>Dr. </a:t>
            </a:r>
            <a:r>
              <a:rPr lang="en-US" dirty="0" err="1" smtClean="0"/>
              <a:t>Ansa</a:t>
            </a:r>
            <a:r>
              <a:rPr lang="en-US" dirty="0" smtClean="0"/>
              <a:t> </a:t>
            </a:r>
            <a:r>
              <a:rPr lang="en-US" dirty="0" err="1" smtClean="0"/>
              <a:t>Hameed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Previously….</a:t>
            </a:r>
            <a:endParaRPr lang="en-US" dirty="0"/>
          </a:p>
        </p:txBody>
      </p:sp>
      <p:sp>
        <p:nvSpPr>
          <p:cNvPr id="3" name="Content Placeholder 2"/>
          <p:cNvSpPr>
            <a:spLocks noGrp="1"/>
          </p:cNvSpPr>
          <p:nvPr>
            <p:ph idx="1"/>
          </p:nvPr>
        </p:nvSpPr>
        <p:spPr/>
        <p:txBody>
          <a:bodyPr/>
          <a:lstStyle/>
          <a:p>
            <a:endParaRPr lang="en-US" dirty="0" smtClean="0"/>
          </a:p>
          <a:p>
            <a:r>
              <a:rPr lang="en-US" dirty="0" smtClean="0"/>
              <a:t>Syntax: Paradigmatic study</a:t>
            </a:r>
          </a:p>
          <a:p>
            <a:r>
              <a:rPr lang="en-US" dirty="0" smtClean="0"/>
              <a:t>Sentence</a:t>
            </a:r>
          </a:p>
          <a:p>
            <a:r>
              <a:rPr lang="en-US" dirty="0" smtClean="0"/>
              <a:t>Phrases</a:t>
            </a:r>
          </a:p>
          <a:p>
            <a:r>
              <a:rPr lang="en-US" dirty="0" smtClean="0"/>
              <a:t>Clauses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idx="1"/>
          </p:nvPr>
        </p:nvSpPr>
        <p:spPr/>
        <p:txBody>
          <a:bodyPr/>
          <a:lstStyle/>
          <a:p>
            <a:endParaRPr lang="en-US" dirty="0" smtClean="0"/>
          </a:p>
          <a:p>
            <a:r>
              <a:rPr lang="en-US" dirty="0" smtClean="0"/>
              <a:t>Syntax: Syntactic Study</a:t>
            </a:r>
          </a:p>
          <a:p>
            <a:r>
              <a:rPr lang="en-US" dirty="0" smtClean="0"/>
              <a:t>Syntactic???</a:t>
            </a:r>
          </a:p>
          <a:p>
            <a:r>
              <a:rPr lang="en-US" dirty="0" smtClean="0"/>
              <a:t>Syntactic Processes: Some major types</a:t>
            </a:r>
          </a:p>
          <a:p>
            <a:r>
              <a:rPr lang="en-US" dirty="0" smtClean="0"/>
              <a:t>Syntactic Analysis</a:t>
            </a:r>
          </a:p>
          <a:p>
            <a:pPr>
              <a:buFont typeface="Wingdings" pitchFamily="2" charset="2"/>
              <a:buChar char="v"/>
            </a:pPr>
            <a:r>
              <a:rPr lang="en-US" dirty="0" smtClean="0"/>
              <a:t>Immediate Constituent Analysis</a:t>
            </a:r>
          </a:p>
          <a:p>
            <a:pPr>
              <a:buFont typeface="Wingdings" pitchFamily="2" charset="2"/>
              <a:buChar char="v"/>
            </a:pPr>
            <a:r>
              <a:rPr lang="en-US" dirty="0" smtClean="0"/>
              <a:t>Ultimate Constituent Analysis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Syntax: Syntactic</a:t>
            </a:r>
            <a:endParaRPr lang="en-US" dirty="0"/>
          </a:p>
        </p:txBody>
      </p:sp>
      <p:sp>
        <p:nvSpPr>
          <p:cNvPr id="3" name="Content Placeholder 2"/>
          <p:cNvSpPr>
            <a:spLocks noGrp="1"/>
          </p:cNvSpPr>
          <p:nvPr>
            <p:ph idx="1"/>
          </p:nvPr>
        </p:nvSpPr>
        <p:spPr/>
        <p:txBody>
          <a:bodyPr>
            <a:normAutofit fontScale="92500" lnSpcReduction="20000"/>
          </a:bodyPr>
          <a:lstStyle/>
          <a:p>
            <a:endParaRPr lang="en-US" dirty="0" smtClean="0"/>
          </a:p>
          <a:p>
            <a:r>
              <a:rPr lang="en-US" dirty="0" smtClean="0"/>
              <a:t>Syntactic is about horizontal relationship inside and between the sentences.</a:t>
            </a:r>
          </a:p>
          <a:p>
            <a:endParaRPr lang="en-US" dirty="0" smtClean="0"/>
          </a:p>
          <a:p>
            <a:r>
              <a:rPr lang="en-US" altLang="zh-CN" dirty="0" smtClean="0">
                <a:solidFill>
                  <a:srgbClr val="000000"/>
                </a:solidFill>
                <a:latin typeface="Times New Roman" pitchFamily="18" charset="0"/>
                <a:cs typeface="Times New Roman" pitchFamily="18" charset="0"/>
              </a:rPr>
              <a:t>The syntactic literature dealing with the study of how sentences are structured throws us a hint that syntactic research should not only concern on how sentences are merged out of their parts, units, or constituents, but also on how constituents are moved according to certain rules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Syntactic Processes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Major syntactic processes are:</a:t>
            </a:r>
          </a:p>
          <a:p>
            <a:pPr marL="578358" indent="-514350">
              <a:buFont typeface="+mj-lt"/>
              <a:buAutoNum type="arabicPeriod"/>
            </a:pPr>
            <a:r>
              <a:rPr lang="en-US" b="1" dirty="0" smtClean="0"/>
              <a:t>Discontinuous Constituents</a:t>
            </a:r>
          </a:p>
          <a:p>
            <a:pPr marL="578358" indent="-514350">
              <a:buNone/>
            </a:pPr>
            <a:r>
              <a:rPr lang="en-US" dirty="0" smtClean="0"/>
              <a:t>	Type of sentences where continuation is broken by an interruption</a:t>
            </a:r>
          </a:p>
          <a:p>
            <a:pPr marL="578358" indent="-514350">
              <a:buNone/>
            </a:pPr>
            <a:r>
              <a:rPr lang="en-US" dirty="0" smtClean="0"/>
              <a:t>	</a:t>
            </a:r>
            <a:r>
              <a:rPr lang="en-US" sz="2400" dirty="0" smtClean="0"/>
              <a:t>John </a:t>
            </a:r>
            <a:r>
              <a:rPr lang="en-US" sz="2400" dirty="0" smtClean="0">
                <a:solidFill>
                  <a:schemeClr val="accent4">
                    <a:lumMod val="60000"/>
                    <a:lumOff val="40000"/>
                  </a:schemeClr>
                </a:solidFill>
              </a:rPr>
              <a:t>pulled</a:t>
            </a:r>
            <a:r>
              <a:rPr lang="en-US" sz="2400" dirty="0" smtClean="0"/>
              <a:t> the thief </a:t>
            </a:r>
            <a:r>
              <a:rPr lang="en-US" sz="2400" dirty="0" smtClean="0">
                <a:solidFill>
                  <a:schemeClr val="accent4">
                    <a:lumMod val="60000"/>
                    <a:lumOff val="40000"/>
                  </a:schemeClr>
                </a:solidFill>
              </a:rPr>
              <a:t>down</a:t>
            </a:r>
            <a:r>
              <a:rPr lang="en-US" sz="2400" dirty="0" smtClean="0"/>
              <a:t>.</a:t>
            </a:r>
          </a:p>
          <a:p>
            <a:pPr marL="578358" indent="-514350">
              <a:buNone/>
            </a:pPr>
            <a:r>
              <a:rPr lang="en-US" sz="2400" dirty="0" smtClean="0"/>
              <a:t>	He </a:t>
            </a:r>
            <a:r>
              <a:rPr lang="en-US" sz="2400" dirty="0" smtClean="0">
                <a:solidFill>
                  <a:schemeClr val="accent4">
                    <a:lumMod val="60000"/>
                    <a:lumOff val="40000"/>
                  </a:schemeClr>
                </a:solidFill>
              </a:rPr>
              <a:t>pulled down </a:t>
            </a:r>
            <a:r>
              <a:rPr lang="en-US" sz="2400" dirty="0" smtClean="0"/>
              <a:t>the thief.</a:t>
            </a:r>
          </a:p>
          <a:p>
            <a:pPr marL="578358" indent="-514350">
              <a:buFont typeface="+mj-lt"/>
              <a:buAutoNum type="arabicPeriod"/>
            </a:pPr>
            <a:endParaRPr lang="en-US" dirty="0" smtClean="0"/>
          </a:p>
          <a:p>
            <a:pPr marL="578358" indent="-514350">
              <a:buNone/>
            </a:pPr>
            <a:r>
              <a:rPr lang="en-US" dirty="0" smtClean="0"/>
              <a:t>2. </a:t>
            </a:r>
            <a:r>
              <a:rPr lang="en-US" b="1" dirty="0" smtClean="0"/>
              <a:t>Conjoining</a:t>
            </a:r>
          </a:p>
          <a:p>
            <a:pPr marL="578358" indent="-514350">
              <a:buNone/>
            </a:pPr>
            <a:r>
              <a:rPr lang="en-US" dirty="0" smtClean="0"/>
              <a:t>	It occurs when elements are added or joined to other similar elements.</a:t>
            </a:r>
          </a:p>
          <a:p>
            <a:pPr marL="578358" indent="-514350">
              <a:buNone/>
            </a:pPr>
            <a:r>
              <a:rPr lang="en-US" dirty="0" smtClean="0"/>
              <a:t>	</a:t>
            </a:r>
            <a:r>
              <a:rPr lang="en-US" sz="2400" dirty="0" smtClean="0"/>
              <a:t>John, </a:t>
            </a:r>
            <a:r>
              <a:rPr lang="en-US" sz="2400" dirty="0" err="1" smtClean="0"/>
              <a:t>Juli</a:t>
            </a:r>
            <a:r>
              <a:rPr lang="en-US" sz="2400" dirty="0" smtClean="0"/>
              <a:t> and Mary will present a play.</a:t>
            </a:r>
          </a:p>
          <a:p>
            <a:pPr marL="578358" indent="-514350">
              <a:buNone/>
            </a:pPr>
            <a:r>
              <a:rPr lang="en-US" sz="2400" dirty="0" smtClean="0"/>
              <a:t>	John will sing, </a:t>
            </a:r>
            <a:r>
              <a:rPr lang="en-US" sz="2400" dirty="0" err="1" smtClean="0"/>
              <a:t>Juli</a:t>
            </a:r>
            <a:r>
              <a:rPr lang="en-US" sz="2400" dirty="0" smtClean="0"/>
              <a:t> will dance and Mary will play.</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Syntactic Processes</a:t>
            </a:r>
            <a:endParaRPr lang="en-US" dirty="0"/>
          </a:p>
        </p:txBody>
      </p:sp>
      <p:sp>
        <p:nvSpPr>
          <p:cNvPr id="3" name="Content Placeholder 2"/>
          <p:cNvSpPr>
            <a:spLocks noGrp="1"/>
          </p:cNvSpPr>
          <p:nvPr>
            <p:ph idx="1"/>
          </p:nvPr>
        </p:nvSpPr>
        <p:spPr>
          <a:xfrm>
            <a:off x="1435608" y="1447800"/>
            <a:ext cx="7498080" cy="4267200"/>
          </a:xfrm>
        </p:spPr>
        <p:txBody>
          <a:bodyPr>
            <a:normAutofit lnSpcReduction="10000"/>
          </a:bodyPr>
          <a:lstStyle/>
          <a:p>
            <a:endParaRPr lang="en-US" dirty="0" smtClean="0"/>
          </a:p>
          <a:p>
            <a:r>
              <a:rPr lang="en-US" b="1" dirty="0" smtClean="0"/>
              <a:t>3. Embedding</a:t>
            </a:r>
          </a:p>
          <a:p>
            <a:pPr>
              <a:buNone/>
            </a:pPr>
            <a:r>
              <a:rPr lang="en-US" dirty="0" smtClean="0"/>
              <a:t>	It is embedding of a clause inside another one .</a:t>
            </a:r>
          </a:p>
          <a:p>
            <a:pPr>
              <a:buNone/>
            </a:pPr>
            <a:r>
              <a:rPr lang="en-US" dirty="0" smtClean="0"/>
              <a:t>	Conjoining occurs in co-ordinate clauses where as in sub-ordinate clauses there is embedding.</a:t>
            </a:r>
          </a:p>
          <a:p>
            <a:pPr>
              <a:buNone/>
            </a:pPr>
            <a:r>
              <a:rPr lang="en-US" dirty="0" smtClean="0"/>
              <a:t>	</a:t>
            </a:r>
            <a:r>
              <a:rPr lang="en-US" sz="2000" dirty="0" smtClean="0"/>
              <a:t>The boy is  naughty.</a:t>
            </a:r>
          </a:p>
          <a:p>
            <a:pPr>
              <a:buNone/>
            </a:pPr>
            <a:r>
              <a:rPr lang="en-US" sz="2000" dirty="0" smtClean="0"/>
              <a:t>	The boy, who came here yesterday, is naughty.</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Syntactic analysis</a:t>
            </a:r>
            <a:endParaRPr lang="en-US" dirty="0"/>
          </a:p>
        </p:txBody>
      </p:sp>
      <p:sp>
        <p:nvSpPr>
          <p:cNvPr id="3" name="Content Placeholder 2"/>
          <p:cNvSpPr>
            <a:spLocks noGrp="1"/>
          </p:cNvSpPr>
          <p:nvPr>
            <p:ph idx="1"/>
          </p:nvPr>
        </p:nvSpPr>
        <p:spPr/>
        <p:txBody>
          <a:bodyPr>
            <a:normAutofit fontScale="85000" lnSpcReduction="20000"/>
          </a:bodyPr>
          <a:lstStyle/>
          <a:p>
            <a:endParaRPr lang="en-US" dirty="0" smtClean="0"/>
          </a:p>
          <a:p>
            <a:r>
              <a:rPr lang="en-US" dirty="0" smtClean="0"/>
              <a:t>Syntactic analysis is a science of structure which deals with the different structural elements of a language. There are different types of analysis procedures:</a:t>
            </a:r>
          </a:p>
          <a:p>
            <a:endParaRPr lang="en-US" dirty="0" smtClean="0"/>
          </a:p>
          <a:p>
            <a:pPr marL="578358" indent="-514350">
              <a:buFont typeface="+mj-lt"/>
              <a:buAutoNum type="arabicPeriod"/>
            </a:pPr>
            <a:r>
              <a:rPr lang="en-US" dirty="0" smtClean="0"/>
              <a:t>Immediate Constituent Analysis (ICA)</a:t>
            </a:r>
          </a:p>
          <a:p>
            <a:pPr marL="578358" indent="-514350">
              <a:buFont typeface="+mj-lt"/>
              <a:buAutoNum type="arabicPeriod"/>
            </a:pPr>
            <a:r>
              <a:rPr lang="en-US" dirty="0" smtClean="0"/>
              <a:t>Ultimate Constituent Analysis (UCA)</a:t>
            </a:r>
          </a:p>
          <a:p>
            <a:pPr marL="578358" indent="-514350">
              <a:buFont typeface="+mj-lt"/>
              <a:buAutoNum type="arabicPeriod"/>
            </a:pPr>
            <a:r>
              <a:rPr lang="en-US" dirty="0" smtClean="0"/>
              <a:t>Phrase Structure Grammar (PSG)</a:t>
            </a:r>
          </a:p>
          <a:p>
            <a:pPr marL="578358" indent="-514350">
              <a:buFont typeface="+mj-lt"/>
              <a:buAutoNum type="arabicPeriod"/>
            </a:pPr>
            <a:r>
              <a:rPr lang="en-US" dirty="0" smtClean="0"/>
              <a:t>Transformational Generative Grammar (TGG)</a:t>
            </a:r>
          </a:p>
          <a:p>
            <a:pPr marL="578358" indent="-514350">
              <a:buFont typeface="+mj-lt"/>
              <a:buAutoNum type="arabicPeriod"/>
            </a:pPr>
            <a:r>
              <a:rPr lang="en-US" dirty="0" smtClean="0"/>
              <a:t>Modular Approaches in TGG</a:t>
            </a:r>
          </a:p>
          <a:p>
            <a:pPr marL="578358" indent="-514350">
              <a:buFont typeface="+mj-lt"/>
              <a:buAutoNum type="arabicPeriod"/>
            </a:pPr>
            <a:r>
              <a:rPr lang="en-US" dirty="0" smtClean="0"/>
              <a:t>Systemic (Functional) Grammar</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Immediate Constituent Analysis (ICA)</a:t>
            </a:r>
            <a:endParaRPr lang="en-US" dirty="0"/>
          </a:p>
        </p:txBody>
      </p:sp>
      <p:sp>
        <p:nvSpPr>
          <p:cNvPr id="3" name="Content Placeholder 2"/>
          <p:cNvSpPr>
            <a:spLocks noGrp="1"/>
          </p:cNvSpPr>
          <p:nvPr>
            <p:ph idx="1"/>
          </p:nvPr>
        </p:nvSpPr>
        <p:spPr/>
        <p:txBody>
          <a:bodyPr>
            <a:normAutofit lnSpcReduction="10000"/>
          </a:bodyPr>
          <a:lstStyle/>
          <a:p>
            <a:endParaRPr lang="en-US" dirty="0" smtClean="0"/>
          </a:p>
          <a:p>
            <a:r>
              <a:rPr lang="en-US" dirty="0" smtClean="0"/>
              <a:t>It deals with the immediate binary division of a sentence.</a:t>
            </a:r>
          </a:p>
          <a:p>
            <a:r>
              <a:rPr lang="en-US" dirty="0" smtClean="0"/>
              <a:t>Then, these two divisions are further divided in to two</a:t>
            </a:r>
          </a:p>
          <a:p>
            <a:r>
              <a:rPr lang="en-US" dirty="0" smtClean="0"/>
              <a:t>This division of componential parts of the sentence is continued to the immediate constituents</a:t>
            </a:r>
          </a:p>
          <a:p>
            <a:r>
              <a:rPr lang="en-US" dirty="0" smtClean="0"/>
              <a:t>This system was introduced by Bloomfield in 1939 </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Immediate Constituent Analysis (ICA)</a:t>
            </a:r>
            <a:endParaRPr lang="en-US" dirty="0"/>
          </a:p>
        </p:txBody>
      </p:sp>
      <p:sp>
        <p:nvSpPr>
          <p:cNvPr id="3" name="Content Placeholder 2"/>
          <p:cNvSpPr>
            <a:spLocks noGrp="1"/>
          </p:cNvSpPr>
          <p:nvPr>
            <p:ph idx="1"/>
          </p:nvPr>
        </p:nvSpPr>
        <p:spPr/>
        <p:txBody>
          <a:bodyPr>
            <a:normAutofit fontScale="92500"/>
          </a:bodyPr>
          <a:lstStyle/>
          <a:p>
            <a:endParaRPr lang="en-US" dirty="0" smtClean="0"/>
          </a:p>
          <a:p>
            <a:pPr>
              <a:defRPr/>
            </a:pPr>
            <a:r>
              <a:rPr lang="en-US" dirty="0" smtClean="0"/>
              <a:t>The</a:t>
            </a:r>
            <a:r>
              <a:rPr lang="en-US" b="1" dirty="0" smtClean="0"/>
              <a:t> </a:t>
            </a:r>
            <a:r>
              <a:rPr lang="en-US" i="1" dirty="0" smtClean="0"/>
              <a:t>fundamental aim</a:t>
            </a:r>
            <a:r>
              <a:rPr lang="en-US" dirty="0" smtClean="0"/>
              <a:t> of immediate constituents analysis is </a:t>
            </a:r>
            <a:r>
              <a:rPr lang="en-US" u="sng" dirty="0" smtClean="0"/>
              <a:t>to segment a set of lexical units into two maximally Independent sequences</a:t>
            </a:r>
            <a:r>
              <a:rPr lang="en-US" dirty="0" smtClean="0"/>
              <a:t> - </a:t>
            </a:r>
            <a:r>
              <a:rPr lang="en-US" i="1" dirty="0" smtClean="0"/>
              <a:t>immediate constituents</a:t>
            </a:r>
            <a:r>
              <a:rPr lang="en-US" dirty="0" smtClean="0"/>
              <a:t> .</a:t>
            </a:r>
          </a:p>
          <a:p>
            <a:pPr>
              <a:defRPr/>
            </a:pPr>
            <a:endParaRPr lang="en-US" dirty="0" smtClean="0"/>
          </a:p>
          <a:p>
            <a:pPr>
              <a:defRPr/>
            </a:pPr>
            <a:r>
              <a:rPr lang="en-US" dirty="0" smtClean="0"/>
              <a:t>The further segmentation of immediate constituents results in </a:t>
            </a:r>
            <a:r>
              <a:rPr lang="en-US" i="1" dirty="0" smtClean="0"/>
              <a:t>ultimate constituents</a:t>
            </a:r>
            <a:r>
              <a:rPr lang="en-US" dirty="0" smtClean="0"/>
              <a:t>:</a:t>
            </a:r>
          </a:p>
          <a:p>
            <a:pPr>
              <a:buNone/>
              <a:defRPr/>
            </a:pPr>
            <a:r>
              <a:rPr lang="en-US" i="1" dirty="0" smtClean="0"/>
              <a:t>“a” ,”black” ,“dress” , “ in” , “severe” , “style” . </a:t>
            </a:r>
            <a:endParaRPr lang="ru-RU" i="1" dirty="0" smtClean="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Immediate Constituent Analysis (ICA)</a:t>
            </a:r>
            <a:endParaRPr lang="en-US" dirty="0"/>
          </a:p>
        </p:txBody>
      </p:sp>
      <p:sp>
        <p:nvSpPr>
          <p:cNvPr id="3" name="Content Placeholder 2"/>
          <p:cNvSpPr>
            <a:spLocks noGrp="1"/>
          </p:cNvSpPr>
          <p:nvPr>
            <p:ph idx="1"/>
          </p:nvPr>
        </p:nvSpPr>
        <p:spPr/>
        <p:txBody>
          <a:bodyPr>
            <a:normAutofit fontScale="85000" lnSpcReduction="10000"/>
          </a:bodyPr>
          <a:lstStyle/>
          <a:p>
            <a:pPr>
              <a:lnSpc>
                <a:spcPct val="80000"/>
              </a:lnSpc>
              <a:defRPr/>
            </a:pPr>
            <a:endParaRPr lang="en-GB" u="sng" dirty="0" smtClean="0">
              <a:latin typeface="Times New Roman" pitchFamily="18" charset="0"/>
              <a:cs typeface="Times New Roman" pitchFamily="18" charset="0"/>
            </a:endParaRPr>
          </a:p>
          <a:p>
            <a:pPr>
              <a:lnSpc>
                <a:spcPct val="80000"/>
              </a:lnSpc>
              <a:defRPr/>
            </a:pPr>
            <a:r>
              <a:rPr lang="en-GB" u="sng" dirty="0" smtClean="0">
                <a:latin typeface="Times New Roman" pitchFamily="18" charset="0"/>
                <a:cs typeface="Times New Roman" pitchFamily="18" charset="0"/>
              </a:rPr>
              <a:t>An immediate constituent</a:t>
            </a:r>
            <a:r>
              <a:rPr lang="en-GB" dirty="0" smtClean="0">
                <a:latin typeface="Times New Roman" pitchFamily="18" charset="0"/>
                <a:cs typeface="Times New Roman" pitchFamily="18" charset="0"/>
              </a:rPr>
              <a:t> - </a:t>
            </a:r>
            <a:r>
              <a:rPr lang="en-US" dirty="0" smtClean="0">
                <a:latin typeface="Times New Roman" pitchFamily="18" charset="0"/>
                <a:cs typeface="Times New Roman" pitchFamily="18" charset="0"/>
              </a:rPr>
              <a:t> is a word or a group of words that functions as a single unit within a hierarchical structure.</a:t>
            </a:r>
          </a:p>
          <a:p>
            <a:pPr>
              <a:lnSpc>
                <a:spcPct val="80000"/>
              </a:lnSpc>
              <a:defRPr/>
            </a:pPr>
            <a:endParaRPr lang="en-US" dirty="0" smtClean="0">
              <a:latin typeface="Times New Roman" pitchFamily="18" charset="0"/>
              <a:cs typeface="Times New Roman" pitchFamily="18" charset="0"/>
            </a:endParaRPr>
          </a:p>
          <a:p>
            <a:pPr>
              <a:lnSpc>
                <a:spcPct val="80000"/>
              </a:lnSpc>
              <a:defRPr/>
            </a:pPr>
            <a:r>
              <a:rPr lang="en-US" dirty="0" smtClean="0">
                <a:latin typeface="Times New Roman" pitchFamily="18" charset="0"/>
                <a:cs typeface="Times New Roman" pitchFamily="18" charset="0"/>
              </a:rPr>
              <a:t>The linguistics procedure which divides sentences into their component parts or constituents in this way is known as </a:t>
            </a:r>
            <a:r>
              <a:rPr lang="en-US" u="sng" dirty="0" smtClean="0">
                <a:latin typeface="Times New Roman" pitchFamily="18" charset="0"/>
                <a:cs typeface="Times New Roman" pitchFamily="18" charset="0"/>
              </a:rPr>
              <a:t>constituent analysis. </a:t>
            </a:r>
          </a:p>
          <a:p>
            <a:pPr>
              <a:lnSpc>
                <a:spcPct val="80000"/>
              </a:lnSpc>
              <a:defRPr/>
            </a:pPr>
            <a:endParaRPr lang="en-US" u="sng" dirty="0" smtClean="0">
              <a:latin typeface="Times New Roman" pitchFamily="18" charset="0"/>
              <a:cs typeface="Times New Roman" pitchFamily="18" charset="0"/>
            </a:endParaRPr>
          </a:p>
          <a:p>
            <a:pPr>
              <a:lnSpc>
                <a:spcPct val="80000"/>
              </a:lnSpc>
              <a:defRPr/>
            </a:pPr>
            <a:r>
              <a:rPr lang="en-US" dirty="0" smtClean="0">
                <a:latin typeface="Times New Roman" pitchFamily="18" charset="0"/>
                <a:cs typeface="Times New Roman" pitchFamily="18" charset="0"/>
              </a:rPr>
              <a:t> The segmentation of the sentence up into its immediate constituents by using binary cuttings units its ultimate constituents are obtained is an important approach to the realization of the nature of language called </a:t>
            </a:r>
            <a:r>
              <a:rPr lang="en-US" u="sng" dirty="0" smtClean="0">
                <a:latin typeface="Times New Roman" pitchFamily="18" charset="0"/>
                <a:cs typeface="Times New Roman" pitchFamily="18" charset="0"/>
              </a:rPr>
              <a:t>Immediate Constituent Analysis (IC Analysis).</a:t>
            </a:r>
            <a:endParaRPr lang="ru-RU" u="sng" dirty="0" smtClean="0">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Immediate Constituent Analysis (ICA)</a:t>
            </a:r>
            <a:endParaRPr lang="en-US" dirty="0"/>
          </a:p>
        </p:txBody>
      </p:sp>
      <p:sp>
        <p:nvSpPr>
          <p:cNvPr id="3" name="Content Placeholder 2"/>
          <p:cNvSpPr>
            <a:spLocks noGrp="1"/>
          </p:cNvSpPr>
          <p:nvPr>
            <p:ph idx="1"/>
          </p:nvPr>
        </p:nvSpPr>
        <p:spPr/>
        <p:txBody>
          <a:bodyPr>
            <a:normAutofit lnSpcReduction="10000"/>
          </a:bodyPr>
          <a:lstStyle/>
          <a:p>
            <a:endParaRPr lang="en-US" i="1" dirty="0" smtClean="0"/>
          </a:p>
          <a:p>
            <a:r>
              <a:rPr lang="en-US" i="1" dirty="0" smtClean="0"/>
              <a:t>Poor John ran away.</a:t>
            </a:r>
            <a:endParaRPr lang="en-GB" i="1" dirty="0" smtClean="0"/>
          </a:p>
          <a:p>
            <a:endParaRPr lang="en-GB" i="1" dirty="0" smtClean="0"/>
          </a:p>
          <a:p>
            <a:pPr>
              <a:buNone/>
            </a:pPr>
            <a:r>
              <a:rPr lang="en-US" dirty="0" smtClean="0"/>
              <a:t> 	            		</a:t>
            </a:r>
            <a:r>
              <a:rPr lang="en-US" sz="2200" dirty="0" smtClean="0"/>
              <a:t>             S</a:t>
            </a:r>
          </a:p>
          <a:p>
            <a:pPr>
              <a:buNone/>
            </a:pPr>
            <a:r>
              <a:rPr lang="en-US" sz="2200" dirty="0" smtClean="0"/>
              <a:t/>
            </a:r>
            <a:br>
              <a:rPr lang="en-US" sz="2200" dirty="0" smtClean="0"/>
            </a:br>
            <a:r>
              <a:rPr lang="en-US" sz="2200" dirty="0" smtClean="0"/>
              <a:t>		Subject                       Predicate</a:t>
            </a:r>
          </a:p>
          <a:p>
            <a:pPr>
              <a:buNone/>
            </a:pPr>
            <a:r>
              <a:rPr lang="en-US" sz="2200" dirty="0" smtClean="0"/>
              <a:t> </a:t>
            </a:r>
          </a:p>
          <a:p>
            <a:pPr>
              <a:buNone/>
            </a:pPr>
            <a:r>
              <a:rPr lang="en-US" sz="2200" dirty="0" smtClean="0"/>
              <a:t/>
            </a:r>
            <a:br>
              <a:rPr lang="en-US" sz="2200" dirty="0" smtClean="0"/>
            </a:br>
            <a:r>
              <a:rPr lang="en-US" sz="2200" dirty="0" smtClean="0"/>
              <a:t>     Adjective        Noun                   Verb          Particle</a:t>
            </a:r>
          </a:p>
          <a:p>
            <a:pPr>
              <a:buNone/>
            </a:pPr>
            <a:r>
              <a:rPr lang="en-US" sz="2200" dirty="0" smtClean="0"/>
              <a:t> </a:t>
            </a:r>
          </a:p>
          <a:p>
            <a:pPr>
              <a:buNone/>
            </a:pPr>
            <a:r>
              <a:rPr lang="en-US" sz="2200" dirty="0" smtClean="0"/>
              <a:t>          Poor               John                     ran               away</a:t>
            </a:r>
          </a:p>
          <a:p>
            <a:endParaRPr lang="en-US" dirty="0"/>
          </a:p>
        </p:txBody>
      </p:sp>
      <p:cxnSp>
        <p:nvCxnSpPr>
          <p:cNvPr id="5" name="Straight Arrow Connector 4"/>
          <p:cNvCxnSpPr/>
          <p:nvPr/>
        </p:nvCxnSpPr>
        <p:spPr>
          <a:xfrm>
            <a:off x="5410200" y="3352800"/>
            <a:ext cx="6096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10800000" flipV="1">
            <a:off x="4648200" y="3352800"/>
            <a:ext cx="6096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10800000" flipV="1">
            <a:off x="3048000" y="4114800"/>
            <a:ext cx="6858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16200000" flipH="1">
            <a:off x="3619500" y="4229100"/>
            <a:ext cx="6858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5400000">
            <a:off x="6286500" y="4305300"/>
            <a:ext cx="7620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6858000" y="4191000"/>
            <a:ext cx="6858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5400000">
            <a:off x="2515394" y="5409406"/>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a:off x="4191000" y="54102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a:off x="6324600" y="54102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5400000">
            <a:off x="7924800" y="54102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ICA: Derivational Tree</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endParaRPr lang="en-US" dirty="0"/>
          </a:p>
        </p:txBody>
      </p:sp>
      <p:pic>
        <p:nvPicPr>
          <p:cNvPr id="4" name="Picture 4"/>
          <p:cNvPicPr>
            <a:picLocks noChangeAspect="1" noChangeArrowheads="1"/>
          </p:cNvPicPr>
          <p:nvPr/>
        </p:nvPicPr>
        <p:blipFill>
          <a:blip r:embed="rId3" cstate="print"/>
          <a:srcRect/>
          <a:stretch>
            <a:fillRect/>
          </a:stretch>
        </p:blipFill>
        <p:spPr bwMode="auto">
          <a:xfrm>
            <a:off x="1204294" y="2438400"/>
            <a:ext cx="7711106" cy="4273550"/>
          </a:xfrm>
          <a:prstGeom prst="rect">
            <a:avLst/>
          </a:prstGeom>
          <a:noFill/>
          <a:ln w="9525">
            <a:noFill/>
            <a:miter lim="800000"/>
            <a:headEnd/>
            <a:tailEnd/>
          </a:ln>
        </p:spPr>
      </p:pic>
      <p:sp>
        <p:nvSpPr>
          <p:cNvPr id="5" name="TextBox 4"/>
          <p:cNvSpPr txBox="1"/>
          <p:nvPr/>
        </p:nvSpPr>
        <p:spPr>
          <a:xfrm>
            <a:off x="1447800" y="1715869"/>
            <a:ext cx="7391400" cy="646331"/>
          </a:xfrm>
          <a:prstGeom prst="rect">
            <a:avLst/>
          </a:prstGeom>
          <a:noFill/>
        </p:spPr>
        <p:txBody>
          <a:bodyPr wrap="square" rtlCol="0">
            <a:spAutoFit/>
          </a:bodyPr>
          <a:lstStyle/>
          <a:p>
            <a:r>
              <a:rPr lang="en-US" b="1" i="1" dirty="0" smtClean="0"/>
              <a:t>{</a:t>
            </a:r>
            <a:r>
              <a:rPr lang="en-GB" b="1" i="1" dirty="0" smtClean="0"/>
              <a:t>The + [small + lady]} + {[listened + (to + me)] + attentively}.</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Immediate Constituent Analysis (ICA): </a:t>
            </a:r>
            <a:r>
              <a:rPr lang="en-US" b="1" dirty="0" smtClean="0">
                <a:solidFill>
                  <a:srgbClr val="C00000"/>
                </a:solidFill>
              </a:rPr>
              <a:t>Structure &amp; Function</a:t>
            </a:r>
            <a:endParaRPr lang="en-US" b="1" dirty="0">
              <a:solidFill>
                <a:srgbClr val="C00000"/>
              </a:solidFill>
            </a:endParaRPr>
          </a:p>
        </p:txBody>
      </p:sp>
      <p:sp>
        <p:nvSpPr>
          <p:cNvPr id="3" name="Content Placeholder 2"/>
          <p:cNvSpPr>
            <a:spLocks noGrp="1"/>
          </p:cNvSpPr>
          <p:nvPr>
            <p:ph idx="1"/>
          </p:nvPr>
        </p:nvSpPr>
        <p:spPr>
          <a:xfrm>
            <a:off x="1435608" y="1447800"/>
            <a:ext cx="7498080" cy="5410200"/>
          </a:xfrm>
        </p:spPr>
        <p:txBody>
          <a:bodyPr>
            <a:normAutofit fontScale="55000" lnSpcReduction="20000"/>
          </a:bodyPr>
          <a:lstStyle/>
          <a:p>
            <a:endParaRPr lang="en-US" dirty="0" smtClean="0"/>
          </a:p>
          <a:p>
            <a:r>
              <a:rPr lang="en-US" dirty="0" smtClean="0"/>
              <a:t>In ICs the relationship is analyzed and identified after each cut is made. The first cut yields structures that function as subject and predicate.</a:t>
            </a:r>
          </a:p>
          <a:p>
            <a:pPr algn="ctr">
              <a:buNone/>
            </a:pPr>
            <a:r>
              <a:rPr lang="en-US" b="1" i="1" u="sng" dirty="0" smtClean="0"/>
              <a:t> The boys</a:t>
            </a:r>
            <a:r>
              <a:rPr lang="en-US" b="1" i="1" dirty="0" smtClean="0"/>
              <a:t>        </a:t>
            </a:r>
            <a:r>
              <a:rPr lang="en-US" b="1" i="1" u="sng" dirty="0" smtClean="0"/>
              <a:t>shyly touched the puppy</a:t>
            </a:r>
            <a:r>
              <a:rPr lang="en-US" b="1" i="1" dirty="0" smtClean="0"/>
              <a:t>.</a:t>
            </a:r>
          </a:p>
          <a:p>
            <a:pPr algn="ctr">
              <a:buNone/>
            </a:pPr>
            <a:endParaRPr lang="en-US" b="1" i="1" dirty="0" smtClean="0"/>
          </a:p>
          <a:p>
            <a:pPr>
              <a:buNone/>
            </a:pPr>
            <a:r>
              <a:rPr lang="en-US" b="1" i="1" dirty="0" smtClean="0"/>
              <a:t>Structures:  (NP) </a:t>
            </a:r>
            <a:r>
              <a:rPr lang="en-US" sz="2400" b="1" i="1" dirty="0" smtClean="0"/>
              <a:t>noun phrase</a:t>
            </a:r>
            <a:r>
              <a:rPr lang="en-US" b="1" i="1" dirty="0" smtClean="0"/>
              <a:t>            (VP)</a:t>
            </a:r>
            <a:r>
              <a:rPr lang="en-US" sz="2400" b="1" i="1" dirty="0" smtClean="0"/>
              <a:t> verb phrase</a:t>
            </a:r>
            <a:endParaRPr lang="en-US" b="1" i="1" dirty="0" smtClean="0"/>
          </a:p>
          <a:p>
            <a:pPr>
              <a:buNone/>
            </a:pPr>
            <a:r>
              <a:rPr lang="en-US" b="1" i="1" dirty="0" smtClean="0"/>
              <a:t>Functions:   Subject                        Predicate</a:t>
            </a:r>
          </a:p>
          <a:p>
            <a:pPr algn="ctr">
              <a:buNone/>
            </a:pPr>
            <a:r>
              <a:rPr lang="en-US" dirty="0" smtClean="0"/>
              <a:t>                         </a:t>
            </a:r>
          </a:p>
          <a:p>
            <a:r>
              <a:rPr lang="en-US" dirty="0" smtClean="0"/>
              <a:t>The second cut yields structures that function as verbal element and complement (or object) within the predicate</a:t>
            </a:r>
          </a:p>
          <a:p>
            <a:pPr>
              <a:buNone/>
            </a:pPr>
            <a:endParaRPr lang="en-US" dirty="0" smtClean="0"/>
          </a:p>
          <a:p>
            <a:pPr>
              <a:buNone/>
            </a:pPr>
            <a:r>
              <a:rPr lang="en-US" b="1" i="1" dirty="0" smtClean="0"/>
              <a:t>                 </a:t>
            </a:r>
            <a:r>
              <a:rPr lang="en-US" b="1" i="1" u="sng" dirty="0" smtClean="0"/>
              <a:t>The boys</a:t>
            </a:r>
            <a:r>
              <a:rPr lang="en-US" b="1" i="1" dirty="0" smtClean="0"/>
              <a:t>          </a:t>
            </a:r>
            <a:r>
              <a:rPr lang="en-US" b="1" i="1" u="sng" dirty="0" smtClean="0"/>
              <a:t>shyly touched</a:t>
            </a:r>
            <a:r>
              <a:rPr lang="en-US" b="1" i="1" dirty="0" smtClean="0"/>
              <a:t>         </a:t>
            </a:r>
            <a:r>
              <a:rPr lang="en-US" b="1" i="1" u="sng" dirty="0" smtClean="0"/>
              <a:t>the puppy</a:t>
            </a:r>
            <a:r>
              <a:rPr lang="en-US" b="1" i="1" dirty="0" smtClean="0"/>
              <a:t>.</a:t>
            </a:r>
          </a:p>
          <a:p>
            <a:pPr>
              <a:buNone/>
            </a:pPr>
            <a:endParaRPr lang="en-US" b="1" i="1" dirty="0" smtClean="0"/>
          </a:p>
          <a:p>
            <a:pPr>
              <a:buNone/>
            </a:pPr>
            <a:endParaRPr lang="en-US" b="1" i="1" dirty="0" smtClean="0"/>
          </a:p>
          <a:p>
            <a:pPr>
              <a:buNone/>
            </a:pPr>
            <a:r>
              <a:rPr lang="en-US" b="1" i="1" dirty="0" smtClean="0"/>
              <a:t>Structures:                          VP                                NP</a:t>
            </a:r>
          </a:p>
          <a:p>
            <a:pPr>
              <a:buNone/>
            </a:pPr>
            <a:r>
              <a:rPr lang="en-US" b="1" i="1" dirty="0" smtClean="0"/>
              <a:t>Functions:                           Verbal Element           Complement (Object)</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Immediate Constituent Analysis (ICA): </a:t>
            </a:r>
            <a:r>
              <a:rPr lang="en-US" b="1" dirty="0" smtClean="0">
                <a:solidFill>
                  <a:srgbClr val="C00000"/>
                </a:solidFill>
              </a:rPr>
              <a:t>Structure &amp; Function</a:t>
            </a:r>
            <a:endParaRPr lang="en-US" dirty="0"/>
          </a:p>
        </p:txBody>
      </p:sp>
      <p:sp>
        <p:nvSpPr>
          <p:cNvPr id="3" name="Content Placeholder 2"/>
          <p:cNvSpPr>
            <a:spLocks noGrp="1"/>
          </p:cNvSpPr>
          <p:nvPr>
            <p:ph idx="1"/>
          </p:nvPr>
        </p:nvSpPr>
        <p:spPr/>
        <p:txBody>
          <a:bodyPr>
            <a:normAutofit fontScale="92500" lnSpcReduction="10000"/>
          </a:bodyPr>
          <a:lstStyle/>
          <a:p>
            <a:endParaRPr lang="en-US" dirty="0" smtClean="0"/>
          </a:p>
          <a:p>
            <a:pPr marL="571500" indent="-571500">
              <a:lnSpc>
                <a:spcPct val="90000"/>
              </a:lnSpc>
              <a:buNone/>
            </a:pPr>
            <a:r>
              <a:rPr lang="en-US" i="1" u="sng" dirty="0" smtClean="0"/>
              <a:t>Final Cut:</a:t>
            </a:r>
          </a:p>
          <a:p>
            <a:pPr marL="571500" indent="-571500">
              <a:lnSpc>
                <a:spcPct val="90000"/>
              </a:lnSpc>
              <a:buNone/>
            </a:pPr>
            <a:endParaRPr lang="en-US" i="1" u="sng" dirty="0" smtClean="0"/>
          </a:p>
          <a:p>
            <a:pPr marL="571500" indent="-571500">
              <a:lnSpc>
                <a:spcPct val="90000"/>
              </a:lnSpc>
              <a:buNone/>
            </a:pPr>
            <a:r>
              <a:rPr lang="en-US" sz="2600" i="1" u="sng" dirty="0" smtClean="0"/>
              <a:t>The</a:t>
            </a:r>
            <a:r>
              <a:rPr lang="en-US" sz="2600" i="1" dirty="0" smtClean="0"/>
              <a:t>     </a:t>
            </a:r>
            <a:r>
              <a:rPr lang="en-US" sz="2600" i="1" u="sng" dirty="0" smtClean="0"/>
              <a:t>boys</a:t>
            </a:r>
            <a:r>
              <a:rPr lang="en-US" sz="2600" i="1" dirty="0" smtClean="0"/>
              <a:t>        </a:t>
            </a:r>
            <a:r>
              <a:rPr lang="en-US" sz="2600" i="1" u="sng" dirty="0" smtClean="0"/>
              <a:t>shyly</a:t>
            </a:r>
            <a:r>
              <a:rPr lang="en-US" sz="2600" i="1" dirty="0" smtClean="0"/>
              <a:t>         </a:t>
            </a:r>
            <a:r>
              <a:rPr lang="en-US" sz="2600" i="1" u="sng" dirty="0" smtClean="0"/>
              <a:t>touched </a:t>
            </a:r>
            <a:r>
              <a:rPr lang="en-US" sz="2600" i="1" dirty="0" smtClean="0"/>
              <a:t>     </a:t>
            </a:r>
            <a:r>
              <a:rPr lang="en-US" sz="2600" i="1" u="sng" dirty="0" smtClean="0"/>
              <a:t>the</a:t>
            </a:r>
            <a:r>
              <a:rPr lang="en-US" sz="2600" i="1" dirty="0" smtClean="0"/>
              <a:t>          </a:t>
            </a:r>
            <a:r>
              <a:rPr lang="en-US" sz="2600" i="1" u="sng" dirty="0" smtClean="0"/>
              <a:t>puppy</a:t>
            </a:r>
            <a:r>
              <a:rPr lang="en-US" sz="2600" i="1" dirty="0" smtClean="0"/>
              <a:t>.</a:t>
            </a:r>
          </a:p>
          <a:p>
            <a:pPr marL="571500" indent="-571500">
              <a:lnSpc>
                <a:spcPct val="90000"/>
              </a:lnSpc>
              <a:buNone/>
            </a:pPr>
            <a:endParaRPr lang="en-US" sz="2600" i="1" dirty="0" smtClean="0"/>
          </a:p>
          <a:p>
            <a:pPr marL="571500" indent="-571500">
              <a:lnSpc>
                <a:spcPct val="90000"/>
              </a:lnSpc>
              <a:buNone/>
            </a:pPr>
            <a:r>
              <a:rPr lang="en-US" sz="2600" i="1" dirty="0" smtClean="0"/>
              <a:t>S.  Det.    Noun       Adverb        Verb          Det.       Noun</a:t>
            </a:r>
          </a:p>
          <a:p>
            <a:pPr marL="571500" indent="-571500">
              <a:lnSpc>
                <a:spcPct val="90000"/>
              </a:lnSpc>
              <a:buNone/>
            </a:pPr>
            <a:r>
              <a:rPr lang="en-US" sz="2600" i="1" dirty="0" smtClean="0"/>
              <a:t>F.  Mod.  Head       Modifier       Head         Mod.      Head</a:t>
            </a:r>
          </a:p>
          <a:p>
            <a:pPr marL="571500" indent="-571500">
              <a:lnSpc>
                <a:spcPct val="90000"/>
              </a:lnSpc>
              <a:buNone/>
            </a:pPr>
            <a:endParaRPr lang="en-US" i="1" dirty="0" smtClean="0"/>
          </a:p>
          <a:p>
            <a:pPr marL="571500" indent="-571500">
              <a:lnSpc>
                <a:spcPct val="90000"/>
              </a:lnSpc>
            </a:pPr>
            <a:r>
              <a:rPr lang="en-US" sz="2800" dirty="0" smtClean="0"/>
              <a:t>Among other things, this type of analysis gives rise to the practice of referring to </a:t>
            </a:r>
            <a:r>
              <a:rPr lang="en-US" sz="2800" b="1" dirty="0" smtClean="0"/>
              <a:t>noun-headed and verb-headed structures </a:t>
            </a:r>
            <a:r>
              <a:rPr lang="en-US" sz="2800" dirty="0" smtClean="0"/>
              <a:t>when speaking of phrases. (1999, Herndon)</a:t>
            </a:r>
            <a:endParaRPr lang="en-US" sz="2800" b="1" dirty="0" smtClean="0"/>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Immediate Constituent Analysis (ICA)</a:t>
            </a:r>
            <a:endParaRPr lang="en-US" dirty="0"/>
          </a:p>
        </p:txBody>
      </p:sp>
      <p:sp>
        <p:nvSpPr>
          <p:cNvPr id="3" name="Content Placeholder 2"/>
          <p:cNvSpPr>
            <a:spLocks noGrp="1"/>
          </p:cNvSpPr>
          <p:nvPr>
            <p:ph idx="1"/>
          </p:nvPr>
        </p:nvSpPr>
        <p:spPr/>
        <p:txBody>
          <a:bodyPr>
            <a:normAutofit fontScale="85000" lnSpcReduction="20000"/>
          </a:bodyPr>
          <a:lstStyle/>
          <a:p>
            <a:endParaRPr lang="en-US" dirty="0" smtClean="0"/>
          </a:p>
          <a:p>
            <a:endParaRPr lang="en-US" b="1" dirty="0" smtClean="0">
              <a:solidFill>
                <a:schemeClr val="accent6">
                  <a:lumMod val="75000"/>
                </a:schemeClr>
              </a:solidFill>
            </a:endParaRPr>
          </a:p>
          <a:p>
            <a:r>
              <a:rPr lang="en-US" b="1" dirty="0" smtClean="0">
                <a:solidFill>
                  <a:schemeClr val="accent6">
                    <a:lumMod val="75000"/>
                  </a:schemeClr>
                </a:solidFill>
              </a:rPr>
              <a:t>Use of Tree Diagrams in ICA</a:t>
            </a:r>
          </a:p>
          <a:p>
            <a:endParaRPr lang="en-US" b="1" dirty="0" smtClean="0">
              <a:solidFill>
                <a:schemeClr val="accent6">
                  <a:lumMod val="75000"/>
                </a:schemeClr>
              </a:solidFill>
            </a:endParaRPr>
          </a:p>
          <a:p>
            <a:r>
              <a:rPr lang="en-US" dirty="0" smtClean="0"/>
              <a:t>Tree structures express a fundamental insight of syntactic analysis. That insight is that sentences do not simply consist of strings of lexical categories. Rather, within any sentence, words are grouped together to form phrases, which then combine with each other to form still larger phrases and so on. (However this is only one way to present analysis there are others as well…. Next slides)</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Immediate Constituent Analysis (ICA)</a:t>
            </a:r>
            <a:endParaRPr lang="en-US" dirty="0"/>
          </a:p>
        </p:txBody>
      </p:sp>
      <p:sp>
        <p:nvSpPr>
          <p:cNvPr id="3" name="Content Placeholder 2"/>
          <p:cNvSpPr>
            <a:spLocks noGrp="1"/>
          </p:cNvSpPr>
          <p:nvPr>
            <p:ph idx="1"/>
          </p:nvPr>
        </p:nvSpPr>
        <p:spPr/>
        <p:txBody>
          <a:bodyPr/>
          <a:lstStyle/>
          <a:p>
            <a:endParaRPr lang="en-US" dirty="0" smtClean="0"/>
          </a:p>
          <a:p>
            <a:pPr>
              <a:buNone/>
            </a:pPr>
            <a:r>
              <a:rPr lang="en-US" b="1" dirty="0" smtClean="0">
                <a:solidFill>
                  <a:schemeClr val="accent6">
                    <a:lumMod val="75000"/>
                  </a:schemeClr>
                </a:solidFill>
              </a:rPr>
              <a:t>Several Models of IC Analysis</a:t>
            </a:r>
          </a:p>
          <a:p>
            <a:pPr lvl="0"/>
            <a:r>
              <a:rPr lang="en-US" dirty="0" smtClean="0"/>
              <a:t>To begin with, unlabelled bracketing was used with parentheses or box diagrams.</a:t>
            </a:r>
          </a:p>
          <a:p>
            <a:pPr lvl="0">
              <a:buNone/>
            </a:pPr>
            <a:endParaRPr lang="en-US" dirty="0" smtClean="0"/>
          </a:p>
          <a:p>
            <a:pPr lvl="0">
              <a:buNone/>
            </a:pPr>
            <a:r>
              <a:rPr lang="en-US" sz="2400" dirty="0" smtClean="0"/>
              <a:t>	     </a:t>
            </a:r>
            <a:endParaRPr lang="en-US" sz="2400" dirty="0" smtClean="0"/>
          </a:p>
          <a:p>
            <a:pPr lvl="0">
              <a:buNone/>
            </a:pPr>
            <a:r>
              <a:rPr lang="en-US" sz="2400" dirty="0" smtClean="0"/>
              <a:t>	</a:t>
            </a:r>
            <a:r>
              <a:rPr lang="en-US" sz="2400" dirty="0" smtClean="0"/>
              <a:t>	</a:t>
            </a:r>
            <a:r>
              <a:rPr lang="en-US" sz="2400" dirty="0" smtClean="0"/>
              <a:t> </a:t>
            </a:r>
            <a:r>
              <a:rPr lang="en-US" sz="2400" dirty="0" smtClean="0"/>
              <a:t>He     is       a       famous         singer</a:t>
            </a:r>
            <a:endParaRPr lang="en-US" dirty="0"/>
          </a:p>
        </p:txBody>
      </p:sp>
      <p:sp>
        <p:nvSpPr>
          <p:cNvPr id="4" name="Rectangle 3"/>
          <p:cNvSpPr/>
          <p:nvPr/>
        </p:nvSpPr>
        <p:spPr>
          <a:xfrm>
            <a:off x="2057400" y="4343400"/>
            <a:ext cx="5715000" cy="1066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133600" y="4495800"/>
            <a:ext cx="762000" cy="762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971800" y="4495800"/>
            <a:ext cx="4648200" cy="762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048000" y="4572000"/>
            <a:ext cx="6096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810000" y="4572000"/>
            <a:ext cx="37338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886200" y="4648200"/>
            <a:ext cx="5334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724400" y="4648200"/>
            <a:ext cx="11430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324600" y="4648200"/>
            <a:ext cx="11430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Immediate Constituent Analysis (ICA)</a:t>
            </a:r>
            <a:endParaRPr lang="en-US" dirty="0"/>
          </a:p>
        </p:txBody>
      </p:sp>
      <p:sp>
        <p:nvSpPr>
          <p:cNvPr id="3" name="Content Placeholder 2"/>
          <p:cNvSpPr>
            <a:spLocks noGrp="1"/>
          </p:cNvSpPr>
          <p:nvPr>
            <p:ph idx="1"/>
          </p:nvPr>
        </p:nvSpPr>
        <p:spPr/>
        <p:txBody>
          <a:bodyPr/>
          <a:lstStyle/>
          <a:p>
            <a:endParaRPr lang="en-US" dirty="0" smtClean="0"/>
          </a:p>
          <a:p>
            <a:r>
              <a:rPr lang="en-US" dirty="0" smtClean="0"/>
              <a:t>Use of Chinese Brackets to show constituents</a:t>
            </a:r>
          </a:p>
          <a:p>
            <a:endParaRPr lang="en-US" dirty="0" smtClean="0"/>
          </a:p>
          <a:p>
            <a:pPr marL="609600" indent="-609600"/>
            <a:r>
              <a:rPr lang="en-US" altLang="zh-CN" dirty="0" smtClean="0"/>
              <a:t>a. [the man bought a car]</a:t>
            </a:r>
          </a:p>
          <a:p>
            <a:pPr marL="609600" indent="-609600"/>
            <a:r>
              <a:rPr lang="en-US" altLang="zh-CN" dirty="0" smtClean="0"/>
              <a:t>b. [[the man] [bought a car]]</a:t>
            </a:r>
          </a:p>
          <a:p>
            <a:pPr marL="609600" indent="-609600"/>
            <a:r>
              <a:rPr lang="en-US" altLang="zh-CN" dirty="0" smtClean="0"/>
              <a:t>c. [[[the] [man]] [[bought] [a car]]]</a:t>
            </a:r>
          </a:p>
          <a:p>
            <a:pPr marL="609600" indent="-609600"/>
            <a:r>
              <a:rPr lang="en-US" altLang="zh-CN" dirty="0" smtClean="0"/>
              <a:t>d. [[[the] [man]] [[bought] [[a] [car]]]]</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Immediate Constituent Analysis (ICA)</a:t>
            </a:r>
            <a:endParaRPr lang="en-US" dirty="0"/>
          </a:p>
        </p:txBody>
      </p:sp>
      <p:sp>
        <p:nvSpPr>
          <p:cNvPr id="3" name="Content Placeholder 2"/>
          <p:cNvSpPr>
            <a:spLocks noGrp="1"/>
          </p:cNvSpPr>
          <p:nvPr>
            <p:ph idx="1"/>
          </p:nvPr>
        </p:nvSpPr>
        <p:spPr>
          <a:xfrm>
            <a:off x="1143000" y="1447800"/>
            <a:ext cx="7790688" cy="5105400"/>
          </a:xfrm>
        </p:spPr>
        <p:txBody>
          <a:bodyPr/>
          <a:lstStyle/>
          <a:p>
            <a:pPr lvl="0"/>
            <a:r>
              <a:rPr lang="en-US" sz="2000" dirty="0" smtClean="0"/>
              <a:t>Then labels like ‘modifier’, ‘head’, ‘qualifier’, were used to show the relationships among the constituents; this to some extent enriched IC analysis since a mere cutting into ICs did not provide very many insights. The labels show the </a:t>
            </a:r>
            <a:r>
              <a:rPr lang="en-US" sz="2000" dirty="0" err="1" smtClean="0"/>
              <a:t>positionally</a:t>
            </a:r>
            <a:r>
              <a:rPr lang="en-US" sz="2000" dirty="0" smtClean="0"/>
              <a:t> defined functions of ICs.</a:t>
            </a:r>
          </a:p>
          <a:p>
            <a:pPr lvl="0"/>
            <a:endParaRPr lang="en-US" sz="2000" dirty="0" smtClean="0"/>
          </a:p>
          <a:p>
            <a:pPr>
              <a:buNone/>
            </a:pPr>
            <a:r>
              <a:rPr lang="en-US" sz="1300" dirty="0" smtClean="0">
                <a:solidFill>
                  <a:prstClr val="black"/>
                </a:solidFill>
                <a:latin typeface="Georgia"/>
              </a:rPr>
              <a:t>	The 	     man 	          who   	   lives     near       my       house              is       a       famous       singer</a:t>
            </a:r>
            <a:endParaRPr lang="en-US" sz="2000" dirty="0" smtClean="0"/>
          </a:p>
          <a:p>
            <a:endParaRPr lang="en-US" dirty="0"/>
          </a:p>
        </p:txBody>
      </p:sp>
      <p:cxnSp>
        <p:nvCxnSpPr>
          <p:cNvPr id="7" name="Straight Connector 6"/>
          <p:cNvCxnSpPr/>
          <p:nvPr/>
        </p:nvCxnSpPr>
        <p:spPr>
          <a:xfrm rot="5400000">
            <a:off x="5105400" y="4800600"/>
            <a:ext cx="2590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447800" y="6096000"/>
            <a:ext cx="4953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a:off x="5257800" y="4799806"/>
            <a:ext cx="2590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553200" y="6096000"/>
            <a:ext cx="25908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352800" y="6096000"/>
            <a:ext cx="1066800" cy="369332"/>
          </a:xfrm>
          <a:prstGeom prst="rect">
            <a:avLst/>
          </a:prstGeom>
          <a:noFill/>
        </p:spPr>
        <p:txBody>
          <a:bodyPr wrap="square" rtlCol="0">
            <a:spAutoFit/>
          </a:bodyPr>
          <a:lstStyle/>
          <a:p>
            <a:r>
              <a:rPr lang="en-US" dirty="0" smtClean="0"/>
              <a:t>Head</a:t>
            </a:r>
            <a:endParaRPr lang="en-US" dirty="0"/>
          </a:p>
        </p:txBody>
      </p:sp>
      <p:cxnSp>
        <p:nvCxnSpPr>
          <p:cNvPr id="17" name="Straight Connector 16"/>
          <p:cNvCxnSpPr/>
          <p:nvPr/>
        </p:nvCxnSpPr>
        <p:spPr>
          <a:xfrm rot="5400000">
            <a:off x="1905000" y="4648200"/>
            <a:ext cx="2133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0800000">
            <a:off x="1600200" y="5715000"/>
            <a:ext cx="1371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1485900" y="4381500"/>
            <a:ext cx="1600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1181100" y="4381500"/>
            <a:ext cx="1600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2286000" y="5181600"/>
            <a:ext cx="457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0800000">
            <a:off x="1600200" y="5181600"/>
            <a:ext cx="381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1981200" y="5791200"/>
            <a:ext cx="1066800" cy="369332"/>
          </a:xfrm>
          <a:prstGeom prst="rect">
            <a:avLst/>
          </a:prstGeom>
          <a:noFill/>
        </p:spPr>
        <p:txBody>
          <a:bodyPr wrap="square" rtlCol="0">
            <a:spAutoFit/>
          </a:bodyPr>
          <a:lstStyle/>
          <a:p>
            <a:r>
              <a:rPr lang="en-US" dirty="0" smtClean="0"/>
              <a:t>Head</a:t>
            </a:r>
            <a:endParaRPr lang="en-US" dirty="0"/>
          </a:p>
        </p:txBody>
      </p:sp>
      <p:sp>
        <p:nvSpPr>
          <p:cNvPr id="29" name="TextBox 28"/>
          <p:cNvSpPr txBox="1"/>
          <p:nvPr/>
        </p:nvSpPr>
        <p:spPr>
          <a:xfrm>
            <a:off x="1295400" y="5334000"/>
            <a:ext cx="1524000" cy="338554"/>
          </a:xfrm>
          <a:prstGeom prst="rect">
            <a:avLst/>
          </a:prstGeom>
          <a:noFill/>
        </p:spPr>
        <p:txBody>
          <a:bodyPr wrap="square" rtlCol="0">
            <a:spAutoFit/>
          </a:bodyPr>
          <a:lstStyle/>
          <a:p>
            <a:r>
              <a:rPr lang="en-US" sz="1600" dirty="0" smtClean="0"/>
              <a:t>Modifier      H</a:t>
            </a:r>
            <a:endParaRPr lang="en-US" sz="1600" dirty="0"/>
          </a:p>
        </p:txBody>
      </p:sp>
      <p:cxnSp>
        <p:nvCxnSpPr>
          <p:cNvPr id="31" name="Straight Connector 30"/>
          <p:cNvCxnSpPr/>
          <p:nvPr/>
        </p:nvCxnSpPr>
        <p:spPr>
          <a:xfrm rot="5400000">
            <a:off x="2286000" y="4648200"/>
            <a:ext cx="2133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352800" y="5715000"/>
            <a:ext cx="2895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5400000">
            <a:off x="2933700" y="4457700"/>
            <a:ext cx="1752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0800000">
            <a:off x="3505200" y="5334000"/>
            <a:ext cx="304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a:off x="3162300" y="4457700"/>
            <a:ext cx="1752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4038600" y="5334000"/>
            <a:ext cx="2209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3695700" y="4305300"/>
            <a:ext cx="1447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10800000">
            <a:off x="4114800" y="5029200"/>
            <a:ext cx="304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5400000">
            <a:off x="3848100" y="4305300"/>
            <a:ext cx="1447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4572000" y="5029200"/>
            <a:ext cx="152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3581400" y="5410200"/>
            <a:ext cx="2209800" cy="369332"/>
          </a:xfrm>
          <a:prstGeom prst="rect">
            <a:avLst/>
          </a:prstGeom>
          <a:noFill/>
        </p:spPr>
        <p:txBody>
          <a:bodyPr wrap="square" rtlCol="0">
            <a:spAutoFit/>
          </a:bodyPr>
          <a:lstStyle/>
          <a:p>
            <a:r>
              <a:rPr lang="en-US" dirty="0" smtClean="0"/>
              <a:t>H	    </a:t>
            </a:r>
            <a:r>
              <a:rPr lang="en-US" dirty="0" err="1" smtClean="0"/>
              <a:t>H</a:t>
            </a:r>
            <a:endParaRPr lang="en-US" dirty="0"/>
          </a:p>
        </p:txBody>
      </p:sp>
      <p:cxnSp>
        <p:nvCxnSpPr>
          <p:cNvPr id="52" name="Straight Connector 51"/>
          <p:cNvCxnSpPr/>
          <p:nvPr/>
        </p:nvCxnSpPr>
        <p:spPr>
          <a:xfrm rot="5400000">
            <a:off x="4457700" y="4152900"/>
            <a:ext cx="1143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5400000">
            <a:off x="4610100" y="4152900"/>
            <a:ext cx="1143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10800000">
            <a:off x="4648200" y="4724400"/>
            <a:ext cx="381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5181600" y="4724400"/>
            <a:ext cx="990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5400000">
            <a:off x="5334000" y="3962400"/>
            <a:ext cx="762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5400000">
            <a:off x="5105400" y="3962400"/>
            <a:ext cx="762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5715000" y="4343400"/>
            <a:ext cx="304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0800000">
            <a:off x="5257800" y="4343400"/>
            <a:ext cx="2286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69" name="TextBox 68"/>
          <p:cNvSpPr txBox="1"/>
          <p:nvPr/>
        </p:nvSpPr>
        <p:spPr>
          <a:xfrm>
            <a:off x="4038600" y="5029200"/>
            <a:ext cx="1295400" cy="369332"/>
          </a:xfrm>
          <a:prstGeom prst="rect">
            <a:avLst/>
          </a:prstGeom>
          <a:noFill/>
        </p:spPr>
        <p:txBody>
          <a:bodyPr wrap="square" rtlCol="0">
            <a:spAutoFit/>
          </a:bodyPr>
          <a:lstStyle/>
          <a:p>
            <a:r>
              <a:rPr lang="en-US" dirty="0" smtClean="0"/>
              <a:t>H	Q</a:t>
            </a:r>
            <a:endParaRPr lang="en-US" dirty="0"/>
          </a:p>
        </p:txBody>
      </p:sp>
      <p:sp>
        <p:nvSpPr>
          <p:cNvPr id="70" name="TextBox 69"/>
          <p:cNvSpPr txBox="1"/>
          <p:nvPr/>
        </p:nvSpPr>
        <p:spPr>
          <a:xfrm>
            <a:off x="4038600" y="4724400"/>
            <a:ext cx="1524000" cy="369332"/>
          </a:xfrm>
          <a:prstGeom prst="rect">
            <a:avLst/>
          </a:prstGeom>
          <a:noFill/>
        </p:spPr>
        <p:txBody>
          <a:bodyPr wrap="square" rtlCol="0">
            <a:spAutoFit/>
          </a:bodyPr>
          <a:lstStyle/>
          <a:p>
            <a:r>
              <a:rPr lang="en-US" dirty="0" smtClean="0"/>
              <a:t>M	H</a:t>
            </a:r>
            <a:endParaRPr lang="en-US" dirty="0"/>
          </a:p>
        </p:txBody>
      </p:sp>
      <p:sp>
        <p:nvSpPr>
          <p:cNvPr id="71" name="TextBox 70"/>
          <p:cNvSpPr txBox="1"/>
          <p:nvPr/>
        </p:nvSpPr>
        <p:spPr>
          <a:xfrm>
            <a:off x="4724400" y="4355068"/>
            <a:ext cx="1524000" cy="369332"/>
          </a:xfrm>
          <a:prstGeom prst="rect">
            <a:avLst/>
          </a:prstGeom>
          <a:noFill/>
        </p:spPr>
        <p:txBody>
          <a:bodyPr wrap="square" rtlCol="0">
            <a:spAutoFit/>
          </a:bodyPr>
          <a:lstStyle/>
          <a:p>
            <a:r>
              <a:rPr lang="en-US" dirty="0" smtClean="0"/>
              <a:t>M	H</a:t>
            </a:r>
            <a:endParaRPr lang="en-US" dirty="0"/>
          </a:p>
        </p:txBody>
      </p:sp>
      <p:sp>
        <p:nvSpPr>
          <p:cNvPr id="72" name="TextBox 71"/>
          <p:cNvSpPr txBox="1"/>
          <p:nvPr/>
        </p:nvSpPr>
        <p:spPr>
          <a:xfrm>
            <a:off x="5181600" y="4038600"/>
            <a:ext cx="1524000" cy="369332"/>
          </a:xfrm>
          <a:prstGeom prst="rect">
            <a:avLst/>
          </a:prstGeom>
          <a:noFill/>
        </p:spPr>
        <p:txBody>
          <a:bodyPr wrap="square" rtlCol="0">
            <a:spAutoFit/>
          </a:bodyPr>
          <a:lstStyle/>
          <a:p>
            <a:r>
              <a:rPr lang="en-US" dirty="0" smtClean="0"/>
              <a:t>M      H</a:t>
            </a:r>
            <a:endParaRPr lang="en-US" dirty="0"/>
          </a:p>
        </p:txBody>
      </p:sp>
      <p:cxnSp>
        <p:nvCxnSpPr>
          <p:cNvPr id="74" name="Straight Connector 73"/>
          <p:cNvCxnSpPr/>
          <p:nvPr/>
        </p:nvCxnSpPr>
        <p:spPr>
          <a:xfrm rot="5400000">
            <a:off x="5867400" y="4648200"/>
            <a:ext cx="2133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5400000">
            <a:off x="5905500" y="4686300"/>
            <a:ext cx="2209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7010400" y="5791200"/>
            <a:ext cx="1905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10800000">
            <a:off x="6629400" y="5715000"/>
            <a:ext cx="304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5400000">
            <a:off x="6591300" y="4457700"/>
            <a:ext cx="1752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7467600" y="5334000"/>
            <a:ext cx="1219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6515100" y="4457700"/>
            <a:ext cx="1752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0800000">
            <a:off x="7162800" y="5334000"/>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rot="5400000">
            <a:off x="7620000" y="4267200"/>
            <a:ext cx="1371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8229600" y="4953000"/>
            <a:ext cx="533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5400000">
            <a:off x="7391400" y="4267200"/>
            <a:ext cx="1371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rot="10800000">
            <a:off x="7620000" y="4953000"/>
            <a:ext cx="4572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99" name="TextBox 98"/>
          <p:cNvSpPr txBox="1"/>
          <p:nvPr/>
        </p:nvSpPr>
        <p:spPr>
          <a:xfrm>
            <a:off x="7086600" y="5345668"/>
            <a:ext cx="1524000" cy="369332"/>
          </a:xfrm>
          <a:prstGeom prst="rect">
            <a:avLst/>
          </a:prstGeom>
          <a:noFill/>
        </p:spPr>
        <p:txBody>
          <a:bodyPr wrap="square" rtlCol="0">
            <a:spAutoFit/>
          </a:bodyPr>
          <a:lstStyle/>
          <a:p>
            <a:r>
              <a:rPr lang="en-US" dirty="0" smtClean="0"/>
              <a:t>M	H</a:t>
            </a:r>
            <a:endParaRPr lang="en-US" dirty="0"/>
          </a:p>
        </p:txBody>
      </p:sp>
      <p:sp>
        <p:nvSpPr>
          <p:cNvPr id="100" name="TextBox 99"/>
          <p:cNvSpPr txBox="1"/>
          <p:nvPr/>
        </p:nvSpPr>
        <p:spPr>
          <a:xfrm>
            <a:off x="6629400" y="5726668"/>
            <a:ext cx="1524000" cy="369332"/>
          </a:xfrm>
          <a:prstGeom prst="rect">
            <a:avLst/>
          </a:prstGeom>
          <a:noFill/>
        </p:spPr>
        <p:txBody>
          <a:bodyPr wrap="square" rtlCol="0">
            <a:spAutoFit/>
          </a:bodyPr>
          <a:lstStyle/>
          <a:p>
            <a:r>
              <a:rPr lang="en-US" dirty="0"/>
              <a:t>H</a:t>
            </a:r>
            <a:r>
              <a:rPr lang="en-US" dirty="0" smtClean="0"/>
              <a:t>	</a:t>
            </a:r>
            <a:r>
              <a:rPr lang="en-US" dirty="0" err="1" smtClean="0"/>
              <a:t>M</a:t>
            </a:r>
            <a:endParaRPr lang="en-US" dirty="0"/>
          </a:p>
        </p:txBody>
      </p:sp>
      <p:sp>
        <p:nvSpPr>
          <p:cNvPr id="101" name="TextBox 100"/>
          <p:cNvSpPr txBox="1"/>
          <p:nvPr/>
        </p:nvSpPr>
        <p:spPr>
          <a:xfrm>
            <a:off x="7543800" y="4953000"/>
            <a:ext cx="1524000" cy="369332"/>
          </a:xfrm>
          <a:prstGeom prst="rect">
            <a:avLst/>
          </a:prstGeom>
          <a:noFill/>
        </p:spPr>
        <p:txBody>
          <a:bodyPr wrap="square" rtlCol="0">
            <a:spAutoFit/>
          </a:bodyPr>
          <a:lstStyle/>
          <a:p>
            <a:r>
              <a:rPr lang="en-US" dirty="0" smtClean="0"/>
              <a:t>M	H</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Immediate Constituent Analysis (ICA)</a:t>
            </a:r>
            <a:endParaRPr lang="en-US" dirty="0"/>
          </a:p>
        </p:txBody>
      </p:sp>
      <p:sp>
        <p:nvSpPr>
          <p:cNvPr id="3" name="Content Placeholder 2"/>
          <p:cNvSpPr>
            <a:spLocks noGrp="1"/>
          </p:cNvSpPr>
          <p:nvPr>
            <p:ph idx="1"/>
          </p:nvPr>
        </p:nvSpPr>
        <p:spPr/>
        <p:txBody>
          <a:bodyPr/>
          <a:lstStyle/>
          <a:p>
            <a:endParaRPr lang="en-US" dirty="0" smtClean="0"/>
          </a:p>
          <a:p>
            <a:r>
              <a:rPr lang="en-US" dirty="0" smtClean="0"/>
              <a:t>Some linguistics used only category labels like noun phrases, verb phrases, prepositional phrases, etc. (NP, VP, Prep Ph, etc.).</a:t>
            </a:r>
          </a:p>
          <a:p>
            <a:pPr lvl="0"/>
            <a:r>
              <a:rPr lang="en-US" dirty="0" smtClean="0"/>
              <a:t>This can also be shown in the form of the tree diagram. (The popular form… discussed previously)</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Immediate Constituent Analysis (ICA)</a:t>
            </a:r>
            <a:endParaRPr lang="en-US" dirty="0"/>
          </a:p>
        </p:txBody>
      </p:sp>
      <p:sp>
        <p:nvSpPr>
          <p:cNvPr id="3" name="Content Placeholder 2"/>
          <p:cNvSpPr>
            <a:spLocks noGrp="1"/>
          </p:cNvSpPr>
          <p:nvPr>
            <p:ph idx="1"/>
          </p:nvPr>
        </p:nvSpPr>
        <p:spPr/>
        <p:txBody>
          <a:bodyPr/>
          <a:lstStyle/>
          <a:p>
            <a:endParaRPr lang="en-US" dirty="0" smtClean="0"/>
          </a:p>
          <a:p>
            <a:pPr>
              <a:buNone/>
            </a:pPr>
            <a:r>
              <a:rPr lang="en-US" b="1" dirty="0" smtClean="0">
                <a:solidFill>
                  <a:schemeClr val="accent6">
                    <a:lumMod val="75000"/>
                  </a:schemeClr>
                </a:solidFill>
              </a:rPr>
              <a:t>Limitations of ICA</a:t>
            </a:r>
          </a:p>
          <a:p>
            <a:pPr>
              <a:defRPr/>
            </a:pPr>
            <a:r>
              <a:rPr lang="en-US" dirty="0" smtClean="0"/>
              <a:t>Immediate constituent analysis has its limitations. It is not possible to analyze such structures, for example, some sentences that are structurally similar but semantically they are different.</a:t>
            </a:r>
          </a:p>
          <a:p>
            <a:pPr>
              <a:buNone/>
              <a:defRPr/>
            </a:pPr>
            <a:r>
              <a:rPr lang="en-US" dirty="0" smtClean="0"/>
              <a:t>1. {Robert + [is easy + to flatter]}.</a:t>
            </a:r>
          </a:p>
          <a:p>
            <a:pPr>
              <a:buNone/>
              <a:defRPr/>
            </a:pPr>
            <a:r>
              <a:rPr lang="en-US" dirty="0" smtClean="0"/>
              <a:t>2. {Robert + [is eager + to flatter]}.</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Immediate Constituent Analysis (ICA)</a:t>
            </a:r>
            <a:endParaRPr lang="en-US" dirty="0"/>
          </a:p>
        </p:txBody>
      </p:sp>
      <p:sp>
        <p:nvSpPr>
          <p:cNvPr id="3" name="Content Placeholder 2"/>
          <p:cNvSpPr>
            <a:spLocks noGrp="1"/>
          </p:cNvSpPr>
          <p:nvPr>
            <p:ph idx="1"/>
          </p:nvPr>
        </p:nvSpPr>
        <p:spPr/>
        <p:txBody>
          <a:bodyPr>
            <a:normAutofit lnSpcReduction="10000"/>
          </a:bodyPr>
          <a:lstStyle/>
          <a:p>
            <a:endParaRPr lang="en-US" dirty="0" smtClean="0"/>
          </a:p>
          <a:p>
            <a:r>
              <a:rPr lang="en-US" b="1" dirty="0" smtClean="0">
                <a:solidFill>
                  <a:schemeClr val="accent6">
                    <a:lumMod val="75000"/>
                  </a:schemeClr>
                </a:solidFill>
              </a:rPr>
              <a:t>Limitations of ICA</a:t>
            </a:r>
          </a:p>
          <a:p>
            <a:pPr>
              <a:defRPr/>
            </a:pPr>
            <a:r>
              <a:rPr lang="en-US" dirty="0" smtClean="0"/>
              <a:t>When the same string of words can be associated with more than one tree structure, it is said to be structurally ambiguous.</a:t>
            </a:r>
          </a:p>
          <a:p>
            <a:pPr>
              <a:buNone/>
              <a:defRPr/>
            </a:pPr>
            <a:r>
              <a:rPr lang="en-US" i="1" dirty="0" smtClean="0"/>
              <a:t>“I bring new pens and pencil”</a:t>
            </a:r>
          </a:p>
          <a:p>
            <a:pPr>
              <a:buNone/>
              <a:defRPr/>
            </a:pPr>
            <a:r>
              <a:rPr lang="en-US" i="1" dirty="0" smtClean="0"/>
              <a:t>I + (bring + {</a:t>
            </a:r>
            <a:r>
              <a:rPr lang="en-US" i="1" u="sng" dirty="0" smtClean="0"/>
              <a:t>new</a:t>
            </a:r>
            <a:r>
              <a:rPr lang="en-US" i="1" dirty="0" smtClean="0"/>
              <a:t> + [</a:t>
            </a:r>
            <a:r>
              <a:rPr lang="en-US" i="1" u="sng" dirty="0" smtClean="0"/>
              <a:t>pens and pencil</a:t>
            </a:r>
            <a:r>
              <a:rPr lang="en-US" i="1" dirty="0" smtClean="0"/>
              <a:t>]})</a:t>
            </a:r>
          </a:p>
          <a:p>
            <a:pPr>
              <a:buNone/>
              <a:defRPr/>
            </a:pPr>
            <a:r>
              <a:rPr lang="en-US" i="1" dirty="0" smtClean="0"/>
              <a:t>I + (bring + {[</a:t>
            </a:r>
            <a:r>
              <a:rPr lang="en-US" i="1" u="sng" dirty="0" smtClean="0"/>
              <a:t>new pens</a:t>
            </a:r>
            <a:r>
              <a:rPr lang="en-US" i="1" dirty="0" smtClean="0"/>
              <a:t>] + [</a:t>
            </a:r>
            <a:r>
              <a:rPr lang="en-US" i="1" u="sng" dirty="0" smtClean="0"/>
              <a:t>and pencil</a:t>
            </a:r>
            <a:r>
              <a:rPr lang="en-US" i="1" dirty="0" smtClean="0"/>
              <a:t>]}</a:t>
            </a:r>
            <a:endParaRPr lang="ru-RU" i="1" dirty="0" smtClean="0"/>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Immediate Constituent Analysis (ICA)</a:t>
            </a:r>
            <a:endParaRPr lang="en-US" dirty="0"/>
          </a:p>
        </p:txBody>
      </p:sp>
      <p:sp>
        <p:nvSpPr>
          <p:cNvPr id="3" name="Content Placeholder 2"/>
          <p:cNvSpPr>
            <a:spLocks noGrp="1"/>
          </p:cNvSpPr>
          <p:nvPr>
            <p:ph idx="1"/>
          </p:nvPr>
        </p:nvSpPr>
        <p:spPr/>
        <p:txBody>
          <a:bodyPr>
            <a:normAutofit fontScale="92500" lnSpcReduction="10000"/>
          </a:bodyPr>
          <a:lstStyle/>
          <a:p>
            <a:endParaRPr lang="en-US" dirty="0" smtClean="0"/>
          </a:p>
          <a:p>
            <a:pPr>
              <a:buNone/>
            </a:pPr>
            <a:r>
              <a:rPr lang="en-US" b="1" dirty="0" smtClean="0">
                <a:solidFill>
                  <a:schemeClr val="accent6">
                    <a:lumMod val="75000"/>
                  </a:schemeClr>
                </a:solidFill>
              </a:rPr>
              <a:t>Limitations of ICA</a:t>
            </a:r>
          </a:p>
          <a:p>
            <a:r>
              <a:rPr lang="en-US" dirty="0" smtClean="0"/>
              <a:t>IC analysis does not clarify the nature and function of constituents words.</a:t>
            </a:r>
          </a:p>
          <a:p>
            <a:endParaRPr lang="en-US" dirty="0" smtClean="0"/>
          </a:p>
          <a:p>
            <a:r>
              <a:rPr lang="en-US" b="1" dirty="0" smtClean="0">
                <a:solidFill>
                  <a:schemeClr val="accent2">
                    <a:lumMod val="75000"/>
                  </a:schemeClr>
                </a:solidFill>
              </a:rPr>
              <a:t>Solution:</a:t>
            </a:r>
          </a:p>
          <a:p>
            <a:r>
              <a:rPr lang="en-US" dirty="0" smtClean="0"/>
              <a:t>To meet the last limitation, further IC analysis procedure was elaborated to clarify the class, type and function of constituent words. *</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Immediate Constituent Analysis (ICA)</a:t>
            </a:r>
            <a:endParaRPr lang="en-US" dirty="0"/>
          </a:p>
        </p:txBody>
      </p:sp>
      <p:sp>
        <p:nvSpPr>
          <p:cNvPr id="3" name="Content Placeholder 2"/>
          <p:cNvSpPr>
            <a:spLocks noGrp="1"/>
          </p:cNvSpPr>
          <p:nvPr>
            <p:ph idx="1"/>
          </p:nvPr>
        </p:nvSpPr>
        <p:spPr>
          <a:xfrm>
            <a:off x="1143000" y="1447800"/>
            <a:ext cx="7790688" cy="5410200"/>
          </a:xfrm>
        </p:spPr>
        <p:txBody>
          <a:bodyPr>
            <a:normAutofit fontScale="40000" lnSpcReduction="20000"/>
          </a:bodyPr>
          <a:lstStyle/>
          <a:p>
            <a:pPr>
              <a:buNone/>
            </a:pPr>
            <a:r>
              <a:rPr lang="en-US" dirty="0" smtClean="0"/>
              <a:t>				        </a:t>
            </a:r>
            <a:r>
              <a:rPr lang="en-US" b="1" dirty="0" smtClean="0"/>
              <a:t> </a:t>
            </a:r>
            <a:r>
              <a:rPr lang="en-US" sz="3500" b="1" dirty="0" smtClean="0"/>
              <a:t>S.</a:t>
            </a:r>
          </a:p>
          <a:p>
            <a:pPr>
              <a:buNone/>
            </a:pPr>
            <a:r>
              <a:rPr lang="en-US" b="1" dirty="0" smtClean="0"/>
              <a:t> </a:t>
            </a:r>
          </a:p>
          <a:p>
            <a:pPr>
              <a:buNone/>
            </a:pPr>
            <a:r>
              <a:rPr lang="en-US" b="1" dirty="0" smtClean="0"/>
              <a:t/>
            </a:r>
            <a:br>
              <a:rPr lang="en-US" b="1" dirty="0" smtClean="0"/>
            </a:br>
            <a:r>
              <a:rPr lang="en-US" b="1" dirty="0" smtClean="0"/>
              <a:t>	            </a:t>
            </a:r>
          </a:p>
          <a:p>
            <a:pPr>
              <a:buNone/>
            </a:pPr>
            <a:r>
              <a:rPr lang="en-US" b="1" dirty="0" smtClean="0"/>
              <a:t>		               NP			Pred. Phr.</a:t>
            </a:r>
          </a:p>
          <a:p>
            <a:pPr>
              <a:buNone/>
            </a:pPr>
            <a:r>
              <a:rPr lang="en-US" b="1" dirty="0" smtClean="0"/>
              <a:t> </a:t>
            </a:r>
          </a:p>
          <a:p>
            <a:pPr>
              <a:buNone/>
            </a:pPr>
            <a:r>
              <a:rPr lang="en-US" b="1" dirty="0" smtClean="0"/>
              <a:t/>
            </a:r>
            <a:br>
              <a:rPr lang="en-US" b="1" dirty="0" smtClean="0"/>
            </a:br>
            <a:r>
              <a:rPr lang="en-US" b="1" dirty="0" smtClean="0"/>
              <a:t>                         Marisa	             	      VG	        NP	           Adv.</a:t>
            </a:r>
          </a:p>
          <a:p>
            <a:pPr>
              <a:buNone/>
            </a:pPr>
            <a:r>
              <a:rPr lang="en-US" b="1" dirty="0" smtClean="0"/>
              <a:t> </a:t>
            </a:r>
          </a:p>
          <a:p>
            <a:pPr>
              <a:buNone/>
            </a:pPr>
            <a:r>
              <a:rPr lang="en-US" b="1" dirty="0" smtClean="0"/>
              <a:t/>
            </a:r>
            <a:br>
              <a:rPr lang="en-US" b="1" dirty="0" smtClean="0"/>
            </a:br>
            <a:r>
              <a:rPr lang="en-US" b="1" dirty="0" smtClean="0"/>
              <a:t>                  	               Aux.              V.	                 		  for several years</a:t>
            </a:r>
          </a:p>
          <a:p>
            <a:pPr>
              <a:buNone/>
            </a:pPr>
            <a:r>
              <a:rPr lang="en-US" b="1" dirty="0" smtClean="0"/>
              <a:t>					                      	   (Prep. Phr.)</a:t>
            </a:r>
          </a:p>
          <a:p>
            <a:pPr>
              <a:buNone/>
            </a:pPr>
            <a:r>
              <a:rPr lang="en-US" b="1" dirty="0" smtClean="0"/>
              <a:t>			                     </a:t>
            </a:r>
          </a:p>
          <a:p>
            <a:pPr>
              <a:buNone/>
            </a:pPr>
            <a:r>
              <a:rPr lang="en-US" b="1" dirty="0" smtClean="0"/>
              <a:t>				             play    	    tennis</a:t>
            </a:r>
          </a:p>
          <a:p>
            <a:pPr>
              <a:buNone/>
            </a:pPr>
            <a:r>
              <a:rPr lang="en-US" b="1" dirty="0" smtClean="0"/>
              <a:t> </a:t>
            </a:r>
          </a:p>
          <a:p>
            <a:pPr>
              <a:buNone/>
            </a:pPr>
            <a:r>
              <a:rPr lang="en-US" b="1" dirty="0" smtClean="0"/>
              <a:t>		           Tense         </a:t>
            </a:r>
            <a:r>
              <a:rPr lang="en-US" b="1" dirty="0" err="1" smtClean="0"/>
              <a:t>Perf</a:t>
            </a:r>
            <a:r>
              <a:rPr lang="en-US" b="1" dirty="0" smtClean="0"/>
              <a:t>.      </a:t>
            </a:r>
            <a:r>
              <a:rPr lang="en-US" b="1" dirty="0" err="1" smtClean="0"/>
              <a:t>Prog</a:t>
            </a:r>
            <a:r>
              <a:rPr lang="en-US" b="1" dirty="0" smtClean="0"/>
              <a:t>.		  	 Prep.	 NP</a:t>
            </a:r>
          </a:p>
          <a:p>
            <a:pPr>
              <a:buNone/>
            </a:pPr>
            <a:r>
              <a:rPr lang="en-US" b="1" dirty="0" smtClean="0"/>
              <a:t> </a:t>
            </a:r>
          </a:p>
          <a:p>
            <a:pPr>
              <a:buNone/>
            </a:pPr>
            <a:r>
              <a:rPr lang="en-US" b="1" dirty="0" smtClean="0"/>
              <a:t/>
            </a:r>
            <a:br>
              <a:rPr lang="en-US" b="1" dirty="0" smtClean="0"/>
            </a:br>
            <a:r>
              <a:rPr lang="en-US" b="1" dirty="0" smtClean="0"/>
              <a:t>						                 </a:t>
            </a:r>
            <a:r>
              <a:rPr lang="en-US" b="1" dirty="0" err="1" smtClean="0"/>
              <a:t>Adj</a:t>
            </a:r>
            <a:r>
              <a:rPr lang="en-US" b="1" dirty="0" smtClean="0"/>
              <a:t>         N.</a:t>
            </a:r>
          </a:p>
          <a:p>
            <a:pPr>
              <a:buNone/>
            </a:pPr>
            <a:r>
              <a:rPr lang="en-US" b="1" dirty="0" smtClean="0"/>
              <a:t> </a:t>
            </a:r>
          </a:p>
          <a:p>
            <a:pPr>
              <a:buNone/>
            </a:pPr>
            <a:r>
              <a:rPr lang="en-US" b="1" dirty="0" smtClean="0"/>
              <a:t>	  	(Press.)     (have-en)     (be-</a:t>
            </a:r>
            <a:r>
              <a:rPr lang="en-US" b="1" dirty="0" err="1" smtClean="0"/>
              <a:t>ing</a:t>
            </a:r>
            <a:r>
              <a:rPr lang="en-US" b="1" dirty="0" smtClean="0"/>
              <a:t>)		                   for         several     years</a:t>
            </a:r>
          </a:p>
          <a:p>
            <a:pPr>
              <a:buNone/>
            </a:pPr>
            <a:endParaRPr lang="en-US" b="1" dirty="0" smtClean="0"/>
          </a:p>
          <a:p>
            <a:r>
              <a:rPr lang="en-US" b="1" dirty="0" smtClean="0"/>
              <a:t>Marisa have been playing tennis for several years.</a:t>
            </a:r>
            <a:endParaRPr lang="en-US" b="1" dirty="0"/>
          </a:p>
        </p:txBody>
      </p:sp>
      <p:cxnSp>
        <p:nvCxnSpPr>
          <p:cNvPr id="5" name="Straight Arrow Connector 4"/>
          <p:cNvCxnSpPr/>
          <p:nvPr/>
        </p:nvCxnSpPr>
        <p:spPr>
          <a:xfrm rot="10800000" flipV="1">
            <a:off x="3200400" y="1676400"/>
            <a:ext cx="12192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4419600" y="1676400"/>
            <a:ext cx="12192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2667794" y="27432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10800000" flipV="1">
            <a:off x="5410200" y="2514600"/>
            <a:ext cx="7620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5400000">
            <a:off x="5981700" y="27051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6172200" y="2514600"/>
            <a:ext cx="9906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10800000" flipV="1">
            <a:off x="4038600" y="3124200"/>
            <a:ext cx="11430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5400000">
            <a:off x="4800600" y="3200400"/>
            <a:ext cx="4572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a:off x="4610100" y="40005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16200000" flipH="1">
            <a:off x="3657600" y="4038600"/>
            <a:ext cx="8382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5400000">
            <a:off x="3390900" y="4229100"/>
            <a:ext cx="838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5400000">
            <a:off x="3009900" y="3848100"/>
            <a:ext cx="8382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rot="5400000">
            <a:off x="2171700" y="5219700"/>
            <a:ext cx="9144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5400000">
            <a:off x="3124200" y="5334000"/>
            <a:ext cx="9144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5400000">
            <a:off x="3962400" y="5334000"/>
            <a:ext cx="762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rot="5400000">
            <a:off x="5753100" y="3695700"/>
            <a:ext cx="990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rot="5400000">
            <a:off x="7200900" y="33909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rot="5400000">
            <a:off x="6819900" y="4152900"/>
            <a:ext cx="6858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rot="16200000" flipH="1">
            <a:off x="7124700" y="4229100"/>
            <a:ext cx="6858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rot="5400000">
            <a:off x="6477000" y="5410200"/>
            <a:ext cx="762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rot="5400000">
            <a:off x="7467600" y="57150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rot="5400000">
            <a:off x="8115300" y="5753100"/>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Immediate Constituent Analysis (ICA): </a:t>
            </a:r>
            <a:r>
              <a:rPr lang="en-US" b="1" dirty="0" smtClean="0">
                <a:solidFill>
                  <a:srgbClr val="C00000"/>
                </a:solidFill>
              </a:rPr>
              <a:t>Assumptions</a:t>
            </a:r>
            <a:endParaRPr lang="en-US" b="1" dirty="0">
              <a:solidFill>
                <a:srgbClr val="C00000"/>
              </a:solidFill>
            </a:endParaRPr>
          </a:p>
        </p:txBody>
      </p:sp>
      <p:sp>
        <p:nvSpPr>
          <p:cNvPr id="3" name="Content Placeholder 2"/>
          <p:cNvSpPr>
            <a:spLocks noGrp="1"/>
          </p:cNvSpPr>
          <p:nvPr>
            <p:ph idx="1"/>
          </p:nvPr>
        </p:nvSpPr>
        <p:spPr/>
        <p:txBody>
          <a:bodyPr/>
          <a:lstStyle/>
          <a:p>
            <a:pPr marL="609600" indent="-609600">
              <a:lnSpc>
                <a:spcPct val="90000"/>
              </a:lnSpc>
              <a:buFontTx/>
              <a:buAutoNum type="arabicPeriod"/>
            </a:pPr>
            <a:endParaRPr lang="en-US" altLang="zh-CN" smtClean="0"/>
          </a:p>
          <a:p>
            <a:pPr marL="609600" indent="-609600">
              <a:lnSpc>
                <a:spcPct val="90000"/>
              </a:lnSpc>
              <a:buFontTx/>
              <a:buAutoNum type="arabicPeriod"/>
            </a:pPr>
            <a:r>
              <a:rPr lang="en-US" altLang="zh-CN" smtClean="0"/>
              <a:t>The </a:t>
            </a:r>
            <a:r>
              <a:rPr lang="en-US" altLang="zh-CN" dirty="0" smtClean="0"/>
              <a:t>biggest linguistic unit or construction is sentence.</a:t>
            </a:r>
          </a:p>
          <a:p>
            <a:pPr marL="609600" indent="-609600">
              <a:lnSpc>
                <a:spcPct val="90000"/>
              </a:lnSpc>
              <a:buFontTx/>
              <a:buAutoNum type="arabicPeriod"/>
            </a:pPr>
            <a:r>
              <a:rPr lang="en-US" altLang="zh-CN" dirty="0" smtClean="0"/>
              <a:t>A sentence is constructed by phrases, and thus, can be analyzed into phrases.</a:t>
            </a:r>
          </a:p>
          <a:p>
            <a:pPr marL="609600" indent="-609600">
              <a:lnSpc>
                <a:spcPct val="90000"/>
              </a:lnSpc>
              <a:buFontTx/>
              <a:buAutoNum type="arabicPeriod"/>
            </a:pPr>
            <a:r>
              <a:rPr lang="en-US" altLang="zh-CN" dirty="0" smtClean="0"/>
              <a:t>A phrase is constructed by words, and thus, can be analyzed into words.</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C00000"/>
                </a:solidFill>
              </a:rPr>
              <a:t>Ultimate Constituents Analysis</a:t>
            </a:r>
            <a:endParaRPr lang="en-US" dirty="0">
              <a:solidFill>
                <a:srgbClr val="C00000"/>
              </a:solidFill>
            </a:endParaRPr>
          </a:p>
        </p:txBody>
      </p:sp>
      <p:sp>
        <p:nvSpPr>
          <p:cNvPr id="3" name="Content Placeholder 2"/>
          <p:cNvSpPr>
            <a:spLocks noGrp="1"/>
          </p:cNvSpPr>
          <p:nvPr>
            <p:ph idx="1"/>
          </p:nvPr>
        </p:nvSpPr>
        <p:spPr/>
        <p:txBody>
          <a:bodyPr/>
          <a:lstStyle/>
          <a:p>
            <a:endParaRPr lang="en-US" dirty="0" smtClean="0"/>
          </a:p>
          <a:p>
            <a:r>
              <a:rPr lang="en-US" dirty="0" smtClean="0"/>
              <a:t>The ultimate constituent analysis of a sentence considers </a:t>
            </a:r>
            <a:r>
              <a:rPr lang="en-US" dirty="0" smtClean="0">
                <a:solidFill>
                  <a:schemeClr val="accent6">
                    <a:lumMod val="75000"/>
                  </a:schemeClr>
                </a:solidFill>
              </a:rPr>
              <a:t>morpheme</a:t>
            </a:r>
            <a:r>
              <a:rPr lang="en-US" dirty="0" smtClean="0"/>
              <a:t> rather than a word (as in case of ICA) as ultimate constituent.</a:t>
            </a:r>
          </a:p>
          <a:p>
            <a:r>
              <a:rPr lang="en-US" dirty="0" smtClean="0"/>
              <a:t>According to </a:t>
            </a:r>
            <a:r>
              <a:rPr lang="en-US" dirty="0" err="1" smtClean="0"/>
              <a:t>Hocket</a:t>
            </a:r>
            <a:r>
              <a:rPr lang="en-US" dirty="0" smtClean="0"/>
              <a:t>*, ‘morphemes are the elementary building blocks of the language in its grammatical aspects’</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C00000"/>
                </a:solidFill>
              </a:rPr>
              <a:t>Ultimate Constituents Analysis</a:t>
            </a:r>
            <a:endParaRPr lang="en-US" dirty="0"/>
          </a:p>
        </p:txBody>
      </p:sp>
      <p:sp>
        <p:nvSpPr>
          <p:cNvPr id="3" name="Content Placeholder 2"/>
          <p:cNvSpPr>
            <a:spLocks noGrp="1"/>
          </p:cNvSpPr>
          <p:nvPr>
            <p:ph idx="1"/>
          </p:nvPr>
        </p:nvSpPr>
        <p:spPr/>
        <p:txBody>
          <a:bodyPr/>
          <a:lstStyle/>
          <a:p>
            <a:endParaRPr lang="en-US" dirty="0" smtClean="0"/>
          </a:p>
          <a:p>
            <a:r>
              <a:rPr lang="en-US" u="sng" dirty="0" smtClean="0">
                <a:latin typeface="Arial" pitchFamily="34" charset="0"/>
                <a:cs typeface="Arial" pitchFamily="34" charset="0"/>
              </a:rPr>
              <a:t>The ultimate constituents -</a:t>
            </a:r>
            <a:r>
              <a:rPr lang="en-US" dirty="0" smtClean="0">
                <a:latin typeface="Arial" pitchFamily="34" charset="0"/>
                <a:cs typeface="Arial" pitchFamily="34" charset="0"/>
              </a:rPr>
              <a:t> are the smallest meaningful units which any given construction can be broken down to, consisting of, a morpheme at the morphological level and a word at the syntactic level.</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C00000"/>
                </a:solidFill>
              </a:rPr>
              <a:t>Ultimate Constituents Analysis</a:t>
            </a:r>
            <a:endParaRPr lang="en-US" dirty="0"/>
          </a:p>
        </p:txBody>
      </p:sp>
      <p:sp>
        <p:nvSpPr>
          <p:cNvPr id="3" name="Content Placeholder 2"/>
          <p:cNvSpPr>
            <a:spLocks noGrp="1"/>
          </p:cNvSpPr>
          <p:nvPr>
            <p:ph idx="1"/>
          </p:nvPr>
        </p:nvSpPr>
        <p:spPr>
          <a:xfrm>
            <a:off x="1066800" y="1447800"/>
            <a:ext cx="7866888" cy="4800600"/>
          </a:xfrm>
        </p:spPr>
        <p:txBody>
          <a:bodyPr>
            <a:normAutofit fontScale="92500"/>
          </a:bodyPr>
          <a:lstStyle/>
          <a:p>
            <a:r>
              <a:rPr lang="en-US" dirty="0" smtClean="0"/>
              <a:t>The boys played with the footballs.</a:t>
            </a:r>
          </a:p>
          <a:p>
            <a:endParaRPr lang="en-US" dirty="0" smtClean="0"/>
          </a:p>
          <a:p>
            <a:pPr>
              <a:buNone/>
            </a:pPr>
            <a:r>
              <a:rPr lang="en-US" dirty="0" smtClean="0"/>
              <a:t>			      s</a:t>
            </a:r>
          </a:p>
          <a:p>
            <a:pPr>
              <a:buNone/>
            </a:pPr>
            <a:r>
              <a:rPr lang="en-US" dirty="0" smtClean="0"/>
              <a:t>		       			</a:t>
            </a:r>
          </a:p>
          <a:p>
            <a:pPr>
              <a:buNone/>
            </a:pPr>
            <a:r>
              <a:rPr lang="en-US" dirty="0" smtClean="0"/>
              <a:t>	 NP			     VP</a:t>
            </a:r>
          </a:p>
          <a:p>
            <a:pPr>
              <a:buNone/>
            </a:pPr>
            <a:endParaRPr lang="en-US" dirty="0" smtClean="0"/>
          </a:p>
          <a:p>
            <a:pPr>
              <a:buNone/>
            </a:pPr>
            <a:r>
              <a:rPr lang="en-US" sz="2100" dirty="0" smtClean="0"/>
              <a:t> </a:t>
            </a:r>
          </a:p>
          <a:p>
            <a:pPr>
              <a:buNone/>
            </a:pPr>
            <a:r>
              <a:rPr lang="en-US" sz="2100" dirty="0" smtClean="0"/>
              <a:t> Art    N   plural       verb      past   	prep	art	N   plural</a:t>
            </a:r>
          </a:p>
          <a:p>
            <a:pPr>
              <a:buNone/>
            </a:pPr>
            <a:endParaRPr lang="en-US" sz="2100" dirty="0" smtClean="0">
              <a:solidFill>
                <a:schemeClr val="bg2">
                  <a:lumMod val="40000"/>
                  <a:lumOff val="60000"/>
                </a:schemeClr>
              </a:solidFill>
            </a:endParaRPr>
          </a:p>
          <a:p>
            <a:pPr>
              <a:buNone/>
            </a:pPr>
            <a:r>
              <a:rPr lang="en-US" sz="2100" dirty="0" smtClean="0">
                <a:solidFill>
                  <a:schemeClr val="accent1"/>
                </a:solidFill>
              </a:rPr>
              <a:t>The    boy  -s           play      -</a:t>
            </a:r>
            <a:r>
              <a:rPr lang="en-US" sz="2100" dirty="0" err="1" smtClean="0">
                <a:solidFill>
                  <a:schemeClr val="accent1"/>
                </a:solidFill>
              </a:rPr>
              <a:t>ed</a:t>
            </a:r>
            <a:r>
              <a:rPr lang="en-US" sz="2100" dirty="0" smtClean="0">
                <a:solidFill>
                  <a:schemeClr val="accent1"/>
                </a:solidFill>
              </a:rPr>
              <a:t>            with            the       football     -s</a:t>
            </a:r>
          </a:p>
          <a:p>
            <a:endParaRPr lang="en-US" dirty="0"/>
          </a:p>
        </p:txBody>
      </p:sp>
      <p:cxnSp>
        <p:nvCxnSpPr>
          <p:cNvPr id="17" name="Straight Arrow Connector 16"/>
          <p:cNvCxnSpPr/>
          <p:nvPr/>
        </p:nvCxnSpPr>
        <p:spPr>
          <a:xfrm rot="5400000">
            <a:off x="3620294" y="3086100"/>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5400000">
            <a:off x="1715294" y="33909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5400000">
            <a:off x="5372894" y="33909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a:off x="1753394" y="4266406"/>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905000" y="3200400"/>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1447800" y="4419600"/>
            <a:ext cx="762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a:off x="1181100" y="46863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5400000">
            <a:off x="2095500" y="4533900"/>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1981200" y="4648200"/>
            <a:ext cx="609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rot="5400000">
            <a:off x="1790700" y="48387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rot="5400000">
            <a:off x="2399506" y="48379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rot="5400000">
            <a:off x="5410200" y="41148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886200" y="4267200"/>
            <a:ext cx="3124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rot="5400000">
            <a:off x="3733800" y="44196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3505200" y="4572000"/>
            <a:ext cx="762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rot="5400000">
            <a:off x="3314700" y="47617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rot="5400000">
            <a:off x="4038600" y="48006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rot="5400000">
            <a:off x="6934200" y="4343400"/>
            <a:ext cx="152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5867400" y="4419600"/>
            <a:ext cx="1828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rot="5400000">
            <a:off x="5524500" y="4762500"/>
            <a:ext cx="685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rot="5400000">
            <a:off x="7581900" y="4533900"/>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6781800" y="4648200"/>
            <a:ext cx="1295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rot="5400000">
            <a:off x="6553200" y="48768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rot="5400000">
            <a:off x="8001000" y="4724400"/>
            <a:ext cx="152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7696200" y="4876800"/>
            <a:ext cx="533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rot="5400000">
            <a:off x="7581900" y="4991100"/>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rot="5400000">
            <a:off x="8115300" y="4991100"/>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C00000"/>
                </a:solidFill>
              </a:rPr>
              <a:t>Ultimate Constituents Analysis</a:t>
            </a:r>
            <a:endParaRPr lang="en-US" dirty="0"/>
          </a:p>
        </p:txBody>
      </p:sp>
      <p:sp>
        <p:nvSpPr>
          <p:cNvPr id="3" name="Content Placeholder 2"/>
          <p:cNvSpPr>
            <a:spLocks noGrp="1"/>
          </p:cNvSpPr>
          <p:nvPr>
            <p:ph idx="1"/>
          </p:nvPr>
        </p:nvSpPr>
        <p:spPr/>
        <p:txBody>
          <a:bodyPr/>
          <a:lstStyle/>
          <a:p>
            <a:r>
              <a:rPr lang="en-US" dirty="0" smtClean="0"/>
              <a:t>For ultimate constituent analysis, the end of a word can be a prefix or a  suffix, beyond which further division of a constituent is not possible. </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a:t>
            </a:r>
            <a:endParaRPr lang="en-US" dirty="0"/>
          </a:p>
        </p:txBody>
      </p:sp>
      <p:sp>
        <p:nvSpPr>
          <p:cNvPr id="3" name="Content Placeholder 2"/>
          <p:cNvSpPr>
            <a:spLocks noGrp="1"/>
          </p:cNvSpPr>
          <p:nvPr>
            <p:ph idx="1"/>
          </p:nvPr>
        </p:nvSpPr>
        <p:spPr/>
        <p:txBody>
          <a:bodyPr/>
          <a:lstStyle/>
          <a:p>
            <a:endParaRPr lang="en-US" altLang="zh-CN" dirty="0" smtClean="0"/>
          </a:p>
          <a:p>
            <a:r>
              <a:rPr lang="en-US" altLang="zh-CN" dirty="0" smtClean="0"/>
              <a:t>Please show the following sentences in form of Tree diagrams with respect to Immediate Constituent Analysis and Ultimate constituent Analysis.</a:t>
            </a:r>
          </a:p>
          <a:p>
            <a:endParaRPr lang="en-US" altLang="zh-CN" dirty="0" smtClean="0"/>
          </a:p>
          <a:p>
            <a:r>
              <a:rPr lang="en-US" altLang="zh-CN" dirty="0" smtClean="0"/>
              <a:t>(1) Leave the book on the shelf.</a:t>
            </a:r>
          </a:p>
          <a:p>
            <a:r>
              <a:rPr lang="en-US" altLang="zh-CN" dirty="0" smtClean="0"/>
              <a:t>(2) It has been raining since morning.</a:t>
            </a: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lstStyle/>
          <a:p>
            <a:endParaRPr lang="en-US" dirty="0" smtClean="0"/>
          </a:p>
          <a:p>
            <a:r>
              <a:rPr lang="en-US" dirty="0" smtClean="0"/>
              <a:t>Syntax: Syntactic Study</a:t>
            </a:r>
          </a:p>
          <a:p>
            <a:r>
              <a:rPr lang="en-US" dirty="0" smtClean="0"/>
              <a:t>Syntactic???</a:t>
            </a:r>
          </a:p>
          <a:p>
            <a:r>
              <a:rPr lang="en-US" dirty="0" smtClean="0"/>
              <a:t>Syntactic Processes: Some major types</a:t>
            </a:r>
          </a:p>
          <a:p>
            <a:r>
              <a:rPr lang="en-US" dirty="0" smtClean="0"/>
              <a:t>Syntactic Analysis</a:t>
            </a:r>
          </a:p>
          <a:p>
            <a:pPr>
              <a:buFont typeface="Wingdings" pitchFamily="2" charset="2"/>
              <a:buChar char="v"/>
            </a:pPr>
            <a:r>
              <a:rPr lang="en-US" dirty="0" smtClean="0"/>
              <a:t>Immediate Constituent Analysis</a:t>
            </a:r>
          </a:p>
          <a:p>
            <a:pPr>
              <a:buFont typeface="Wingdings" pitchFamily="2" charset="2"/>
              <a:buChar char="v"/>
            </a:pPr>
            <a:r>
              <a:rPr lang="en-US" dirty="0" smtClean="0"/>
              <a:t>Ultimate Constituent Analysis</a:t>
            </a: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Herndon, J.H. (1999). A Survey of modern grammars (2</a:t>
            </a:r>
            <a:r>
              <a:rPr lang="en-US" baseline="30000" dirty="0" smtClean="0"/>
              <a:t>nd</a:t>
            </a:r>
            <a:r>
              <a:rPr lang="en-US" dirty="0" smtClean="0"/>
              <a:t> </a:t>
            </a:r>
            <a:r>
              <a:rPr lang="en-US" dirty="0" err="1" smtClean="0"/>
              <a:t>Facsim</a:t>
            </a:r>
            <a:r>
              <a:rPr lang="en-US" dirty="0" smtClean="0"/>
              <a:t> ed.). Forth Worth, TX.: </a:t>
            </a:r>
            <a:r>
              <a:rPr lang="en-US" dirty="0" err="1" smtClean="0"/>
              <a:t>Hartcourt</a:t>
            </a:r>
            <a:r>
              <a:rPr lang="en-US" dirty="0" smtClean="0"/>
              <a:t> College Publishers.</a:t>
            </a:r>
          </a:p>
          <a:p>
            <a:r>
              <a:rPr lang="en-US" dirty="0" err="1" smtClean="0"/>
              <a:t>Verspoor</a:t>
            </a:r>
            <a:r>
              <a:rPr lang="en-US" dirty="0" smtClean="0"/>
              <a:t>,  M., </a:t>
            </a:r>
            <a:r>
              <a:rPr lang="en-US" dirty="0" err="1" smtClean="0"/>
              <a:t>Sauter</a:t>
            </a:r>
            <a:r>
              <a:rPr lang="en-US" dirty="0" smtClean="0"/>
              <a:t>, K. (2000). English sentence analysis: an introductory course. Philadelphia, PA. John </a:t>
            </a:r>
            <a:r>
              <a:rPr lang="en-US" dirty="0" err="1" smtClean="0"/>
              <a:t>Benjamins</a:t>
            </a:r>
            <a:r>
              <a:rPr lang="en-US" dirty="0" smtClean="0"/>
              <a:t> Publishing Co.</a:t>
            </a:r>
          </a:p>
          <a:p>
            <a:r>
              <a:rPr lang="en-US" dirty="0" smtClean="0"/>
              <a:t>Falk, Julia. Linguistics and Language. 1978.</a:t>
            </a:r>
          </a:p>
          <a:p>
            <a:r>
              <a:rPr lang="en-US" dirty="0" err="1" smtClean="0"/>
              <a:t>Hocket</a:t>
            </a:r>
            <a:r>
              <a:rPr lang="en-US" dirty="0" smtClean="0"/>
              <a:t>, F. C. A Course in Modern Linguistics. New Delhi: Oxford. 1958</a:t>
            </a:r>
          </a:p>
          <a:p>
            <a:r>
              <a:rPr lang="en-US" i="1" dirty="0" err="1" smtClean="0"/>
              <a:t>Parsad</a:t>
            </a:r>
            <a:r>
              <a:rPr lang="en-US" i="1" dirty="0" smtClean="0"/>
              <a:t>, </a:t>
            </a:r>
            <a:r>
              <a:rPr lang="en-US" i="1" dirty="0" err="1" smtClean="0"/>
              <a:t>Tarni</a:t>
            </a:r>
            <a:r>
              <a:rPr lang="en-US" i="1" dirty="0" smtClean="0"/>
              <a:t>, A Course in Linguistics, 2012, New </a:t>
            </a:r>
            <a:r>
              <a:rPr lang="en-US" i="1" dirty="0" err="1" smtClean="0"/>
              <a:t>Dehli</a:t>
            </a:r>
            <a:r>
              <a:rPr lang="en-US" i="1" dirty="0" smtClean="0"/>
              <a:t>: PHI </a:t>
            </a:r>
          </a:p>
          <a:p>
            <a:r>
              <a:rPr lang="en-US" dirty="0" err="1" smtClean="0"/>
              <a:t>Strang</a:t>
            </a:r>
            <a:r>
              <a:rPr lang="en-US" dirty="0" smtClean="0"/>
              <a:t>, Barbara. </a:t>
            </a:r>
            <a:r>
              <a:rPr lang="en-US" i="1" dirty="0" smtClean="0"/>
              <a:t>Modern English Structure. </a:t>
            </a:r>
            <a:r>
              <a:rPr lang="en-US" dirty="0" smtClean="0"/>
              <a:t>Edward Arnold. 1968</a:t>
            </a:r>
            <a:r>
              <a:rPr lang="en-US" i="1" dirty="0" smtClean="0"/>
              <a:t>.</a:t>
            </a:r>
          </a:p>
          <a:p>
            <a:r>
              <a:rPr lang="en-US" dirty="0" err="1" smtClean="0"/>
              <a:t>Tallerman</a:t>
            </a:r>
            <a:r>
              <a:rPr lang="en-US" dirty="0" smtClean="0"/>
              <a:t>. </a:t>
            </a:r>
            <a:r>
              <a:rPr lang="en-US" i="1" dirty="0" smtClean="0"/>
              <a:t>Understanding Syntax</a:t>
            </a:r>
            <a:r>
              <a:rPr lang="en-US" dirty="0" smtClean="0"/>
              <a:t>.</a:t>
            </a:r>
          </a:p>
          <a:p>
            <a:r>
              <a:rPr lang="en-US" dirty="0" err="1" smtClean="0"/>
              <a:t>Valin</a:t>
            </a:r>
            <a:r>
              <a:rPr lang="en-US" dirty="0" smtClean="0"/>
              <a:t>, R. D. V. </a:t>
            </a:r>
            <a:r>
              <a:rPr lang="en-US" i="1" dirty="0" smtClean="0"/>
              <a:t>An Introduction to Syntax</a:t>
            </a:r>
            <a:r>
              <a:rPr lang="en-US" dirty="0" smtClean="0"/>
              <a:t>. Cambridge Press. 2001</a:t>
            </a:r>
          </a:p>
          <a:p>
            <a:r>
              <a:rPr lang="en-US" dirty="0" smtClean="0"/>
              <a:t>Yule, George. The Study of Language. 1996.</a:t>
            </a:r>
          </a:p>
          <a:p>
            <a:endParaRPr lang="en-US" dirty="0" smtClean="0"/>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182</TotalTime>
  <Words>1454</Words>
  <Application>Microsoft Office PowerPoint</Application>
  <PresentationFormat>On-screen Show (4:3)</PresentationFormat>
  <Paragraphs>237</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Solstice</vt:lpstr>
      <vt:lpstr>Syntax (3)</vt:lpstr>
      <vt:lpstr>Previously….</vt:lpstr>
      <vt:lpstr>Today’s Lecture</vt:lpstr>
      <vt:lpstr>Syntax: Syntactic</vt:lpstr>
      <vt:lpstr>Syntactic Processes</vt:lpstr>
      <vt:lpstr>Syntactic Processes</vt:lpstr>
      <vt:lpstr>Syntactic analysis</vt:lpstr>
      <vt:lpstr>Immediate Constituent Analysis (ICA)</vt:lpstr>
      <vt:lpstr>Immediate Constituent Analysis (ICA)</vt:lpstr>
      <vt:lpstr>Immediate Constituent Analysis (ICA)</vt:lpstr>
      <vt:lpstr>Immediate Constituent Analysis (ICA)</vt:lpstr>
      <vt:lpstr>ICA: Derivational Tree</vt:lpstr>
      <vt:lpstr>Immediate Constituent Analysis (ICA): Structure &amp; Function</vt:lpstr>
      <vt:lpstr>Immediate Constituent Analysis (ICA): Structure &amp; Function</vt:lpstr>
      <vt:lpstr>Immediate Constituent Analysis (ICA)</vt:lpstr>
      <vt:lpstr>Immediate Constituent Analysis (ICA)</vt:lpstr>
      <vt:lpstr>Immediate Constituent Analysis (ICA)</vt:lpstr>
      <vt:lpstr>Immediate Constituent Analysis (ICA)</vt:lpstr>
      <vt:lpstr>Immediate Constituent Analysis (ICA)</vt:lpstr>
      <vt:lpstr>Immediate Constituent Analysis (ICA)</vt:lpstr>
      <vt:lpstr>Immediate Constituent Analysis (ICA)</vt:lpstr>
      <vt:lpstr>Immediate Constituent Analysis (ICA)</vt:lpstr>
      <vt:lpstr>Immediate Constituent Analysis (ICA)</vt:lpstr>
      <vt:lpstr>Immediate Constituent Analysis (ICA): Assumptions</vt:lpstr>
      <vt:lpstr>Ultimate Constituents Analysis</vt:lpstr>
      <vt:lpstr>Ultimate Constituents Analysis</vt:lpstr>
      <vt:lpstr>Ultimate Constituents Analysis</vt:lpstr>
      <vt:lpstr>Ultimate Constituents Analysis</vt:lpstr>
      <vt:lpstr>Assignment</vt:lpstr>
      <vt:lpstr>Recap</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Syntax (3)</dc:title>
  <dc:creator>Numan</dc:creator>
  <cp:lastModifiedBy>NTS</cp:lastModifiedBy>
  <cp:revision>82</cp:revision>
  <dcterms:created xsi:type="dcterms:W3CDTF">2013-06-15T06:21:56Z</dcterms:created>
  <dcterms:modified xsi:type="dcterms:W3CDTF">2013-06-15T12:58:49Z</dcterms:modified>
</cp:coreProperties>
</file>