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5" r:id="rId26"/>
    <p:sldId id="286" r:id="rId27"/>
    <p:sldId id="280" r:id="rId28"/>
    <p:sldId id="281" r:id="rId29"/>
    <p:sldId id="282" r:id="rId30"/>
    <p:sldId id="283" r:id="rId31"/>
    <p:sldId id="284" r:id="rId32"/>
    <p:sldId id="287" r:id="rId33"/>
    <p:sldId id="288" r:id="rId34"/>
    <p:sldId id="289" r:id="rId35"/>
    <p:sldId id="290"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autoAdjust="0"/>
    <p:restoredTop sz="94604" autoAdjust="0"/>
  </p:normalViewPr>
  <p:slideViewPr>
    <p:cSldViewPr>
      <p:cViewPr varScale="1">
        <p:scale>
          <a:sx n="42" d="100"/>
          <a:sy n="42" d="100"/>
        </p:scale>
        <p:origin x="-1507"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50E9B1EA-A40B-42DD-B35D-C450F2EC70DE}" type="datetimeFigureOut">
              <a:rPr lang="en-US" smtClean="0"/>
              <a:pPr/>
              <a:t>6/15/2013</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50ED9EAB-5669-4679-B87D-E8B2E42B13CF}"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0E9B1EA-A40B-42DD-B35D-C450F2EC70DE}" type="datetimeFigureOut">
              <a:rPr lang="en-US" smtClean="0"/>
              <a:pPr/>
              <a:t>6/15/2013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0ED9EAB-5669-4679-B87D-E8B2E42B13C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50E9B1EA-A40B-42DD-B35D-C450F2EC70DE}" type="datetimeFigureOut">
              <a:rPr lang="en-US" smtClean="0"/>
              <a:pPr/>
              <a:t>6/15/2013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0ED9EAB-5669-4679-B87D-E8B2E42B13CF}"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0E9B1EA-A40B-42DD-B35D-C450F2EC70DE}" type="datetimeFigureOut">
              <a:rPr lang="en-US" smtClean="0"/>
              <a:pPr/>
              <a:t>6/15/2013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0ED9EAB-5669-4679-B87D-E8B2E42B13C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50E9B1EA-A40B-42DD-B35D-C450F2EC70DE}" type="datetimeFigureOut">
              <a:rPr lang="en-US" smtClean="0"/>
              <a:pPr/>
              <a:t>6/15/2013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50ED9EAB-5669-4679-B87D-E8B2E42B13C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50E9B1EA-A40B-42DD-B35D-C450F2EC70DE}" type="datetimeFigureOut">
              <a:rPr lang="en-US" smtClean="0"/>
              <a:pPr/>
              <a:t>6/15/2013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50ED9EAB-5669-4679-B87D-E8B2E42B13C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50E9B1EA-A40B-42DD-B35D-C450F2EC70DE}" type="datetimeFigureOut">
              <a:rPr lang="en-US" smtClean="0"/>
              <a:pPr/>
              <a:t>6/15/2013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50ED9EAB-5669-4679-B87D-E8B2E42B13CF}"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0E9B1EA-A40B-42DD-B35D-C450F2EC70DE}" type="datetimeFigureOut">
              <a:rPr lang="en-US" smtClean="0"/>
              <a:pPr/>
              <a:t>6/15/2013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0ED9EAB-5669-4679-B87D-E8B2E42B13C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50E9B1EA-A40B-42DD-B35D-C450F2EC70DE}" type="datetimeFigureOut">
              <a:rPr lang="en-US" smtClean="0"/>
              <a:pPr/>
              <a:t>6/15/2013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50ED9EAB-5669-4679-B87D-E8B2E42B13CF}"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0E9B1EA-A40B-42DD-B35D-C450F2EC70DE}" type="datetimeFigureOut">
              <a:rPr lang="en-US" smtClean="0"/>
              <a:pPr/>
              <a:t>6/15/2013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0ED9EAB-5669-4679-B87D-E8B2E42B13C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50E9B1EA-A40B-42DD-B35D-C450F2EC70DE}" type="datetimeFigureOut">
              <a:rPr lang="en-US" smtClean="0"/>
              <a:pPr/>
              <a:t>6/15/2013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50ED9EAB-5669-4679-B87D-E8B2E42B13C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50E9B1EA-A40B-42DD-B35D-C450F2EC70DE}" type="datetimeFigureOut">
              <a:rPr lang="en-US" smtClean="0"/>
              <a:pPr/>
              <a:t>6/15/2013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50ED9EAB-5669-4679-B87D-E8B2E42B13CF}"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3200400"/>
            <a:ext cx="7406640" cy="1472184"/>
          </a:xfrm>
        </p:spPr>
        <p:txBody>
          <a:bodyPr>
            <a:normAutofit/>
          </a:bodyPr>
          <a:lstStyle/>
          <a:p>
            <a:r>
              <a:rPr lang="en-US" sz="6000" b="1" dirty="0" smtClean="0"/>
              <a:t>Syntax (2)</a:t>
            </a:r>
            <a:endParaRPr lang="en-US" sz="6000" b="1" dirty="0"/>
          </a:p>
        </p:txBody>
      </p:sp>
      <p:sp>
        <p:nvSpPr>
          <p:cNvPr id="3" name="Subtitle 2"/>
          <p:cNvSpPr>
            <a:spLocks noGrp="1"/>
          </p:cNvSpPr>
          <p:nvPr>
            <p:ph type="subTitle" idx="1"/>
          </p:nvPr>
        </p:nvSpPr>
        <p:spPr>
          <a:xfrm>
            <a:off x="1066800" y="4953000"/>
            <a:ext cx="7406640" cy="1752600"/>
          </a:xfrm>
        </p:spPr>
        <p:txBody>
          <a:bodyPr/>
          <a:lstStyle/>
          <a:p>
            <a:endParaRPr lang="en-US" dirty="0" smtClean="0"/>
          </a:p>
          <a:p>
            <a:endParaRPr lang="en-US" dirty="0"/>
          </a:p>
          <a:p>
            <a:r>
              <a:rPr lang="en-US" dirty="0" smtClean="0"/>
              <a:t>Dr. </a:t>
            </a:r>
            <a:r>
              <a:rPr lang="en-US" dirty="0" err="1" smtClean="0"/>
              <a:t>Ansa</a:t>
            </a:r>
            <a:r>
              <a:rPr lang="en-US" dirty="0" smtClean="0"/>
              <a:t> </a:t>
            </a:r>
            <a:r>
              <a:rPr lang="en-US" dirty="0" err="1" smtClean="0"/>
              <a:t>Hameed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Previously…</a:t>
            </a:r>
            <a:endParaRPr lang="en-US" dirty="0"/>
          </a:p>
        </p:txBody>
      </p:sp>
      <p:sp>
        <p:nvSpPr>
          <p:cNvPr id="3" name="Content Placeholder 2"/>
          <p:cNvSpPr>
            <a:spLocks noGrp="1"/>
          </p:cNvSpPr>
          <p:nvPr>
            <p:ph idx="1"/>
          </p:nvPr>
        </p:nvSpPr>
        <p:spPr/>
        <p:txBody>
          <a:bodyPr/>
          <a:lstStyle/>
          <a:p>
            <a:endParaRPr lang="en-US" dirty="0" smtClean="0"/>
          </a:p>
          <a:p>
            <a:r>
              <a:rPr lang="en-US" dirty="0" smtClean="0"/>
              <a:t>From Morphology to Syntax</a:t>
            </a:r>
          </a:p>
          <a:p>
            <a:r>
              <a:rPr lang="en-US" dirty="0" smtClean="0"/>
              <a:t>Syntax???</a:t>
            </a:r>
          </a:p>
          <a:p>
            <a:r>
              <a:rPr lang="en-US" dirty="0" smtClean="0"/>
              <a:t>Importance of Syntax Study</a:t>
            </a:r>
          </a:p>
          <a:p>
            <a:r>
              <a:rPr lang="en-US" dirty="0" smtClean="0"/>
              <a:t>Importance of Syntax Rules</a:t>
            </a:r>
          </a:p>
          <a:p>
            <a:r>
              <a:rPr lang="en-US" dirty="0" smtClean="0"/>
              <a:t>Paradigmatic view of Syntax</a:t>
            </a:r>
          </a:p>
          <a:p>
            <a:r>
              <a:rPr lang="en-US" dirty="0" smtClean="0"/>
              <a:t>Sentences???</a:t>
            </a:r>
          </a:p>
          <a:p>
            <a:r>
              <a:rPr lang="en-US" dirty="0" smtClean="0"/>
              <a:t>Phrases????</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lstStyle/>
          <a:p>
            <a:endParaRPr lang="en-US" dirty="0" smtClean="0"/>
          </a:p>
          <a:p>
            <a:r>
              <a:rPr lang="en-US" dirty="0" smtClean="0"/>
              <a:t>Paradigmatic view</a:t>
            </a:r>
          </a:p>
          <a:p>
            <a:endParaRPr lang="en-US" dirty="0" smtClean="0"/>
          </a:p>
          <a:p>
            <a:r>
              <a:rPr lang="en-US" dirty="0" smtClean="0"/>
              <a:t>Sentence</a:t>
            </a:r>
          </a:p>
          <a:p>
            <a:r>
              <a:rPr lang="en-US" dirty="0" smtClean="0"/>
              <a:t>Phrases</a:t>
            </a:r>
          </a:p>
          <a:p>
            <a:r>
              <a:rPr lang="en-US" dirty="0" smtClean="0"/>
              <a:t>Verb Phrases</a:t>
            </a:r>
          </a:p>
          <a:p>
            <a:r>
              <a:rPr lang="en-US" dirty="0" smtClean="0"/>
              <a:t>Clauses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Phrases</a:t>
            </a:r>
            <a:endParaRPr lang="en-US" dirty="0"/>
          </a:p>
        </p:txBody>
      </p:sp>
      <p:sp>
        <p:nvSpPr>
          <p:cNvPr id="3" name="Content Placeholder 2"/>
          <p:cNvSpPr>
            <a:spLocks noGrp="1"/>
          </p:cNvSpPr>
          <p:nvPr>
            <p:ph idx="1"/>
          </p:nvPr>
        </p:nvSpPr>
        <p:spPr/>
        <p:txBody>
          <a:bodyPr/>
          <a:lstStyle/>
          <a:p>
            <a:endParaRPr lang="en-US" dirty="0" smtClean="0"/>
          </a:p>
          <a:p>
            <a:r>
              <a:rPr lang="en-US" dirty="0" smtClean="0"/>
              <a:t>Noun Phrase</a:t>
            </a:r>
          </a:p>
          <a:p>
            <a:r>
              <a:rPr lang="en-US" dirty="0" smtClean="0"/>
              <a:t>Adjective Phrase</a:t>
            </a:r>
          </a:p>
          <a:p>
            <a:r>
              <a:rPr lang="en-US" dirty="0" smtClean="0"/>
              <a:t>Adverb Phrase</a:t>
            </a:r>
          </a:p>
          <a:p>
            <a:r>
              <a:rPr lang="en-US" dirty="0" smtClean="0"/>
              <a:t>Prepositional Phrase</a:t>
            </a:r>
          </a:p>
          <a:p>
            <a:r>
              <a:rPr lang="en-US" dirty="0" smtClean="0">
                <a:solidFill>
                  <a:srgbClr val="C00000"/>
                </a:solidFill>
              </a:rPr>
              <a:t>Verb Phrase</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Phrases</a:t>
            </a:r>
            <a:endParaRPr lang="en-US" dirty="0"/>
          </a:p>
        </p:txBody>
      </p:sp>
      <p:sp>
        <p:nvSpPr>
          <p:cNvPr id="3" name="Content Placeholder 2"/>
          <p:cNvSpPr>
            <a:spLocks noGrp="1"/>
          </p:cNvSpPr>
          <p:nvPr>
            <p:ph idx="1"/>
          </p:nvPr>
        </p:nvSpPr>
        <p:spPr/>
        <p:txBody>
          <a:bodyPr>
            <a:normAutofit/>
          </a:bodyPr>
          <a:lstStyle/>
          <a:p>
            <a:pPr marL="342900" indent="-342900"/>
            <a:r>
              <a:rPr lang="en-US" b="1" u="sng" dirty="0" smtClean="0"/>
              <a:t>Verb Phrase</a:t>
            </a:r>
          </a:p>
          <a:p>
            <a:pPr marL="342900" indent="-342900"/>
            <a:endParaRPr lang="en-US" b="1" u="sng" dirty="0" smtClean="0"/>
          </a:p>
          <a:p>
            <a:pPr marL="342900" indent="-342900"/>
            <a:r>
              <a:rPr lang="en-US" dirty="0" smtClean="0"/>
              <a:t>A </a:t>
            </a:r>
            <a:r>
              <a:rPr lang="en-US" b="1" dirty="0" smtClean="0">
                <a:solidFill>
                  <a:schemeClr val="accent6">
                    <a:lumMod val="75000"/>
                  </a:schemeClr>
                </a:solidFill>
              </a:rPr>
              <a:t>Verb Phrase (VP)</a:t>
            </a:r>
            <a:r>
              <a:rPr lang="en-US" dirty="0" smtClean="0"/>
              <a:t> is a phrase that is made up of at least one verb. </a:t>
            </a:r>
          </a:p>
          <a:p>
            <a:pPr marL="342900" indent="-342900"/>
            <a:r>
              <a:rPr lang="en-US" dirty="0" smtClean="0"/>
              <a:t>Verb phrases often contain noun phrases, prepositional phrases or adverb phrases that function as objects or adverbials of the verb. The verb is the head of the VP.</a:t>
            </a:r>
          </a:p>
          <a:p>
            <a:pPr marL="342900" indent="-342900"/>
            <a:r>
              <a:rPr lang="en-US" dirty="0" smtClean="0"/>
              <a:t>VPs function as the head of the clause.</a:t>
            </a:r>
          </a:p>
          <a:p>
            <a:endParaRPr lang="en-US" dirty="0" smtClean="0"/>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Phrases</a:t>
            </a:r>
            <a:endParaRPr lang="en-US" dirty="0"/>
          </a:p>
        </p:txBody>
      </p:sp>
      <p:sp>
        <p:nvSpPr>
          <p:cNvPr id="3" name="Content Placeholder 2"/>
          <p:cNvSpPr>
            <a:spLocks noGrp="1"/>
          </p:cNvSpPr>
          <p:nvPr>
            <p:ph idx="1"/>
          </p:nvPr>
        </p:nvSpPr>
        <p:spPr/>
        <p:txBody>
          <a:bodyPr>
            <a:normAutofit fontScale="62500" lnSpcReduction="20000"/>
          </a:bodyPr>
          <a:lstStyle/>
          <a:p>
            <a:pPr marL="342900" indent="-342900"/>
            <a:endParaRPr lang="en-US" sz="4500" dirty="0" smtClean="0"/>
          </a:p>
          <a:p>
            <a:pPr marL="342900" indent="-342900"/>
            <a:r>
              <a:rPr lang="en-US" sz="4500" b="1" dirty="0" smtClean="0"/>
              <a:t>Types of Verbs:</a:t>
            </a:r>
          </a:p>
          <a:p>
            <a:pPr marL="342900" indent="-342900"/>
            <a:r>
              <a:rPr lang="en-US" sz="4500" dirty="0" smtClean="0"/>
              <a:t>Verbs can be classified in many different ways. We  distinguish different types of verbs according to the following aspects:</a:t>
            </a:r>
          </a:p>
          <a:p>
            <a:pPr marL="742950" lvl="1"/>
            <a:r>
              <a:rPr lang="en-US" sz="4500" dirty="0" smtClean="0"/>
              <a:t>according to the meaning and function: </a:t>
            </a:r>
            <a:r>
              <a:rPr lang="en-US" sz="4500" b="1" dirty="0" smtClean="0">
                <a:solidFill>
                  <a:schemeClr val="accent1">
                    <a:lumMod val="50000"/>
                  </a:schemeClr>
                </a:solidFill>
              </a:rPr>
              <a:t>lexical, linking</a:t>
            </a:r>
            <a:r>
              <a:rPr lang="en-US" sz="4500" dirty="0" smtClean="0">
                <a:solidFill>
                  <a:schemeClr val="accent1">
                    <a:lumMod val="50000"/>
                  </a:schemeClr>
                </a:solidFill>
              </a:rPr>
              <a:t> </a:t>
            </a:r>
            <a:r>
              <a:rPr lang="en-US" sz="4500" dirty="0" smtClean="0"/>
              <a:t>or </a:t>
            </a:r>
            <a:r>
              <a:rPr lang="en-US" sz="4500" b="1" dirty="0" smtClean="0">
                <a:solidFill>
                  <a:schemeClr val="accent1">
                    <a:lumMod val="50000"/>
                  </a:schemeClr>
                </a:solidFill>
              </a:rPr>
              <a:t>auxiliary</a:t>
            </a:r>
          </a:p>
          <a:p>
            <a:pPr marL="742950" lvl="1"/>
            <a:r>
              <a:rPr lang="en-US" sz="4500" dirty="0" smtClean="0"/>
              <a:t>according to the number of objects it requires: </a:t>
            </a:r>
            <a:r>
              <a:rPr lang="en-US" sz="4500" b="1" dirty="0" smtClean="0">
                <a:solidFill>
                  <a:schemeClr val="accent1">
                    <a:lumMod val="50000"/>
                  </a:schemeClr>
                </a:solidFill>
              </a:rPr>
              <a:t>intransitive, transitive</a:t>
            </a:r>
            <a:r>
              <a:rPr lang="en-US" sz="4500" dirty="0" smtClean="0">
                <a:solidFill>
                  <a:schemeClr val="accent1">
                    <a:lumMod val="50000"/>
                  </a:schemeClr>
                </a:solidFill>
              </a:rPr>
              <a:t> </a:t>
            </a:r>
            <a:r>
              <a:rPr lang="en-US" sz="4500" dirty="0" smtClean="0"/>
              <a:t>or </a:t>
            </a:r>
            <a:r>
              <a:rPr lang="en-US" sz="4500" b="1" dirty="0" err="1" smtClean="0">
                <a:solidFill>
                  <a:schemeClr val="accent1">
                    <a:lumMod val="50000"/>
                  </a:schemeClr>
                </a:solidFill>
              </a:rPr>
              <a:t>ditransitive</a:t>
            </a:r>
            <a:endParaRPr lang="en-US" sz="4500" b="1" dirty="0" smtClean="0">
              <a:solidFill>
                <a:schemeClr val="accent1">
                  <a:lumMod val="50000"/>
                </a:schemeClr>
              </a:solidFill>
            </a:endParaRPr>
          </a:p>
          <a:p>
            <a:pPr marL="742950" lvl="1"/>
            <a:r>
              <a:rPr lang="en-US" sz="4500" dirty="0" smtClean="0"/>
              <a:t>according to the form: </a:t>
            </a:r>
            <a:r>
              <a:rPr lang="en-US" sz="4500" b="1" dirty="0" smtClean="0">
                <a:solidFill>
                  <a:schemeClr val="accent1">
                    <a:lumMod val="50000"/>
                  </a:schemeClr>
                </a:solidFill>
              </a:rPr>
              <a:t>finite</a:t>
            </a:r>
            <a:r>
              <a:rPr lang="en-US" sz="4500" dirty="0" smtClean="0"/>
              <a:t> or </a:t>
            </a:r>
            <a:r>
              <a:rPr lang="en-US" sz="4500" b="1" dirty="0" smtClean="0">
                <a:solidFill>
                  <a:schemeClr val="accent1">
                    <a:lumMod val="50000"/>
                  </a:schemeClr>
                </a:solidFill>
              </a:rPr>
              <a:t>non-finite</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Phrases</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solidFill>
                  <a:schemeClr val="accent1">
                    <a:lumMod val="50000"/>
                  </a:schemeClr>
                </a:solidFill>
              </a:rPr>
              <a:t>Verbs types according to meaning &amp; function</a:t>
            </a:r>
          </a:p>
          <a:p>
            <a:pPr marL="342900" indent="-342900">
              <a:lnSpc>
                <a:spcPct val="90000"/>
              </a:lnSpc>
            </a:pPr>
            <a:r>
              <a:rPr lang="en-US" sz="2000" b="1" dirty="0" smtClean="0">
                <a:solidFill>
                  <a:schemeClr val="accent2">
                    <a:lumMod val="50000"/>
                  </a:schemeClr>
                </a:solidFill>
              </a:rPr>
              <a:t>Lexical verbs </a:t>
            </a:r>
            <a:r>
              <a:rPr lang="en-US" sz="2000" dirty="0" smtClean="0"/>
              <a:t>are main verbs that add the primary meaning. A main clause must have one and only one lexical verb.</a:t>
            </a:r>
          </a:p>
          <a:p>
            <a:pPr marL="1143000" lvl="2">
              <a:lnSpc>
                <a:spcPct val="90000"/>
              </a:lnSpc>
              <a:buFont typeface="Wingdings" pitchFamily="2" charset="2"/>
              <a:buNone/>
            </a:pPr>
            <a:r>
              <a:rPr lang="en-US" b="1" dirty="0" smtClean="0">
                <a:solidFill>
                  <a:srgbClr val="800000"/>
                </a:solidFill>
              </a:rPr>
              <a:t>  </a:t>
            </a:r>
            <a:r>
              <a:rPr lang="en-US" dirty="0" smtClean="0">
                <a:solidFill>
                  <a:srgbClr val="800000"/>
                </a:solidFill>
              </a:rPr>
              <a:t>I </a:t>
            </a:r>
            <a:r>
              <a:rPr lang="en-US" b="1" dirty="0" smtClean="0">
                <a:solidFill>
                  <a:srgbClr val="800000"/>
                </a:solidFill>
              </a:rPr>
              <a:t>READ</a:t>
            </a:r>
            <a:r>
              <a:rPr lang="en-US" dirty="0" smtClean="0">
                <a:solidFill>
                  <a:srgbClr val="800000"/>
                </a:solidFill>
              </a:rPr>
              <a:t> a novel.</a:t>
            </a:r>
            <a:endParaRPr lang="en-US" b="1" dirty="0" smtClean="0">
              <a:solidFill>
                <a:srgbClr val="800000"/>
              </a:solidFill>
            </a:endParaRPr>
          </a:p>
          <a:p>
            <a:pPr marL="342900" indent="-342900">
              <a:lnSpc>
                <a:spcPct val="90000"/>
              </a:lnSpc>
            </a:pPr>
            <a:r>
              <a:rPr lang="en-US" sz="2000" b="1" dirty="0" smtClean="0">
                <a:solidFill>
                  <a:schemeClr val="accent2">
                    <a:lumMod val="50000"/>
                  </a:schemeClr>
                </a:solidFill>
              </a:rPr>
              <a:t>Linking verbs </a:t>
            </a:r>
            <a:r>
              <a:rPr lang="en-US" sz="2000" dirty="0" smtClean="0"/>
              <a:t>are verbs that do not add much meaning. They link subjects and subject complements.</a:t>
            </a:r>
          </a:p>
          <a:p>
            <a:pPr marL="742950" lvl="1">
              <a:lnSpc>
                <a:spcPct val="90000"/>
              </a:lnSpc>
              <a:buNone/>
            </a:pPr>
            <a:r>
              <a:rPr lang="en-US" sz="2000" b="1" dirty="0" smtClean="0">
                <a:solidFill>
                  <a:schemeClr val="accent2"/>
                </a:solidFill>
              </a:rPr>
              <a:t>		  </a:t>
            </a:r>
            <a:r>
              <a:rPr lang="en-US" sz="2000" dirty="0" smtClean="0">
                <a:solidFill>
                  <a:srgbClr val="800000"/>
                </a:solidFill>
              </a:rPr>
              <a:t>Peter </a:t>
            </a:r>
            <a:r>
              <a:rPr lang="en-US" sz="2000" b="1" dirty="0" smtClean="0">
                <a:solidFill>
                  <a:srgbClr val="800000"/>
                </a:solidFill>
              </a:rPr>
              <a:t>BECAME</a:t>
            </a:r>
            <a:r>
              <a:rPr lang="en-US" sz="2000" dirty="0" smtClean="0">
                <a:solidFill>
                  <a:srgbClr val="800000"/>
                </a:solidFill>
              </a:rPr>
              <a:t> bored</a:t>
            </a:r>
            <a:r>
              <a:rPr lang="en-US" sz="2000" b="1" dirty="0" smtClean="0">
                <a:solidFill>
                  <a:srgbClr val="800000"/>
                </a:solidFill>
              </a:rPr>
              <a:t>.</a:t>
            </a:r>
            <a:endParaRPr lang="en-US" sz="2000" b="1" dirty="0" smtClean="0">
              <a:solidFill>
                <a:schemeClr val="accent2"/>
              </a:solidFill>
            </a:endParaRPr>
          </a:p>
          <a:p>
            <a:pPr marL="342900" indent="-342900">
              <a:lnSpc>
                <a:spcPct val="90000"/>
              </a:lnSpc>
            </a:pPr>
            <a:r>
              <a:rPr lang="en-US" sz="2000" b="1" dirty="0" smtClean="0">
                <a:solidFill>
                  <a:schemeClr val="accent2">
                    <a:lumMod val="50000"/>
                  </a:schemeClr>
                </a:solidFill>
              </a:rPr>
              <a:t>Auxiliary verbs </a:t>
            </a:r>
            <a:r>
              <a:rPr lang="en-US" sz="2000" dirty="0" smtClean="0"/>
              <a:t>are verbs that are used to ‘help’ lexical or linking verbs by adding grammatical information (aspect, tense, modality). Auxiliary verbs do not add lexical meaning. Auxiliary verbs need not be present in a main clause, but sometimes there are more than one auxiliary verb in a single clause.</a:t>
            </a:r>
          </a:p>
          <a:p>
            <a:pPr marL="742950" lvl="1">
              <a:lnSpc>
                <a:spcPct val="90000"/>
              </a:lnSpc>
              <a:buNone/>
            </a:pPr>
            <a:r>
              <a:rPr lang="en-US" sz="2000" b="1" dirty="0" smtClean="0">
                <a:solidFill>
                  <a:schemeClr val="accent2"/>
                </a:solidFill>
              </a:rPr>
              <a:t>		</a:t>
            </a:r>
            <a:r>
              <a:rPr lang="en-US" sz="2000" dirty="0" smtClean="0">
                <a:solidFill>
                  <a:srgbClr val="800000"/>
                </a:solidFill>
              </a:rPr>
              <a:t>Andrew </a:t>
            </a:r>
            <a:r>
              <a:rPr lang="en-US" sz="2000" b="1" dirty="0" smtClean="0">
                <a:solidFill>
                  <a:srgbClr val="800000"/>
                </a:solidFill>
              </a:rPr>
              <a:t>MAY HAVE BEEN</a:t>
            </a:r>
            <a:r>
              <a:rPr lang="en-US" sz="2000" dirty="0" smtClean="0">
                <a:solidFill>
                  <a:srgbClr val="800000"/>
                </a:solidFill>
              </a:rPr>
              <a:t> studying too hard.</a:t>
            </a:r>
            <a:endParaRPr lang="en-US" sz="2000" b="1" dirty="0" smtClean="0">
              <a:solidFill>
                <a:srgbClr val="800000"/>
              </a:solidFill>
            </a:endParaRP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Phrases</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solidFill>
                  <a:schemeClr val="accent1">
                    <a:lumMod val="50000"/>
                  </a:schemeClr>
                </a:solidFill>
              </a:rPr>
              <a:t>Verbs types according to number of objects</a:t>
            </a:r>
          </a:p>
          <a:p>
            <a:pPr marL="342900" indent="-342900">
              <a:lnSpc>
                <a:spcPct val="90000"/>
              </a:lnSpc>
            </a:pPr>
            <a:r>
              <a:rPr lang="en-US" sz="2000" b="1" dirty="0" smtClean="0">
                <a:solidFill>
                  <a:schemeClr val="accent2">
                    <a:lumMod val="50000"/>
                  </a:schemeClr>
                </a:solidFill>
              </a:rPr>
              <a:t>Intransitive verbs </a:t>
            </a:r>
            <a:r>
              <a:rPr lang="en-US" sz="2000" dirty="0" smtClean="0"/>
              <a:t>do not need any objects to complement their meaning. </a:t>
            </a:r>
          </a:p>
          <a:p>
            <a:pPr marL="1143000" lvl="2">
              <a:lnSpc>
                <a:spcPct val="90000"/>
              </a:lnSpc>
              <a:buFont typeface="Wingdings" pitchFamily="2" charset="2"/>
              <a:buNone/>
            </a:pPr>
            <a:r>
              <a:rPr lang="en-US" b="1" dirty="0" smtClean="0">
                <a:solidFill>
                  <a:srgbClr val="800000"/>
                </a:solidFill>
              </a:rPr>
              <a:t>  </a:t>
            </a:r>
            <a:r>
              <a:rPr lang="en-US" dirty="0" smtClean="0">
                <a:solidFill>
                  <a:srgbClr val="800000"/>
                </a:solidFill>
              </a:rPr>
              <a:t>Peter had to</a:t>
            </a:r>
            <a:r>
              <a:rPr lang="en-US" b="1" dirty="0" smtClean="0">
                <a:solidFill>
                  <a:srgbClr val="800000"/>
                </a:solidFill>
              </a:rPr>
              <a:t> RUN.</a:t>
            </a:r>
          </a:p>
          <a:p>
            <a:pPr marL="342900" indent="-342900">
              <a:lnSpc>
                <a:spcPct val="90000"/>
              </a:lnSpc>
            </a:pPr>
            <a:r>
              <a:rPr lang="en-US" sz="2000" b="1" dirty="0" smtClean="0">
                <a:solidFill>
                  <a:schemeClr val="accent2">
                    <a:lumMod val="50000"/>
                  </a:schemeClr>
                </a:solidFill>
              </a:rPr>
              <a:t>Transitive verbs </a:t>
            </a:r>
            <a:r>
              <a:rPr lang="en-US" sz="2000" dirty="0" smtClean="0"/>
              <a:t>need one object to complement their meaning. The object may be a Noun Phrase or a Prepositional Phrase.</a:t>
            </a:r>
          </a:p>
          <a:p>
            <a:pPr marL="742950" lvl="1">
              <a:lnSpc>
                <a:spcPct val="90000"/>
              </a:lnSpc>
              <a:buNone/>
            </a:pPr>
            <a:r>
              <a:rPr lang="en-US" sz="2000" b="1" dirty="0" smtClean="0">
                <a:solidFill>
                  <a:schemeClr val="accent2"/>
                </a:solidFill>
              </a:rPr>
              <a:t>		</a:t>
            </a:r>
            <a:r>
              <a:rPr lang="en-US" sz="2000" dirty="0" smtClean="0">
                <a:solidFill>
                  <a:srgbClr val="800000"/>
                </a:solidFill>
              </a:rPr>
              <a:t>I read </a:t>
            </a:r>
            <a:r>
              <a:rPr lang="en-US" sz="2000" b="1" dirty="0" smtClean="0">
                <a:solidFill>
                  <a:srgbClr val="800000"/>
                </a:solidFill>
              </a:rPr>
              <a:t>AN INTERESTING NEWPAPER ARTICLE.</a:t>
            </a:r>
          </a:p>
          <a:p>
            <a:pPr marL="742950" lvl="1">
              <a:lnSpc>
                <a:spcPct val="90000"/>
              </a:lnSpc>
              <a:buNone/>
            </a:pPr>
            <a:r>
              <a:rPr lang="en-US" sz="2000" dirty="0" smtClean="0">
                <a:solidFill>
                  <a:srgbClr val="800000"/>
                </a:solidFill>
              </a:rPr>
              <a:t>		Peter looks after </a:t>
            </a:r>
            <a:r>
              <a:rPr lang="en-US" sz="2000" b="1" dirty="0" smtClean="0">
                <a:solidFill>
                  <a:srgbClr val="800000"/>
                </a:solidFill>
              </a:rPr>
              <a:t>HIS BROTHER.</a:t>
            </a:r>
            <a:endParaRPr lang="en-US" sz="2000" b="1" dirty="0" smtClean="0">
              <a:solidFill>
                <a:schemeClr val="accent2"/>
              </a:solidFill>
            </a:endParaRPr>
          </a:p>
          <a:p>
            <a:pPr marL="342900" indent="-342900">
              <a:lnSpc>
                <a:spcPct val="90000"/>
              </a:lnSpc>
            </a:pPr>
            <a:r>
              <a:rPr lang="en-US" sz="2000" b="1" dirty="0" err="1" smtClean="0">
                <a:solidFill>
                  <a:schemeClr val="accent2">
                    <a:lumMod val="50000"/>
                  </a:schemeClr>
                </a:solidFill>
              </a:rPr>
              <a:t>Ditransitive</a:t>
            </a:r>
            <a:r>
              <a:rPr lang="en-US" sz="2000" b="1" dirty="0" smtClean="0">
                <a:solidFill>
                  <a:schemeClr val="accent2">
                    <a:lumMod val="50000"/>
                  </a:schemeClr>
                </a:solidFill>
              </a:rPr>
              <a:t> verbs </a:t>
            </a:r>
            <a:r>
              <a:rPr lang="en-US" sz="2000" dirty="0" smtClean="0"/>
              <a:t>need two objects to complement their meaning. The objects may be two Noun Phrases or a Noun Phrase and a Prepositional Phrase</a:t>
            </a:r>
          </a:p>
          <a:p>
            <a:pPr marL="742950" lvl="1">
              <a:lnSpc>
                <a:spcPct val="90000"/>
              </a:lnSpc>
              <a:buNone/>
            </a:pPr>
            <a:r>
              <a:rPr lang="en-US" sz="2000" b="1" dirty="0" smtClean="0">
                <a:solidFill>
                  <a:schemeClr val="accent2"/>
                </a:solidFill>
              </a:rPr>
              <a:t>		</a:t>
            </a:r>
            <a:r>
              <a:rPr lang="en-US" sz="2000" dirty="0" smtClean="0">
                <a:solidFill>
                  <a:srgbClr val="800000"/>
                </a:solidFill>
              </a:rPr>
              <a:t>I told </a:t>
            </a:r>
            <a:r>
              <a:rPr lang="en-US" sz="2000" b="1" dirty="0" smtClean="0">
                <a:solidFill>
                  <a:srgbClr val="800000"/>
                </a:solidFill>
              </a:rPr>
              <a:t>MY SISTER A SECRET.</a:t>
            </a:r>
          </a:p>
          <a:p>
            <a:pPr marL="742950" lvl="1">
              <a:lnSpc>
                <a:spcPct val="90000"/>
              </a:lnSpc>
              <a:buNone/>
            </a:pPr>
            <a:r>
              <a:rPr lang="en-US" sz="2000" dirty="0" smtClean="0">
                <a:solidFill>
                  <a:srgbClr val="800000"/>
                </a:solidFill>
              </a:rPr>
              <a:t>		Pam gave </a:t>
            </a:r>
            <a:r>
              <a:rPr lang="en-US" sz="2000" b="1" dirty="0" smtClean="0">
                <a:solidFill>
                  <a:srgbClr val="800000"/>
                </a:solidFill>
              </a:rPr>
              <a:t>A PRESENT TO MY BROTHER.</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Phrases</a:t>
            </a:r>
            <a:endParaRPr lang="en-US" dirty="0"/>
          </a:p>
        </p:txBody>
      </p:sp>
      <p:sp>
        <p:nvSpPr>
          <p:cNvPr id="3" name="Content Placeholder 2"/>
          <p:cNvSpPr>
            <a:spLocks noGrp="1"/>
          </p:cNvSpPr>
          <p:nvPr>
            <p:ph idx="1"/>
          </p:nvPr>
        </p:nvSpPr>
        <p:spPr/>
        <p:txBody>
          <a:bodyPr>
            <a:normAutofit lnSpcReduction="10000"/>
          </a:bodyPr>
          <a:lstStyle/>
          <a:p>
            <a:pPr>
              <a:buNone/>
            </a:pPr>
            <a:r>
              <a:rPr lang="en-US" b="1" dirty="0" smtClean="0">
                <a:solidFill>
                  <a:schemeClr val="accent1">
                    <a:lumMod val="50000"/>
                  </a:schemeClr>
                </a:solidFill>
              </a:rPr>
              <a:t>Verbs types according to form</a:t>
            </a:r>
          </a:p>
          <a:p>
            <a:pPr marL="342900" indent="-342900">
              <a:lnSpc>
                <a:spcPct val="90000"/>
              </a:lnSpc>
            </a:pPr>
            <a:r>
              <a:rPr lang="en-US" sz="2000" dirty="0" smtClean="0"/>
              <a:t>All verbs have finite and non-finite forms.</a:t>
            </a:r>
          </a:p>
          <a:p>
            <a:pPr marL="342900" indent="-342900">
              <a:lnSpc>
                <a:spcPct val="90000"/>
              </a:lnSpc>
            </a:pPr>
            <a:r>
              <a:rPr lang="en-US" sz="2000" b="1" dirty="0" smtClean="0">
                <a:solidFill>
                  <a:schemeClr val="accent2">
                    <a:lumMod val="50000"/>
                  </a:schemeClr>
                </a:solidFill>
              </a:rPr>
              <a:t>Finite verbs </a:t>
            </a:r>
            <a:r>
              <a:rPr lang="en-US" sz="2000" dirty="0" smtClean="0"/>
              <a:t>are verbs that are inflected for tense, person and number. In a complex verb there can only be one finite form and it is always at the beginning of the complex verb. A main clause must contain a finite verb.</a:t>
            </a:r>
          </a:p>
          <a:p>
            <a:pPr marL="1143000" lvl="2">
              <a:lnSpc>
                <a:spcPct val="90000"/>
              </a:lnSpc>
              <a:buFont typeface="Wingdings" pitchFamily="2" charset="2"/>
              <a:buNone/>
            </a:pPr>
            <a:r>
              <a:rPr lang="en-US" b="1" dirty="0" smtClean="0">
                <a:solidFill>
                  <a:srgbClr val="800000"/>
                </a:solidFill>
              </a:rPr>
              <a:t>  </a:t>
            </a:r>
            <a:r>
              <a:rPr lang="en-US" dirty="0" smtClean="0">
                <a:solidFill>
                  <a:srgbClr val="800000"/>
                </a:solidFill>
              </a:rPr>
              <a:t>Sean </a:t>
            </a:r>
            <a:r>
              <a:rPr lang="en-US" b="1" dirty="0" smtClean="0">
                <a:solidFill>
                  <a:srgbClr val="800000"/>
                </a:solidFill>
              </a:rPr>
              <a:t>COMES</a:t>
            </a:r>
            <a:r>
              <a:rPr lang="en-US" dirty="0" smtClean="0">
                <a:solidFill>
                  <a:srgbClr val="800000"/>
                </a:solidFill>
              </a:rPr>
              <a:t> from Ireland</a:t>
            </a:r>
            <a:r>
              <a:rPr lang="en-US" b="1" dirty="0" smtClean="0">
                <a:solidFill>
                  <a:srgbClr val="800000"/>
                </a:solidFill>
              </a:rPr>
              <a:t>.</a:t>
            </a:r>
          </a:p>
          <a:p>
            <a:pPr marL="1143000" lvl="2">
              <a:lnSpc>
                <a:spcPct val="90000"/>
              </a:lnSpc>
              <a:buFont typeface="Wingdings" pitchFamily="2" charset="2"/>
              <a:buNone/>
            </a:pPr>
            <a:r>
              <a:rPr lang="en-US" b="1" dirty="0" smtClean="0">
                <a:solidFill>
                  <a:srgbClr val="800000"/>
                </a:solidFill>
              </a:rPr>
              <a:t>  </a:t>
            </a:r>
            <a:r>
              <a:rPr lang="en-US" dirty="0" smtClean="0">
                <a:solidFill>
                  <a:srgbClr val="800000"/>
                </a:solidFill>
              </a:rPr>
              <a:t>Laura </a:t>
            </a:r>
            <a:r>
              <a:rPr lang="en-US" b="1" dirty="0" smtClean="0">
                <a:solidFill>
                  <a:srgbClr val="800000"/>
                </a:solidFill>
              </a:rPr>
              <a:t>SHOULD </a:t>
            </a:r>
            <a:r>
              <a:rPr lang="en-US" dirty="0" smtClean="0">
                <a:solidFill>
                  <a:srgbClr val="800000"/>
                </a:solidFill>
              </a:rPr>
              <a:t>stay home</a:t>
            </a:r>
            <a:r>
              <a:rPr lang="en-US" b="1" dirty="0" smtClean="0">
                <a:solidFill>
                  <a:srgbClr val="800000"/>
                </a:solidFill>
              </a:rPr>
              <a:t>.</a:t>
            </a:r>
          </a:p>
          <a:p>
            <a:pPr marL="342900" indent="-342900">
              <a:lnSpc>
                <a:spcPct val="90000"/>
              </a:lnSpc>
            </a:pPr>
            <a:r>
              <a:rPr lang="en-US" sz="2000" b="1" dirty="0" smtClean="0">
                <a:solidFill>
                  <a:schemeClr val="accent2">
                    <a:lumMod val="50000"/>
                  </a:schemeClr>
                </a:solidFill>
              </a:rPr>
              <a:t>Non-finite verbs </a:t>
            </a:r>
            <a:r>
              <a:rPr lang="en-US" sz="2000" dirty="0" smtClean="0"/>
              <a:t>are verbs that are not inflected for tense, person and number. In a complex verb there can be several non-finite forms. In a main clause the non-finite forms always follow  a finite verb.</a:t>
            </a:r>
          </a:p>
          <a:p>
            <a:pPr marL="742950" lvl="1">
              <a:lnSpc>
                <a:spcPct val="90000"/>
              </a:lnSpc>
              <a:buNone/>
            </a:pPr>
            <a:r>
              <a:rPr lang="en-US" sz="2000" dirty="0" smtClean="0">
                <a:solidFill>
                  <a:srgbClr val="800000"/>
                </a:solidFill>
              </a:rPr>
              <a:t>		John has </a:t>
            </a:r>
            <a:r>
              <a:rPr lang="en-US" sz="2000" b="1" dirty="0" smtClean="0">
                <a:solidFill>
                  <a:srgbClr val="800000"/>
                </a:solidFill>
              </a:rPr>
              <a:t>GONE</a:t>
            </a:r>
            <a:r>
              <a:rPr lang="en-US" sz="2000" dirty="0" smtClean="0">
                <a:solidFill>
                  <a:srgbClr val="800000"/>
                </a:solidFill>
              </a:rPr>
              <a:t> to London.</a:t>
            </a:r>
          </a:p>
          <a:p>
            <a:pPr marL="742950" lvl="1">
              <a:lnSpc>
                <a:spcPct val="90000"/>
              </a:lnSpc>
              <a:buNone/>
            </a:pPr>
            <a:r>
              <a:rPr lang="en-US" sz="2400" dirty="0" smtClean="0">
                <a:solidFill>
                  <a:srgbClr val="800000"/>
                </a:solidFill>
              </a:rPr>
              <a:t>    </a:t>
            </a:r>
            <a:r>
              <a:rPr lang="en-US" sz="2000" dirty="0" smtClean="0">
                <a:solidFill>
                  <a:srgbClr val="800000"/>
                </a:solidFill>
              </a:rPr>
              <a:t>Laura should</a:t>
            </a:r>
            <a:r>
              <a:rPr lang="en-US" sz="2000" b="1" dirty="0" smtClean="0">
                <a:solidFill>
                  <a:srgbClr val="800000"/>
                </a:solidFill>
              </a:rPr>
              <a:t> STAY</a:t>
            </a:r>
            <a:r>
              <a:rPr lang="en-US" sz="2000" dirty="0" smtClean="0">
                <a:solidFill>
                  <a:srgbClr val="800000"/>
                </a:solidFill>
              </a:rPr>
              <a:t> home</a:t>
            </a:r>
            <a:r>
              <a:rPr lang="en-US" sz="2000" b="1" dirty="0" smtClean="0">
                <a:solidFill>
                  <a:srgbClr val="800000"/>
                </a:solidFill>
              </a:rPr>
              <a:t>.</a:t>
            </a:r>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Phrases</a:t>
            </a:r>
            <a:endParaRPr lang="en-US" dirty="0"/>
          </a:p>
        </p:txBody>
      </p:sp>
      <p:sp>
        <p:nvSpPr>
          <p:cNvPr id="3" name="Content Placeholder 2"/>
          <p:cNvSpPr>
            <a:spLocks noGrp="1"/>
          </p:cNvSpPr>
          <p:nvPr>
            <p:ph idx="1"/>
          </p:nvPr>
        </p:nvSpPr>
        <p:spPr/>
        <p:txBody>
          <a:bodyPr/>
          <a:lstStyle/>
          <a:p>
            <a:pPr marL="342900" indent="-342900"/>
            <a:endParaRPr lang="en-US" sz="2400" b="1" dirty="0" smtClean="0">
              <a:solidFill>
                <a:schemeClr val="accent2"/>
              </a:solidFill>
            </a:endParaRPr>
          </a:p>
          <a:p>
            <a:pPr marL="342900" indent="-342900"/>
            <a:r>
              <a:rPr lang="en-US" sz="2400" b="1" dirty="0" smtClean="0">
                <a:solidFill>
                  <a:schemeClr val="accent1">
                    <a:lumMod val="50000"/>
                  </a:schemeClr>
                </a:solidFill>
              </a:rPr>
              <a:t>The non-finite forms of verbs </a:t>
            </a:r>
            <a:r>
              <a:rPr lang="en-US" sz="2400" b="1" dirty="0" smtClean="0"/>
              <a:t>are:</a:t>
            </a:r>
          </a:p>
          <a:p>
            <a:pPr marL="742950" lvl="1" indent="-285750"/>
            <a:r>
              <a:rPr lang="en-US" sz="2400" b="1" dirty="0" smtClean="0"/>
              <a:t>The bare infinitive</a:t>
            </a:r>
          </a:p>
          <a:p>
            <a:pPr marL="742950" lvl="1" indent="-285750">
              <a:buFont typeface="Wingdings" pitchFamily="2" charset="2"/>
              <a:buNone/>
            </a:pPr>
            <a:r>
              <a:rPr lang="en-US" sz="2400" b="1" dirty="0" smtClean="0"/>
              <a:t>	</a:t>
            </a:r>
            <a:r>
              <a:rPr lang="en-US" sz="2400" b="1" dirty="0" smtClean="0">
                <a:solidFill>
                  <a:srgbClr val="800000"/>
                </a:solidFill>
              </a:rPr>
              <a:t>go, come, speak</a:t>
            </a:r>
          </a:p>
          <a:p>
            <a:pPr marL="742950" lvl="1" indent="-285750"/>
            <a:r>
              <a:rPr lang="en-US" sz="2400" b="1" dirty="0" smtClean="0"/>
              <a:t>The to-infinitive</a:t>
            </a:r>
          </a:p>
          <a:p>
            <a:pPr marL="742950" lvl="1" indent="-285750">
              <a:buFont typeface="Wingdings" pitchFamily="2" charset="2"/>
              <a:buNone/>
            </a:pPr>
            <a:r>
              <a:rPr lang="en-US" sz="2400" b="1" dirty="0" smtClean="0">
                <a:solidFill>
                  <a:srgbClr val="800000"/>
                </a:solidFill>
              </a:rPr>
              <a:t>	to go, to come, to speak</a:t>
            </a:r>
            <a:endParaRPr lang="en-US" sz="2400" b="1" dirty="0" smtClean="0"/>
          </a:p>
          <a:p>
            <a:pPr marL="742950" lvl="1" indent="-285750"/>
            <a:r>
              <a:rPr lang="en-US" sz="2400" b="1" dirty="0" smtClean="0"/>
              <a:t>The past participle</a:t>
            </a:r>
          </a:p>
          <a:p>
            <a:pPr marL="742950" lvl="1" indent="-285750">
              <a:buFont typeface="Wingdings" pitchFamily="2" charset="2"/>
              <a:buNone/>
            </a:pPr>
            <a:r>
              <a:rPr lang="en-US" sz="2400" b="1" dirty="0" smtClean="0">
                <a:solidFill>
                  <a:srgbClr val="800000"/>
                </a:solidFill>
              </a:rPr>
              <a:t>	gone, come, spoken</a:t>
            </a:r>
            <a:endParaRPr lang="en-US" sz="2400" b="1" dirty="0" smtClean="0"/>
          </a:p>
          <a:p>
            <a:pPr marL="742950" lvl="1" indent="-285750"/>
            <a:r>
              <a:rPr lang="en-US" sz="2400" b="1" dirty="0" smtClean="0"/>
              <a:t>The –</a:t>
            </a:r>
            <a:r>
              <a:rPr lang="en-US" sz="2400" b="1" dirty="0" err="1" smtClean="0"/>
              <a:t>ing</a:t>
            </a:r>
            <a:r>
              <a:rPr lang="en-US" sz="2400" b="1" dirty="0" smtClean="0"/>
              <a:t> form</a:t>
            </a:r>
          </a:p>
          <a:p>
            <a:pPr marL="742950" lvl="1" indent="-285750">
              <a:buFont typeface="Wingdings" pitchFamily="2" charset="2"/>
              <a:buNone/>
            </a:pPr>
            <a:r>
              <a:rPr lang="en-US" sz="2400" b="1" dirty="0" smtClean="0">
                <a:solidFill>
                  <a:srgbClr val="800000"/>
                </a:solidFill>
              </a:rPr>
              <a:t>	going, coming, speaking</a:t>
            </a:r>
            <a:endParaRPr lang="en-US" sz="2400" b="1" dirty="0" smtClean="0"/>
          </a:p>
          <a:p>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to Sentence</a:t>
            </a:r>
            <a:endParaRPr lang="en-US" dirty="0"/>
          </a:p>
        </p:txBody>
      </p:sp>
      <p:sp>
        <p:nvSpPr>
          <p:cNvPr id="3" name="Content Placeholder 2"/>
          <p:cNvSpPr>
            <a:spLocks noGrp="1"/>
          </p:cNvSpPr>
          <p:nvPr>
            <p:ph idx="1"/>
          </p:nvPr>
        </p:nvSpPr>
        <p:spPr/>
        <p:txBody>
          <a:bodyPr>
            <a:normAutofit lnSpcReduction="10000"/>
          </a:bodyPr>
          <a:lstStyle/>
          <a:p>
            <a:r>
              <a:rPr lang="en-US" dirty="0" smtClean="0"/>
              <a:t>So far our knowledge has defined sentence as:</a:t>
            </a:r>
          </a:p>
          <a:p>
            <a:endParaRPr lang="en-US" dirty="0" smtClean="0"/>
          </a:p>
          <a:p>
            <a:r>
              <a:rPr lang="en-US" dirty="0" smtClean="0"/>
              <a:t>Noun + Verb</a:t>
            </a:r>
          </a:p>
          <a:p>
            <a:r>
              <a:rPr lang="en-US" dirty="0" smtClean="0"/>
              <a:t>Noun Phrase + verb phrase</a:t>
            </a:r>
          </a:p>
          <a:p>
            <a:r>
              <a:rPr lang="en-US" dirty="0" smtClean="0"/>
              <a:t>Noun Phrase + verb phrase+ adverbial phrase</a:t>
            </a:r>
          </a:p>
          <a:p>
            <a:r>
              <a:rPr lang="en-US" dirty="0" smtClean="0"/>
              <a:t>Noun phrase+ verb phrase + prepositional phrase</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to Sentence</a:t>
            </a:r>
            <a:endParaRPr lang="en-US" dirty="0"/>
          </a:p>
        </p:txBody>
      </p:sp>
      <p:sp>
        <p:nvSpPr>
          <p:cNvPr id="3" name="Content Placeholder 2"/>
          <p:cNvSpPr>
            <a:spLocks noGrp="1"/>
          </p:cNvSpPr>
          <p:nvPr>
            <p:ph idx="1"/>
          </p:nvPr>
        </p:nvSpPr>
        <p:spPr/>
        <p:txBody>
          <a:bodyPr/>
          <a:lstStyle/>
          <a:p>
            <a:r>
              <a:rPr lang="en-US" dirty="0" smtClean="0"/>
              <a:t>But what about this sentence:</a:t>
            </a:r>
          </a:p>
          <a:p>
            <a:endParaRPr lang="en-US" dirty="0" smtClean="0"/>
          </a:p>
          <a:p>
            <a:r>
              <a:rPr lang="en-US" sz="2800" b="1" dirty="0" smtClean="0"/>
              <a:t>Peter ate dinner while he watched </a:t>
            </a:r>
            <a:r>
              <a:rPr lang="en-US" sz="2800" b="1" dirty="0" err="1" smtClean="0"/>
              <a:t>t.v</a:t>
            </a:r>
            <a:r>
              <a:rPr lang="en-US" sz="2800" b="1" dirty="0" smtClean="0"/>
              <a:t>.</a:t>
            </a:r>
          </a:p>
          <a:p>
            <a:endParaRPr lang="en-US" dirty="0" smtClean="0"/>
          </a:p>
          <a:p>
            <a:r>
              <a:rPr lang="en-US" sz="2400" dirty="0" smtClean="0">
                <a:solidFill>
                  <a:srgbClr val="C00000"/>
                </a:solidFill>
              </a:rPr>
              <a:t>Is this a sentence??? Having two main verbs??</a:t>
            </a:r>
          </a:p>
          <a:p>
            <a:endParaRPr lang="en-US" dirty="0"/>
          </a:p>
        </p:txBody>
      </p:sp>
      <p:pic>
        <p:nvPicPr>
          <p:cNvPr id="4" name="Picture 7" descr="ANd9GcSqBut3ff-L0zRU0vEGJBIUcCRmo72cbh2ekhcvCYDHPxshqV2l"/>
          <p:cNvPicPr>
            <a:picLocks noChangeAspect="1" noChangeArrowheads="1"/>
          </p:cNvPicPr>
          <p:nvPr/>
        </p:nvPicPr>
        <p:blipFill>
          <a:blip r:embed="rId3" cstate="print"/>
          <a:srcRect/>
          <a:stretch>
            <a:fillRect/>
          </a:stretch>
        </p:blipFill>
        <p:spPr bwMode="auto">
          <a:xfrm>
            <a:off x="5715000" y="4075218"/>
            <a:ext cx="3429000" cy="2782781"/>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to Sentence</a:t>
            </a:r>
            <a:endParaRPr lang="en-US" dirty="0"/>
          </a:p>
        </p:txBody>
      </p:sp>
      <p:sp>
        <p:nvSpPr>
          <p:cNvPr id="3" name="Content Placeholder 2"/>
          <p:cNvSpPr>
            <a:spLocks noGrp="1"/>
          </p:cNvSpPr>
          <p:nvPr>
            <p:ph idx="1"/>
          </p:nvPr>
        </p:nvSpPr>
        <p:spPr/>
        <p:txBody>
          <a:bodyPr>
            <a:normAutofit fontScale="92500" lnSpcReduction="20000"/>
          </a:bodyPr>
          <a:lstStyle/>
          <a:p>
            <a:endParaRPr lang="en-US" dirty="0" smtClean="0"/>
          </a:p>
          <a:p>
            <a:r>
              <a:rPr lang="en-US" b="1" dirty="0" smtClean="0"/>
              <a:t>Peter ate dinner while he watched </a:t>
            </a:r>
            <a:r>
              <a:rPr lang="en-US" b="1" dirty="0" err="1" smtClean="0"/>
              <a:t>t.v</a:t>
            </a:r>
            <a:r>
              <a:rPr lang="en-US" b="1" dirty="0" smtClean="0"/>
              <a:t>.</a:t>
            </a:r>
          </a:p>
          <a:p>
            <a:pPr>
              <a:buNone/>
            </a:pPr>
            <a:r>
              <a:rPr lang="en-US" dirty="0" smtClean="0"/>
              <a:t> </a:t>
            </a:r>
          </a:p>
          <a:p>
            <a:r>
              <a:rPr lang="en-US" dirty="0" smtClean="0">
                <a:solidFill>
                  <a:srgbClr val="7030A0"/>
                </a:solidFill>
              </a:rPr>
              <a:t>Yes, this is a sentence. </a:t>
            </a:r>
            <a:r>
              <a:rPr lang="en-US" dirty="0" smtClean="0"/>
              <a:t>It is the sentence from an earlier slide (Peter ate dinner) with additional information added … now we know that Peter was doing two things at once, eating dinner and watching TV.</a:t>
            </a:r>
          </a:p>
          <a:p>
            <a:pPr>
              <a:buNone/>
            </a:pPr>
            <a:r>
              <a:rPr lang="en-US" dirty="0" smtClean="0"/>
              <a:t> </a:t>
            </a:r>
          </a:p>
          <a:p>
            <a:r>
              <a:rPr lang="en-US" dirty="0" smtClean="0"/>
              <a:t>Let’s take a look at the components of this new sentence.</a:t>
            </a:r>
          </a:p>
          <a:p>
            <a:endParaRPr lang="en-US" dirty="0"/>
          </a:p>
        </p:txBody>
      </p:sp>
      <p:sp>
        <p:nvSpPr>
          <p:cNvPr id="4" name="Right Arrow 3"/>
          <p:cNvSpPr/>
          <p:nvPr/>
        </p:nvSpPr>
        <p:spPr>
          <a:xfrm>
            <a:off x="5257800" y="5715000"/>
            <a:ext cx="1219200" cy="5334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 to Sentence</a:t>
            </a:r>
            <a:endParaRPr lang="en-US" dirty="0"/>
          </a:p>
        </p:txBody>
      </p:sp>
      <p:sp>
        <p:nvSpPr>
          <p:cNvPr id="3" name="Content Placeholder 2"/>
          <p:cNvSpPr>
            <a:spLocks noGrp="1"/>
          </p:cNvSpPr>
          <p:nvPr>
            <p:ph idx="1"/>
          </p:nvPr>
        </p:nvSpPr>
        <p:spPr/>
        <p:txBody>
          <a:bodyPr>
            <a:normAutofit lnSpcReduction="10000"/>
          </a:bodyPr>
          <a:lstStyle/>
          <a:p>
            <a:pPr lvl="8">
              <a:buNone/>
            </a:pPr>
            <a:r>
              <a:rPr lang="en-US" dirty="0" smtClean="0"/>
              <a:t>                verb</a:t>
            </a:r>
          </a:p>
          <a:p>
            <a:pPr lvl="8">
              <a:buNone/>
            </a:pPr>
            <a:r>
              <a:rPr lang="en-US" dirty="0" smtClean="0"/>
              <a:t>		   Subject</a:t>
            </a:r>
          </a:p>
          <a:p>
            <a:endParaRPr lang="en-US" dirty="0" smtClean="0"/>
          </a:p>
          <a:p>
            <a:r>
              <a:rPr lang="en-US" dirty="0" smtClean="0">
                <a:solidFill>
                  <a:srgbClr val="7030A0"/>
                </a:solidFill>
              </a:rPr>
              <a:t>Peter</a:t>
            </a:r>
            <a:r>
              <a:rPr lang="en-US" dirty="0" smtClean="0"/>
              <a:t> </a:t>
            </a:r>
            <a:r>
              <a:rPr lang="en-US" dirty="0" smtClean="0">
                <a:solidFill>
                  <a:srgbClr val="C00000"/>
                </a:solidFill>
              </a:rPr>
              <a:t>ate</a:t>
            </a:r>
            <a:r>
              <a:rPr lang="en-US" dirty="0" smtClean="0"/>
              <a:t> </a:t>
            </a:r>
            <a:r>
              <a:rPr lang="en-US" dirty="0" smtClean="0">
                <a:solidFill>
                  <a:schemeClr val="accent1">
                    <a:lumMod val="75000"/>
                  </a:schemeClr>
                </a:solidFill>
              </a:rPr>
              <a:t>dinner</a:t>
            </a:r>
            <a:r>
              <a:rPr lang="en-US" dirty="0" smtClean="0"/>
              <a:t> while </a:t>
            </a:r>
            <a:r>
              <a:rPr lang="en-US" dirty="0" smtClean="0">
                <a:solidFill>
                  <a:srgbClr val="7030A0"/>
                </a:solidFill>
              </a:rPr>
              <a:t>he</a:t>
            </a:r>
            <a:r>
              <a:rPr lang="en-US" dirty="0" smtClean="0"/>
              <a:t> </a:t>
            </a:r>
            <a:r>
              <a:rPr lang="en-US" dirty="0" smtClean="0">
                <a:solidFill>
                  <a:srgbClr val="C00000"/>
                </a:solidFill>
              </a:rPr>
              <a:t>watched</a:t>
            </a:r>
            <a:r>
              <a:rPr lang="en-US" dirty="0" smtClean="0"/>
              <a:t> </a:t>
            </a:r>
            <a:r>
              <a:rPr lang="en-US" dirty="0" err="1" smtClean="0">
                <a:solidFill>
                  <a:schemeClr val="accent1">
                    <a:lumMod val="75000"/>
                  </a:schemeClr>
                </a:solidFill>
              </a:rPr>
              <a:t>tv</a:t>
            </a:r>
            <a:r>
              <a:rPr lang="en-US" dirty="0" smtClean="0"/>
              <a:t>.</a:t>
            </a:r>
          </a:p>
          <a:p>
            <a:endParaRPr lang="en-US" dirty="0" smtClean="0"/>
          </a:p>
          <a:p>
            <a:pPr lvl="4">
              <a:buNone/>
            </a:pPr>
            <a:r>
              <a:rPr lang="en-US" dirty="0" smtClean="0"/>
              <a:t>			    object</a:t>
            </a:r>
          </a:p>
          <a:p>
            <a:pPr lvl="4">
              <a:buNone/>
            </a:pPr>
            <a:endParaRPr lang="en-US" dirty="0" smtClean="0"/>
          </a:p>
          <a:p>
            <a:pPr lvl="4"/>
            <a:r>
              <a:rPr lang="en-US" dirty="0" smtClean="0"/>
              <a:t>We have the original subject </a:t>
            </a:r>
            <a:r>
              <a:rPr lang="en-US" b="1" dirty="0" smtClean="0">
                <a:solidFill>
                  <a:srgbClr val="CC0000"/>
                </a:solidFill>
              </a:rPr>
              <a:t>Peter</a:t>
            </a:r>
            <a:r>
              <a:rPr lang="en-US" dirty="0" smtClean="0"/>
              <a:t> with its verb </a:t>
            </a:r>
            <a:r>
              <a:rPr lang="en-US" b="1" dirty="0" smtClean="0">
                <a:solidFill>
                  <a:srgbClr val="0033CC"/>
                </a:solidFill>
              </a:rPr>
              <a:t>ate</a:t>
            </a:r>
            <a:r>
              <a:rPr lang="en-US" dirty="0" smtClean="0"/>
              <a:t> and its object </a:t>
            </a:r>
            <a:r>
              <a:rPr lang="en-US" b="1" dirty="0" smtClean="0">
                <a:solidFill>
                  <a:srgbClr val="008000"/>
                </a:solidFill>
              </a:rPr>
              <a:t>dinner</a:t>
            </a:r>
            <a:r>
              <a:rPr lang="en-US" dirty="0" smtClean="0"/>
              <a:t>.</a:t>
            </a:r>
          </a:p>
          <a:p>
            <a:pPr lvl="4"/>
            <a:r>
              <a:rPr lang="en-US" dirty="0" smtClean="0"/>
              <a:t>But the sentence continues with a second subject, this time </a:t>
            </a:r>
            <a:r>
              <a:rPr lang="en-US" b="1" dirty="0" smtClean="0">
                <a:solidFill>
                  <a:srgbClr val="CC0000"/>
                </a:solidFill>
              </a:rPr>
              <a:t>he</a:t>
            </a:r>
            <a:r>
              <a:rPr lang="en-US" dirty="0" smtClean="0"/>
              <a:t>, a second verb, </a:t>
            </a:r>
            <a:r>
              <a:rPr lang="en-US" b="1" dirty="0" smtClean="0">
                <a:solidFill>
                  <a:srgbClr val="0033CC"/>
                </a:solidFill>
              </a:rPr>
              <a:t>watched</a:t>
            </a:r>
            <a:r>
              <a:rPr lang="en-US" dirty="0" smtClean="0"/>
              <a:t>, and a second object, </a:t>
            </a:r>
            <a:r>
              <a:rPr lang="en-US" b="1" dirty="0" smtClean="0">
                <a:solidFill>
                  <a:srgbClr val="008000"/>
                </a:solidFill>
              </a:rPr>
              <a:t>TV</a:t>
            </a:r>
            <a:r>
              <a:rPr lang="en-US" dirty="0" smtClean="0"/>
              <a:t>. </a:t>
            </a:r>
          </a:p>
          <a:p>
            <a:pPr lvl="4"/>
            <a:endParaRPr lang="en-US" dirty="0" smtClean="0"/>
          </a:p>
          <a:p>
            <a:pPr lvl="4">
              <a:buNone/>
            </a:pPr>
            <a:endParaRPr lang="en-US" dirty="0" smtClean="0"/>
          </a:p>
        </p:txBody>
      </p:sp>
      <p:cxnSp>
        <p:nvCxnSpPr>
          <p:cNvPr id="5" name="Straight Arrow Connector 4"/>
          <p:cNvCxnSpPr/>
          <p:nvPr/>
        </p:nvCxnSpPr>
        <p:spPr>
          <a:xfrm flipV="1">
            <a:off x="3200400" y="1676400"/>
            <a:ext cx="1371600" cy="1295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10800000">
            <a:off x="5105400" y="1676400"/>
            <a:ext cx="2133600" cy="1219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flipV="1">
            <a:off x="2362200" y="2057400"/>
            <a:ext cx="21336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0800000">
            <a:off x="5181600" y="2133600"/>
            <a:ext cx="914400"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flipV="1">
            <a:off x="5334000" y="2971801"/>
            <a:ext cx="2895600" cy="838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16200000" flipH="1">
            <a:off x="3962400" y="3048000"/>
            <a:ext cx="762000" cy="762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Parts of Sentences: Clauses</a:t>
            </a:r>
            <a:endParaRPr lang="en-US" dirty="0"/>
          </a:p>
        </p:txBody>
      </p:sp>
      <p:sp>
        <p:nvSpPr>
          <p:cNvPr id="3" name="Content Placeholder 2"/>
          <p:cNvSpPr>
            <a:spLocks noGrp="1"/>
          </p:cNvSpPr>
          <p:nvPr>
            <p:ph idx="1"/>
          </p:nvPr>
        </p:nvSpPr>
        <p:spPr/>
        <p:txBody>
          <a:bodyPr>
            <a:normAutofit/>
          </a:bodyPr>
          <a:lstStyle/>
          <a:p>
            <a:r>
              <a:rPr lang="en-US" sz="2400" dirty="0" smtClean="0"/>
              <a:t>Our one sentence is basically two “mini” sentences hooked together by the word </a:t>
            </a:r>
            <a:r>
              <a:rPr lang="en-US" sz="2400" b="1" i="1" dirty="0" smtClean="0">
                <a:solidFill>
                  <a:srgbClr val="FF9933"/>
                </a:solidFill>
              </a:rPr>
              <a:t>while</a:t>
            </a:r>
            <a:r>
              <a:rPr lang="en-US" sz="2400" dirty="0" smtClean="0"/>
              <a:t>.</a:t>
            </a:r>
          </a:p>
          <a:p>
            <a:endParaRPr lang="en-US" dirty="0" smtClean="0"/>
          </a:p>
          <a:p>
            <a:r>
              <a:rPr lang="en-US" sz="3600" dirty="0" smtClean="0">
                <a:solidFill>
                  <a:srgbClr val="7030A0"/>
                </a:solidFill>
              </a:rPr>
              <a:t>Peter</a:t>
            </a:r>
            <a:r>
              <a:rPr lang="en-US" sz="3600" dirty="0" smtClean="0"/>
              <a:t> </a:t>
            </a:r>
            <a:r>
              <a:rPr lang="en-US" sz="3600" dirty="0" smtClean="0">
                <a:solidFill>
                  <a:srgbClr val="C00000"/>
                </a:solidFill>
              </a:rPr>
              <a:t>ate</a:t>
            </a:r>
            <a:r>
              <a:rPr lang="en-US" sz="3600" dirty="0" smtClean="0"/>
              <a:t> </a:t>
            </a:r>
            <a:r>
              <a:rPr lang="en-US" sz="3600" dirty="0" smtClean="0">
                <a:solidFill>
                  <a:schemeClr val="accent1">
                    <a:lumMod val="75000"/>
                  </a:schemeClr>
                </a:solidFill>
              </a:rPr>
              <a:t>dinner</a:t>
            </a:r>
            <a:r>
              <a:rPr lang="en-US" sz="3600" dirty="0" smtClean="0"/>
              <a:t> while </a:t>
            </a:r>
            <a:r>
              <a:rPr lang="en-US" sz="3600" dirty="0" smtClean="0">
                <a:solidFill>
                  <a:srgbClr val="7030A0"/>
                </a:solidFill>
              </a:rPr>
              <a:t>he</a:t>
            </a:r>
            <a:r>
              <a:rPr lang="en-US" sz="3600" dirty="0" smtClean="0"/>
              <a:t> </a:t>
            </a:r>
            <a:r>
              <a:rPr lang="en-US" sz="3600" dirty="0" smtClean="0">
                <a:solidFill>
                  <a:srgbClr val="C00000"/>
                </a:solidFill>
              </a:rPr>
              <a:t>watched</a:t>
            </a:r>
            <a:r>
              <a:rPr lang="en-US" sz="3600" dirty="0" smtClean="0"/>
              <a:t> </a:t>
            </a:r>
            <a:r>
              <a:rPr lang="en-US" sz="3600" dirty="0" err="1" smtClean="0">
                <a:solidFill>
                  <a:schemeClr val="accent1">
                    <a:lumMod val="75000"/>
                  </a:schemeClr>
                </a:solidFill>
              </a:rPr>
              <a:t>tv</a:t>
            </a:r>
            <a:r>
              <a:rPr lang="en-US" sz="3600" dirty="0" smtClean="0"/>
              <a:t>.</a:t>
            </a:r>
          </a:p>
          <a:p>
            <a:endParaRPr lang="en-US" dirty="0" smtClean="0"/>
          </a:p>
          <a:p>
            <a:r>
              <a:rPr lang="en-US" sz="3000" b="1" dirty="0" smtClean="0"/>
              <a:t>“Mini” sentences, </a:t>
            </a:r>
            <a:r>
              <a:rPr lang="en-US" sz="3000" b="1" dirty="0" smtClean="0">
                <a:solidFill>
                  <a:schemeClr val="accent1">
                    <a:lumMod val="75000"/>
                  </a:schemeClr>
                </a:solidFill>
              </a:rPr>
              <a:t>units of </a:t>
            </a:r>
            <a:r>
              <a:rPr lang="en-US" sz="3000" b="1" dirty="0" smtClean="0">
                <a:solidFill>
                  <a:srgbClr val="CC0000"/>
                </a:solidFill>
              </a:rPr>
              <a:t>S</a:t>
            </a:r>
            <a:r>
              <a:rPr lang="en-US" sz="3000" b="1" dirty="0" smtClean="0">
                <a:solidFill>
                  <a:srgbClr val="0033CC"/>
                </a:solidFill>
              </a:rPr>
              <a:t>V</a:t>
            </a:r>
            <a:r>
              <a:rPr lang="en-US" sz="3000" b="1" dirty="0" smtClean="0"/>
              <a:t>/</a:t>
            </a:r>
            <a:r>
              <a:rPr lang="en-US" sz="3000" b="1" dirty="0" smtClean="0">
                <a:solidFill>
                  <a:schemeClr val="accent1">
                    <a:lumMod val="75000"/>
                  </a:schemeClr>
                </a:solidFill>
              </a:rPr>
              <a:t>O,C</a:t>
            </a:r>
            <a:r>
              <a:rPr lang="en-US" sz="3000" b="1" dirty="0" smtClean="0"/>
              <a:t> or </a:t>
            </a:r>
            <a:r>
              <a:rPr lang="en-US" sz="3000" b="1" dirty="0" smtClean="0">
                <a:solidFill>
                  <a:schemeClr val="accent1">
                    <a:lumMod val="75000"/>
                  </a:schemeClr>
                </a:solidFill>
              </a:rPr>
              <a:t>A</a:t>
            </a:r>
            <a:r>
              <a:rPr lang="en-US" sz="3000" b="1" dirty="0" smtClean="0"/>
              <a:t>, within a sentence are called </a:t>
            </a:r>
            <a:r>
              <a:rPr lang="en-US" sz="3000" b="1" i="1" dirty="0" smtClean="0">
                <a:solidFill>
                  <a:srgbClr val="C00000"/>
                </a:solidFill>
              </a:rPr>
              <a:t>clauses</a:t>
            </a:r>
            <a:r>
              <a:rPr lang="en-US" sz="3000" b="1" dirty="0" smtClean="0"/>
              <a:t>.</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Clauses</a:t>
            </a:r>
            <a:endParaRPr lang="en-US" dirty="0"/>
          </a:p>
        </p:txBody>
      </p:sp>
      <p:sp>
        <p:nvSpPr>
          <p:cNvPr id="3" name="Content Placeholder 2"/>
          <p:cNvSpPr>
            <a:spLocks noGrp="1"/>
          </p:cNvSpPr>
          <p:nvPr>
            <p:ph idx="1"/>
          </p:nvPr>
        </p:nvSpPr>
        <p:spPr/>
        <p:txBody>
          <a:bodyPr>
            <a:normAutofit lnSpcReduction="10000"/>
          </a:bodyPr>
          <a:lstStyle/>
          <a:p>
            <a:endParaRPr lang="en-US" dirty="0" smtClean="0"/>
          </a:p>
          <a:p>
            <a:r>
              <a:rPr lang="en-US" dirty="0" smtClean="0"/>
              <a:t>Peter ate dinner while he watched TV.</a:t>
            </a:r>
          </a:p>
          <a:p>
            <a:endParaRPr lang="en-US" dirty="0" smtClean="0"/>
          </a:p>
          <a:p>
            <a:endParaRPr lang="en-US" dirty="0" smtClean="0"/>
          </a:p>
          <a:p>
            <a:endParaRPr lang="en-US" dirty="0" smtClean="0"/>
          </a:p>
          <a:p>
            <a:r>
              <a:rPr lang="en-US" dirty="0" smtClean="0"/>
              <a:t>This sentence is composed of two clauses.</a:t>
            </a:r>
          </a:p>
          <a:p>
            <a:endParaRPr lang="en-US" dirty="0" smtClean="0"/>
          </a:p>
          <a:p>
            <a:r>
              <a:rPr lang="en-US" dirty="0" smtClean="0"/>
              <a:t>But we can still add more to this sentence</a:t>
            </a:r>
            <a:endParaRPr lang="en-US" dirty="0"/>
          </a:p>
        </p:txBody>
      </p:sp>
      <p:grpSp>
        <p:nvGrpSpPr>
          <p:cNvPr id="4" name="Group 13"/>
          <p:cNvGrpSpPr>
            <a:grpSpLocks/>
          </p:cNvGrpSpPr>
          <p:nvPr/>
        </p:nvGrpSpPr>
        <p:grpSpPr bwMode="auto">
          <a:xfrm>
            <a:off x="2895600" y="2667000"/>
            <a:ext cx="609600" cy="609600"/>
            <a:chOff x="1536" y="1968"/>
            <a:chExt cx="384" cy="384"/>
          </a:xfrm>
        </p:grpSpPr>
        <p:sp>
          <p:nvSpPr>
            <p:cNvPr id="5" name="AutoShape 11"/>
            <p:cNvSpPr>
              <a:spLocks noChangeArrowheads="1"/>
            </p:cNvSpPr>
            <p:nvPr/>
          </p:nvSpPr>
          <p:spPr bwMode="auto">
            <a:xfrm>
              <a:off x="1536" y="1968"/>
              <a:ext cx="384" cy="384"/>
            </a:xfrm>
            <a:prstGeom prst="star16">
              <a:avLst>
                <a:gd name="adj" fmla="val 37500"/>
              </a:avLst>
            </a:prstGeom>
            <a:solidFill>
              <a:schemeClr val="accent1"/>
            </a:solidFill>
            <a:ln w="9525">
              <a:solidFill>
                <a:schemeClr val="tx1"/>
              </a:solidFill>
              <a:miter lim="800000"/>
              <a:headEnd/>
              <a:tailEnd/>
            </a:ln>
          </p:spPr>
          <p:txBody>
            <a:bodyPr wrap="none" anchor="ctr"/>
            <a:lstStyle/>
            <a:p>
              <a:endParaRPr lang="en-US"/>
            </a:p>
          </p:txBody>
        </p:sp>
        <p:sp>
          <p:nvSpPr>
            <p:cNvPr id="6" name="Text Box 12"/>
            <p:cNvSpPr txBox="1">
              <a:spLocks noChangeArrowheads="1"/>
            </p:cNvSpPr>
            <p:nvPr/>
          </p:nvSpPr>
          <p:spPr bwMode="auto">
            <a:xfrm>
              <a:off x="1610" y="2011"/>
              <a:ext cx="288" cy="288"/>
            </a:xfrm>
            <a:prstGeom prst="rect">
              <a:avLst/>
            </a:prstGeom>
            <a:noFill/>
            <a:ln w="9525">
              <a:noFill/>
              <a:miter lim="800000"/>
              <a:headEnd/>
              <a:tailEnd/>
            </a:ln>
          </p:spPr>
          <p:txBody>
            <a:bodyPr>
              <a:spAutoFit/>
            </a:bodyPr>
            <a:lstStyle/>
            <a:p>
              <a:pPr>
                <a:spcBef>
                  <a:spcPct val="50000"/>
                </a:spcBef>
              </a:pPr>
              <a:r>
                <a:rPr lang="en-US" sz="2400" b="1" dirty="0">
                  <a:solidFill>
                    <a:schemeClr val="bg1"/>
                  </a:solidFill>
                </a:rPr>
                <a:t>1</a:t>
              </a:r>
            </a:p>
          </p:txBody>
        </p:sp>
      </p:grpSp>
      <p:grpSp>
        <p:nvGrpSpPr>
          <p:cNvPr id="7" name="Group 14"/>
          <p:cNvGrpSpPr>
            <a:grpSpLocks/>
          </p:cNvGrpSpPr>
          <p:nvPr/>
        </p:nvGrpSpPr>
        <p:grpSpPr bwMode="auto">
          <a:xfrm>
            <a:off x="6705600" y="2690812"/>
            <a:ext cx="609600" cy="890588"/>
            <a:chOff x="1536" y="1968"/>
            <a:chExt cx="384" cy="561"/>
          </a:xfrm>
        </p:grpSpPr>
        <p:sp>
          <p:nvSpPr>
            <p:cNvPr id="8" name="AutoShape 15"/>
            <p:cNvSpPr>
              <a:spLocks noChangeArrowheads="1"/>
            </p:cNvSpPr>
            <p:nvPr/>
          </p:nvSpPr>
          <p:spPr bwMode="auto">
            <a:xfrm>
              <a:off x="1536" y="1968"/>
              <a:ext cx="384" cy="384"/>
            </a:xfrm>
            <a:prstGeom prst="star16">
              <a:avLst>
                <a:gd name="adj" fmla="val 37500"/>
              </a:avLst>
            </a:prstGeom>
            <a:solidFill>
              <a:schemeClr val="accent1"/>
            </a:solidFill>
            <a:ln w="9525">
              <a:solidFill>
                <a:schemeClr val="tx1"/>
              </a:solidFill>
              <a:miter lim="800000"/>
              <a:headEnd/>
              <a:tailEnd/>
            </a:ln>
          </p:spPr>
          <p:txBody>
            <a:bodyPr wrap="none" anchor="ctr"/>
            <a:lstStyle/>
            <a:p>
              <a:endParaRPr lang="en-US"/>
            </a:p>
          </p:txBody>
        </p:sp>
        <p:sp>
          <p:nvSpPr>
            <p:cNvPr id="9" name="Text Box 16"/>
            <p:cNvSpPr txBox="1">
              <a:spLocks noChangeArrowheads="1"/>
            </p:cNvSpPr>
            <p:nvPr/>
          </p:nvSpPr>
          <p:spPr bwMode="auto">
            <a:xfrm>
              <a:off x="1610" y="2011"/>
              <a:ext cx="288" cy="518"/>
            </a:xfrm>
            <a:prstGeom prst="rect">
              <a:avLst/>
            </a:prstGeom>
            <a:noFill/>
            <a:ln w="9525">
              <a:noFill/>
              <a:miter lim="800000"/>
              <a:headEnd/>
              <a:tailEnd/>
            </a:ln>
          </p:spPr>
          <p:txBody>
            <a:bodyPr>
              <a:spAutoFit/>
            </a:bodyPr>
            <a:lstStyle/>
            <a:p>
              <a:pPr>
                <a:spcBef>
                  <a:spcPct val="50000"/>
                </a:spcBef>
              </a:pPr>
              <a:r>
                <a:rPr lang="en-US" sz="2400" b="1">
                  <a:solidFill>
                    <a:schemeClr val="bg1"/>
                  </a:solidFill>
                </a:rPr>
                <a:t>21</a:t>
              </a:r>
            </a:p>
          </p:txBody>
        </p:sp>
      </p:grpSp>
      <p:cxnSp>
        <p:nvCxnSpPr>
          <p:cNvPr id="12" name="Straight Connector 11"/>
          <p:cNvCxnSpPr/>
          <p:nvPr/>
        </p:nvCxnSpPr>
        <p:spPr>
          <a:xfrm>
            <a:off x="1905000" y="2362200"/>
            <a:ext cx="2819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5943600" y="2362200"/>
            <a:ext cx="26670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4"/>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0"/>
                                  </p:stCondLst>
                                  <p:childTnLst>
                                    <p:set>
                                      <p:cBhvr>
                                        <p:cTn id="9" dur="1" fill="hold">
                                          <p:stCondLst>
                                            <p:cond delay="499"/>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Bigger Sentence…</a:t>
            </a:r>
            <a:endParaRPr lang="en-US" dirty="0"/>
          </a:p>
        </p:txBody>
      </p:sp>
      <p:sp>
        <p:nvSpPr>
          <p:cNvPr id="3" name="Content Placeholder 2"/>
          <p:cNvSpPr>
            <a:spLocks noGrp="1"/>
          </p:cNvSpPr>
          <p:nvPr>
            <p:ph idx="1"/>
          </p:nvPr>
        </p:nvSpPr>
        <p:spPr/>
        <p:txBody>
          <a:bodyPr>
            <a:normAutofit/>
          </a:bodyPr>
          <a:lstStyle/>
          <a:p>
            <a:pPr>
              <a:buNone/>
            </a:pPr>
            <a:endParaRPr lang="en-US" dirty="0" smtClean="0"/>
          </a:p>
          <a:p>
            <a:r>
              <a:rPr lang="en-US" dirty="0" smtClean="0">
                <a:solidFill>
                  <a:srgbClr val="C00000"/>
                </a:solidFill>
              </a:rPr>
              <a:t>After exercising, Peter ate dinner while he watched TV.</a:t>
            </a:r>
          </a:p>
          <a:p>
            <a:endParaRPr lang="en-US" dirty="0" smtClean="0"/>
          </a:p>
          <a:p>
            <a:r>
              <a:rPr lang="en-US" sz="2600" dirty="0" smtClean="0"/>
              <a:t>In addition to the two clauses we are familiar with, this sentence has the added words </a:t>
            </a:r>
            <a:r>
              <a:rPr lang="en-US" sz="2600" b="1" i="1" dirty="0" smtClean="0">
                <a:solidFill>
                  <a:srgbClr val="77BDBB"/>
                </a:solidFill>
              </a:rPr>
              <a:t>after exercising</a:t>
            </a:r>
            <a:r>
              <a:rPr lang="en-US" sz="2600" dirty="0" smtClean="0"/>
              <a:t>.</a:t>
            </a:r>
          </a:p>
          <a:p>
            <a:r>
              <a:rPr lang="en-US" sz="2600" dirty="0" smtClean="0"/>
              <a:t>The words </a:t>
            </a:r>
            <a:r>
              <a:rPr lang="en-US" sz="2600" b="1" i="1" dirty="0" smtClean="0">
                <a:solidFill>
                  <a:srgbClr val="77BDBB"/>
                </a:solidFill>
              </a:rPr>
              <a:t>after exercising</a:t>
            </a:r>
            <a:r>
              <a:rPr lang="en-US" sz="2600" dirty="0" smtClean="0"/>
              <a:t> work together to give extra information about the clauses, but they do not form a clause. They form a </a:t>
            </a:r>
            <a:r>
              <a:rPr lang="en-US" sz="2600" b="1" i="1" dirty="0" smtClean="0">
                <a:solidFill>
                  <a:srgbClr val="77BDBB"/>
                </a:solidFill>
              </a:rPr>
              <a:t>phrase</a:t>
            </a:r>
            <a:r>
              <a:rPr lang="en-US" sz="2600" dirty="0" smtClean="0"/>
              <a:t>. </a:t>
            </a:r>
          </a:p>
          <a:p>
            <a:endParaRPr lang="en-US" dirty="0"/>
          </a:p>
        </p:txBody>
      </p:sp>
      <p:sp>
        <p:nvSpPr>
          <p:cNvPr id="4" name="Left Brace 3"/>
          <p:cNvSpPr/>
          <p:nvPr/>
        </p:nvSpPr>
        <p:spPr>
          <a:xfrm>
            <a:off x="1828800" y="2133600"/>
            <a:ext cx="76200" cy="3048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 name="Right Brace 4"/>
          <p:cNvSpPr/>
          <p:nvPr/>
        </p:nvSpPr>
        <p:spPr>
          <a:xfrm>
            <a:off x="4648200" y="2209800"/>
            <a:ext cx="152400" cy="3048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7" name="Straight Connector 6"/>
          <p:cNvCxnSpPr/>
          <p:nvPr/>
        </p:nvCxnSpPr>
        <p:spPr>
          <a:xfrm>
            <a:off x="4953000" y="2438400"/>
            <a:ext cx="2819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1905000" y="2971800"/>
            <a:ext cx="2514600" cy="1588"/>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t>What is the difference between a </a:t>
            </a:r>
            <a:r>
              <a:rPr lang="en-US" sz="4400" dirty="0" smtClean="0">
                <a:solidFill>
                  <a:schemeClr val="accent1">
                    <a:lumMod val="50000"/>
                  </a:schemeClr>
                </a:solidFill>
              </a:rPr>
              <a:t>clause</a:t>
            </a:r>
            <a:r>
              <a:rPr lang="en-US" sz="4400" dirty="0" smtClean="0"/>
              <a:t> and a </a:t>
            </a:r>
            <a:r>
              <a:rPr lang="en-US" sz="4400" dirty="0" smtClean="0">
                <a:solidFill>
                  <a:srgbClr val="C00000"/>
                </a:solidFill>
              </a:rPr>
              <a:t>phrase</a:t>
            </a:r>
            <a:r>
              <a:rPr lang="en-US" sz="4400" dirty="0" smtClean="0"/>
              <a:t>?</a:t>
            </a:r>
            <a:endParaRPr lang="en-US" dirty="0"/>
          </a:p>
        </p:txBody>
      </p:sp>
      <p:sp>
        <p:nvSpPr>
          <p:cNvPr id="3" name="Content Placeholder 2"/>
          <p:cNvSpPr>
            <a:spLocks noGrp="1"/>
          </p:cNvSpPr>
          <p:nvPr>
            <p:ph idx="1"/>
          </p:nvPr>
        </p:nvSpPr>
        <p:spPr/>
        <p:txBody>
          <a:bodyPr/>
          <a:lstStyle/>
          <a:p>
            <a:endParaRPr lang="en-US" dirty="0" smtClean="0">
              <a:solidFill>
                <a:schemeClr val="accent1">
                  <a:lumMod val="50000"/>
                </a:schemeClr>
              </a:solidFill>
            </a:endParaRPr>
          </a:p>
          <a:p>
            <a:r>
              <a:rPr lang="en-US" sz="2800" b="1" u="sng" dirty="0" smtClean="0">
                <a:solidFill>
                  <a:schemeClr val="accent1">
                    <a:lumMod val="50000"/>
                  </a:schemeClr>
                </a:solidFill>
              </a:rPr>
              <a:t>Clause</a:t>
            </a:r>
            <a:r>
              <a:rPr lang="en-US" sz="2800" dirty="0" smtClean="0">
                <a:solidFill>
                  <a:schemeClr val="accent1">
                    <a:lumMod val="50000"/>
                  </a:schemeClr>
                </a:solidFill>
              </a:rPr>
              <a:t> – </a:t>
            </a:r>
            <a:r>
              <a:rPr lang="en-US" sz="2800" b="1" dirty="0" smtClean="0">
                <a:solidFill>
                  <a:schemeClr val="accent1">
                    <a:lumMod val="50000"/>
                  </a:schemeClr>
                </a:solidFill>
              </a:rPr>
              <a:t>a group of words that have a subject and a verb that must always agree</a:t>
            </a:r>
          </a:p>
          <a:p>
            <a:pPr>
              <a:buNone/>
            </a:pPr>
            <a:endParaRPr lang="en-US" sz="2800" b="1" dirty="0" smtClean="0">
              <a:solidFill>
                <a:schemeClr val="folHlink"/>
              </a:solidFill>
            </a:endParaRPr>
          </a:p>
          <a:p>
            <a:r>
              <a:rPr lang="en-US" sz="2800" b="1" u="sng" dirty="0" smtClean="0">
                <a:solidFill>
                  <a:srgbClr val="C00000"/>
                </a:solidFill>
              </a:rPr>
              <a:t>Phrase</a:t>
            </a:r>
            <a:r>
              <a:rPr lang="en-US" sz="2800" dirty="0" smtClean="0">
                <a:solidFill>
                  <a:srgbClr val="C00000"/>
                </a:solidFill>
              </a:rPr>
              <a:t> – </a:t>
            </a:r>
            <a:r>
              <a:rPr lang="en-US" sz="2800" b="1" dirty="0" smtClean="0">
                <a:solidFill>
                  <a:srgbClr val="C00000"/>
                </a:solidFill>
              </a:rPr>
              <a:t>a noun, verb, or preposition with all its modifiers</a:t>
            </a:r>
          </a:p>
          <a:p>
            <a:pPr lvl="4">
              <a:buNone/>
            </a:pPr>
            <a:r>
              <a:rPr lang="en-US" b="1" dirty="0" smtClean="0">
                <a:solidFill>
                  <a:srgbClr val="C00000"/>
                </a:solidFill>
              </a:rPr>
              <a:t>       - does NOT have a subject and verb which agree</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dirty="0" smtClean="0"/>
              <a:t>What is the difference between a </a:t>
            </a:r>
            <a:r>
              <a:rPr lang="en-US" sz="4000" dirty="0" smtClean="0">
                <a:solidFill>
                  <a:schemeClr val="accent1">
                    <a:lumMod val="50000"/>
                  </a:schemeClr>
                </a:solidFill>
              </a:rPr>
              <a:t>clause</a:t>
            </a:r>
            <a:r>
              <a:rPr lang="en-US" sz="4000" dirty="0" smtClean="0"/>
              <a:t> and a </a:t>
            </a:r>
            <a:r>
              <a:rPr lang="en-US" sz="4000" dirty="0" smtClean="0">
                <a:solidFill>
                  <a:srgbClr val="C00000"/>
                </a:solidFill>
              </a:rPr>
              <a:t>phrase</a:t>
            </a:r>
            <a:r>
              <a:rPr lang="en-US" sz="4000" dirty="0" smtClean="0"/>
              <a:t>?</a:t>
            </a:r>
            <a:endParaRPr lang="en-US" dirty="0"/>
          </a:p>
        </p:txBody>
      </p:sp>
      <p:graphicFrame>
        <p:nvGraphicFramePr>
          <p:cNvPr id="4" name="Content Placeholder 3"/>
          <p:cNvGraphicFramePr>
            <a:graphicFrameLocks noGrp="1"/>
          </p:cNvGraphicFramePr>
          <p:nvPr>
            <p:ph idx="1"/>
          </p:nvPr>
        </p:nvGraphicFramePr>
        <p:xfrm>
          <a:off x="1435100" y="1828800"/>
          <a:ext cx="7499350" cy="4778734"/>
        </p:xfrm>
        <a:graphic>
          <a:graphicData uri="http://schemas.openxmlformats.org/drawingml/2006/table">
            <a:tbl>
              <a:tblPr firstRow="1" bandRow="1">
                <a:tableStyleId>{5940675A-B579-460E-94D1-54222C63F5DA}</a:tableStyleId>
              </a:tblPr>
              <a:tblGrid>
                <a:gridCol w="3749675"/>
                <a:gridCol w="3749675"/>
              </a:tblGrid>
              <a:tr h="755374">
                <a:tc>
                  <a:txBody>
                    <a:bodyPr/>
                    <a:lstStyle/>
                    <a:p>
                      <a:r>
                        <a:rPr lang="en-US" sz="2800" b="1" dirty="0" smtClean="0">
                          <a:solidFill>
                            <a:srgbClr val="C00000"/>
                          </a:solidFill>
                        </a:rPr>
                        <a:t>Phrase</a:t>
                      </a:r>
                      <a:endParaRPr lang="en-US" sz="2800" b="1" dirty="0">
                        <a:solidFill>
                          <a:srgbClr val="C00000"/>
                        </a:solidFill>
                      </a:endParaRPr>
                    </a:p>
                  </a:txBody>
                  <a:tcPr/>
                </a:tc>
                <a:tc>
                  <a:txBody>
                    <a:bodyPr/>
                    <a:lstStyle/>
                    <a:p>
                      <a:r>
                        <a:rPr lang="en-US" sz="2800" b="1" dirty="0" smtClean="0">
                          <a:solidFill>
                            <a:schemeClr val="accent1"/>
                          </a:solidFill>
                        </a:rPr>
                        <a:t>Clause</a:t>
                      </a:r>
                      <a:endParaRPr lang="en-US" sz="2800" b="1" dirty="0">
                        <a:solidFill>
                          <a:schemeClr val="accent1"/>
                        </a:solidFill>
                      </a:endParaRPr>
                    </a:p>
                  </a:txBody>
                  <a:tcPr/>
                </a:tc>
              </a:tr>
              <a:tr h="3588026">
                <a:tc>
                  <a:txBody>
                    <a:bodyPr/>
                    <a:lstStyle/>
                    <a:p>
                      <a:pPr>
                        <a:lnSpc>
                          <a:spcPct val="90000"/>
                        </a:lnSpc>
                        <a:buFont typeface="Wingdings" pitchFamily="2" charset="2"/>
                        <a:buNone/>
                      </a:pPr>
                      <a:r>
                        <a:rPr lang="en-US" sz="2400" dirty="0" smtClean="0"/>
                        <a:t>A </a:t>
                      </a:r>
                      <a:r>
                        <a:rPr lang="en-US" sz="2400" b="1" dirty="0" smtClean="0"/>
                        <a:t>phrase</a:t>
                      </a:r>
                      <a:r>
                        <a:rPr lang="en-US" sz="2400" dirty="0" smtClean="0"/>
                        <a:t> is a group of words that </a:t>
                      </a:r>
                      <a:r>
                        <a:rPr lang="en-US" sz="2400" i="1" dirty="0" smtClean="0"/>
                        <a:t>does not</a:t>
                      </a:r>
                      <a:r>
                        <a:rPr lang="en-US" sz="2400" dirty="0" smtClean="0"/>
                        <a:t> have a subject or a verb /agreement.</a:t>
                      </a:r>
                    </a:p>
                    <a:p>
                      <a:pPr>
                        <a:lnSpc>
                          <a:spcPct val="90000"/>
                        </a:lnSpc>
                        <a:buFont typeface="Wingdings" pitchFamily="2" charset="2"/>
                        <a:buNone/>
                      </a:pPr>
                      <a:r>
                        <a:rPr lang="en-US" sz="2400" dirty="0" smtClean="0"/>
                        <a:t>For example:</a:t>
                      </a:r>
                    </a:p>
                    <a:p>
                      <a:pPr>
                        <a:lnSpc>
                          <a:spcPct val="90000"/>
                        </a:lnSpc>
                        <a:buFont typeface="Arial" pitchFamily="34" charset="0"/>
                        <a:buChar char="•"/>
                      </a:pPr>
                      <a:r>
                        <a:rPr lang="en-US" sz="2400" dirty="0" smtClean="0"/>
                        <a:t>Eating a peach</a:t>
                      </a:r>
                    </a:p>
                    <a:p>
                      <a:pPr>
                        <a:lnSpc>
                          <a:spcPct val="90000"/>
                        </a:lnSpc>
                        <a:buFont typeface="Arial" pitchFamily="34" charset="0"/>
                        <a:buChar char="•"/>
                      </a:pPr>
                      <a:r>
                        <a:rPr lang="en-US" sz="2400" dirty="0" smtClean="0"/>
                        <a:t>Under the teacher’s desk</a:t>
                      </a:r>
                    </a:p>
                    <a:p>
                      <a:pPr>
                        <a:lnSpc>
                          <a:spcPct val="90000"/>
                        </a:lnSpc>
                        <a:buFont typeface="Arial" pitchFamily="34" charset="0"/>
                        <a:buChar char="•"/>
                      </a:pPr>
                      <a:r>
                        <a:rPr lang="en-US" sz="2400" dirty="0" smtClean="0"/>
                        <a:t>After seeing the </a:t>
                      </a:r>
                      <a:r>
                        <a:rPr lang="en-US" sz="2400" dirty="0" err="1" smtClean="0"/>
                        <a:t>Taj</a:t>
                      </a:r>
                      <a:r>
                        <a:rPr lang="en-US" sz="2400" dirty="0" smtClean="0"/>
                        <a:t> </a:t>
                      </a:r>
                      <a:r>
                        <a:rPr lang="en-US" sz="2400" dirty="0" err="1" smtClean="0"/>
                        <a:t>Mahal</a:t>
                      </a:r>
                      <a:endParaRPr lang="en-US" sz="2400" dirty="0" smtClean="0"/>
                    </a:p>
                    <a:p>
                      <a:pPr>
                        <a:lnSpc>
                          <a:spcPct val="90000"/>
                        </a:lnSpc>
                        <a:buFont typeface="Arial" pitchFamily="34" charset="0"/>
                        <a:buChar char="•"/>
                      </a:pPr>
                      <a:r>
                        <a:rPr lang="en-US" sz="2400" dirty="0" smtClean="0"/>
                        <a:t>To buy a new phone</a:t>
                      </a:r>
                    </a:p>
                    <a:p>
                      <a:endParaRPr lang="en-US" dirty="0"/>
                    </a:p>
                  </a:txBody>
                  <a:tcPr/>
                </a:tc>
                <a:tc>
                  <a:txBody>
                    <a:bodyPr/>
                    <a:lstStyle/>
                    <a:p>
                      <a:pPr>
                        <a:buFont typeface="Wingdings" pitchFamily="2" charset="2"/>
                        <a:buNone/>
                      </a:pPr>
                      <a:r>
                        <a:rPr lang="en-US" sz="2400" dirty="0" smtClean="0"/>
                        <a:t>A </a:t>
                      </a:r>
                      <a:r>
                        <a:rPr lang="en-US" sz="2400" b="1" dirty="0" smtClean="0"/>
                        <a:t>clause</a:t>
                      </a:r>
                      <a:r>
                        <a:rPr lang="en-US" sz="2400" dirty="0" smtClean="0"/>
                        <a:t> is a group of words that </a:t>
                      </a:r>
                      <a:r>
                        <a:rPr lang="en-US" sz="2400" i="1" dirty="0" smtClean="0"/>
                        <a:t>does</a:t>
                      </a:r>
                      <a:r>
                        <a:rPr lang="en-US" sz="2400" dirty="0" smtClean="0"/>
                        <a:t> have both a subject and a verb.</a:t>
                      </a:r>
                    </a:p>
                    <a:p>
                      <a:pPr>
                        <a:buFont typeface="Wingdings" pitchFamily="2" charset="2"/>
                        <a:buNone/>
                      </a:pPr>
                      <a:r>
                        <a:rPr lang="en-US" sz="2400" dirty="0" smtClean="0"/>
                        <a:t>For example:</a:t>
                      </a:r>
                    </a:p>
                    <a:p>
                      <a:pPr>
                        <a:buFont typeface="Arial" pitchFamily="34" charset="0"/>
                        <a:buChar char="•"/>
                      </a:pPr>
                      <a:r>
                        <a:rPr lang="en-US" sz="2400" dirty="0" smtClean="0"/>
                        <a:t>After the rain stopped</a:t>
                      </a:r>
                    </a:p>
                    <a:p>
                      <a:pPr>
                        <a:buFont typeface="Arial" pitchFamily="34" charset="0"/>
                        <a:buChar char="•"/>
                      </a:pPr>
                      <a:r>
                        <a:rPr lang="en-US" sz="2400" dirty="0" smtClean="0"/>
                        <a:t>They studied for the test</a:t>
                      </a:r>
                    </a:p>
                    <a:p>
                      <a:pPr>
                        <a:buFont typeface="Arial" pitchFamily="34" charset="0"/>
                        <a:buChar char="•"/>
                      </a:pPr>
                      <a:r>
                        <a:rPr lang="en-US" sz="2400" dirty="0" smtClean="0"/>
                        <a:t>I decided to go home</a:t>
                      </a:r>
                    </a:p>
                    <a:p>
                      <a:pPr>
                        <a:buFont typeface="Arial" pitchFamily="34" charset="0"/>
                        <a:buChar char="•"/>
                      </a:pPr>
                      <a:r>
                        <a:rPr lang="en-US" sz="2400" dirty="0" smtClean="0"/>
                        <a:t>Since the children are sleeping</a:t>
                      </a:r>
                    </a:p>
                    <a:p>
                      <a:pPr>
                        <a:buFont typeface="Arial" pitchFamily="34" charset="0"/>
                        <a:buChar char="•"/>
                      </a:pPr>
                      <a:r>
                        <a:rPr lang="en-US" sz="2400" dirty="0" smtClean="0"/>
                        <a:t>The cage door was open</a:t>
                      </a:r>
                    </a:p>
                    <a:p>
                      <a:pPr>
                        <a:buFont typeface="Arial" pitchFamily="34" charset="0"/>
                        <a:buChar char="•"/>
                      </a:pPr>
                      <a:endParaRPr lang="en-US" dirty="0"/>
                    </a:p>
                  </a:txBody>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Clauses</a:t>
            </a:r>
            <a:endParaRPr lang="en-US" dirty="0"/>
          </a:p>
        </p:txBody>
      </p:sp>
      <p:sp>
        <p:nvSpPr>
          <p:cNvPr id="3" name="Content Placeholder 2"/>
          <p:cNvSpPr>
            <a:spLocks noGrp="1"/>
          </p:cNvSpPr>
          <p:nvPr>
            <p:ph idx="1"/>
          </p:nvPr>
        </p:nvSpPr>
        <p:spPr/>
        <p:txBody>
          <a:bodyPr>
            <a:normAutofit/>
          </a:bodyPr>
          <a:lstStyle/>
          <a:p>
            <a:endParaRPr lang="en-US" dirty="0" smtClean="0"/>
          </a:p>
          <a:p>
            <a:r>
              <a:rPr lang="en-US" u="sng" dirty="0" smtClean="0"/>
              <a:t>Definition:</a:t>
            </a:r>
          </a:p>
          <a:p>
            <a:pPr>
              <a:buNone/>
            </a:pPr>
            <a:r>
              <a:rPr lang="en-US" dirty="0" smtClean="0"/>
              <a:t>     Words that contain a subject and a verb which </a:t>
            </a:r>
            <a:r>
              <a:rPr lang="en-US" u="sng" dirty="0" smtClean="0">
                <a:solidFill>
                  <a:srgbClr val="00B0F0"/>
                </a:solidFill>
              </a:rPr>
              <a:t>must always agree.</a:t>
            </a:r>
          </a:p>
          <a:p>
            <a:pPr>
              <a:buNone/>
            </a:pPr>
            <a:endParaRPr lang="en-US" u="sng" dirty="0" smtClean="0">
              <a:solidFill>
                <a:srgbClr val="00B0F0"/>
              </a:solidFill>
            </a:endParaRPr>
          </a:p>
          <a:p>
            <a:pPr>
              <a:buNone/>
            </a:pPr>
            <a:r>
              <a:rPr lang="en-US" u="sng" dirty="0" smtClean="0"/>
              <a:t>Two types of clauses:</a:t>
            </a:r>
          </a:p>
          <a:p>
            <a:pPr>
              <a:buFont typeface="Wingdings" pitchFamily="2" charset="2"/>
              <a:buChar char="§"/>
            </a:pPr>
            <a:r>
              <a:rPr lang="en-US" dirty="0" smtClean="0"/>
              <a:t>  Independent Clause</a:t>
            </a:r>
          </a:p>
          <a:p>
            <a:pPr>
              <a:buFont typeface="Wingdings" pitchFamily="2" charset="2"/>
              <a:buChar char="§"/>
            </a:pPr>
            <a:r>
              <a:rPr lang="en-US" dirty="0" smtClean="0"/>
              <a:t>  Dependent Clause</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Clause</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solidFill>
                  <a:srgbClr val="C00000"/>
                </a:solidFill>
              </a:rPr>
              <a:t>Independent Clause</a:t>
            </a:r>
          </a:p>
          <a:p>
            <a:endParaRPr lang="en-US" dirty="0" smtClean="0"/>
          </a:p>
          <a:p>
            <a:r>
              <a:rPr lang="en-US" dirty="0" smtClean="0"/>
              <a:t>An independent clause MUST HAVE a subject and a verb which agree.</a:t>
            </a:r>
          </a:p>
          <a:p>
            <a:endParaRPr lang="en-US" dirty="0" smtClean="0"/>
          </a:p>
          <a:p>
            <a:pPr>
              <a:buNone/>
            </a:pPr>
            <a:r>
              <a:rPr lang="en-US" dirty="0" smtClean="0"/>
              <a:t>Example:</a:t>
            </a:r>
          </a:p>
          <a:p>
            <a:pPr>
              <a:buNone/>
            </a:pPr>
            <a:r>
              <a:rPr lang="en-US" dirty="0" smtClean="0"/>
              <a:t>	</a:t>
            </a:r>
            <a:r>
              <a:rPr lang="en-US" b="1" i="1" dirty="0" smtClean="0">
                <a:solidFill>
                  <a:srgbClr val="9900FF"/>
                </a:solidFill>
              </a:rPr>
              <a:t>The frustrated, irritated </a:t>
            </a:r>
            <a:r>
              <a:rPr lang="en-US" b="1" i="1" u="sng" dirty="0" smtClean="0">
                <a:solidFill>
                  <a:srgbClr val="9900FF"/>
                </a:solidFill>
              </a:rPr>
              <a:t>teachers</a:t>
            </a:r>
            <a:r>
              <a:rPr lang="en-US" b="1" i="1" dirty="0" smtClean="0">
                <a:solidFill>
                  <a:srgbClr val="9900FF"/>
                </a:solidFill>
              </a:rPr>
              <a:t> finally </a:t>
            </a:r>
            <a:r>
              <a:rPr lang="en-US" b="1" i="1" u="sng" dirty="0" smtClean="0">
                <a:solidFill>
                  <a:srgbClr val="9900FF"/>
                </a:solidFill>
              </a:rPr>
              <a:t>understood</a:t>
            </a:r>
            <a:r>
              <a:rPr lang="en-US" b="1" i="1" dirty="0" smtClean="0">
                <a:solidFill>
                  <a:srgbClr val="9900FF"/>
                </a:solidFill>
              </a:rPr>
              <a:t> the basic grammar concepts.</a:t>
            </a:r>
          </a:p>
          <a:p>
            <a:pPr>
              <a:buNone/>
            </a:pPr>
            <a:endParaRPr lang="en-US" b="1" u="sng" dirty="0" smtClean="0"/>
          </a:p>
          <a:p>
            <a:r>
              <a:rPr lang="en-US" dirty="0" smtClean="0"/>
              <a:t>All the words in an independent clause can</a:t>
            </a:r>
            <a:r>
              <a:rPr lang="en-US" b="1" u="sng" dirty="0" smtClean="0"/>
              <a:t> act alone as a sentence.</a:t>
            </a:r>
          </a:p>
          <a:p>
            <a:pPr>
              <a:buNone/>
            </a:pPr>
            <a:endParaRPr lang="en-US" b="1" u="sng" dirty="0" smtClean="0"/>
          </a:p>
          <a:p>
            <a:r>
              <a:rPr lang="en-US" b="1" dirty="0" smtClean="0"/>
              <a:t>They are a complete thought.</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Clause</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solidFill>
                  <a:srgbClr val="C00000"/>
                </a:solidFill>
              </a:rPr>
              <a:t>Dependent Clause</a:t>
            </a:r>
          </a:p>
          <a:p>
            <a:endParaRPr lang="en-US" dirty="0" smtClean="0"/>
          </a:p>
          <a:p>
            <a:pPr>
              <a:lnSpc>
                <a:spcPct val="90000"/>
              </a:lnSpc>
              <a:defRPr/>
            </a:pPr>
            <a:r>
              <a:rPr lang="en-US" dirty="0" smtClean="0"/>
              <a:t>The </a:t>
            </a:r>
            <a:r>
              <a:rPr lang="en-US" b="1" dirty="0" smtClean="0">
                <a:solidFill>
                  <a:srgbClr val="FF9900"/>
                </a:solidFill>
              </a:rPr>
              <a:t>subject and verb agree</a:t>
            </a:r>
            <a:r>
              <a:rPr lang="en-US" dirty="0" smtClean="0"/>
              <a:t>, but the words CANNOT stand alone as a complete sentence.</a:t>
            </a:r>
          </a:p>
          <a:p>
            <a:pPr>
              <a:lnSpc>
                <a:spcPct val="90000"/>
              </a:lnSpc>
              <a:defRPr/>
            </a:pPr>
            <a:r>
              <a:rPr lang="en-US" dirty="0" smtClean="0"/>
              <a:t>also known as </a:t>
            </a:r>
            <a:r>
              <a:rPr lang="en-US" b="1" dirty="0" smtClean="0"/>
              <a:t>subordinate clause </a:t>
            </a:r>
            <a:r>
              <a:rPr lang="en-US" dirty="0" smtClean="0"/>
              <a:t>or </a:t>
            </a:r>
            <a:r>
              <a:rPr lang="en-US" b="1" dirty="0" smtClean="0"/>
              <a:t>relative clause</a:t>
            </a:r>
            <a:endParaRPr lang="en-US" dirty="0" smtClean="0"/>
          </a:p>
          <a:p>
            <a:pPr>
              <a:lnSpc>
                <a:spcPct val="90000"/>
              </a:lnSpc>
              <a:defRPr/>
            </a:pPr>
            <a:endParaRPr lang="en-US" dirty="0" smtClean="0"/>
          </a:p>
          <a:p>
            <a:pPr>
              <a:lnSpc>
                <a:spcPct val="90000"/>
              </a:lnSpc>
              <a:defRPr/>
            </a:pPr>
            <a:r>
              <a:rPr lang="en-US" dirty="0" smtClean="0"/>
              <a:t>Examples:  </a:t>
            </a:r>
          </a:p>
          <a:p>
            <a:pPr>
              <a:lnSpc>
                <a:spcPct val="90000"/>
              </a:lnSpc>
              <a:defRPr/>
            </a:pPr>
            <a:endParaRPr lang="en-US" dirty="0" smtClean="0"/>
          </a:p>
          <a:p>
            <a:pPr>
              <a:lnSpc>
                <a:spcPct val="90000"/>
              </a:lnSpc>
              <a:defRPr/>
            </a:pPr>
            <a:r>
              <a:rPr lang="en-US" i="1" dirty="0" smtClean="0"/>
              <a:t>since the </a:t>
            </a:r>
            <a:r>
              <a:rPr lang="en-US" b="1" i="1" u="sng" dirty="0" smtClean="0">
                <a:solidFill>
                  <a:srgbClr val="7030A0"/>
                </a:solidFill>
              </a:rPr>
              <a:t>teachers</a:t>
            </a:r>
            <a:r>
              <a:rPr lang="en-US" b="1" i="1" dirty="0" smtClean="0">
                <a:solidFill>
                  <a:srgbClr val="7030A0"/>
                </a:solidFill>
              </a:rPr>
              <a:t> </a:t>
            </a:r>
            <a:r>
              <a:rPr lang="en-US" b="1" i="1" u="sng" dirty="0" smtClean="0">
                <a:solidFill>
                  <a:srgbClr val="7030A0"/>
                </a:solidFill>
              </a:rPr>
              <a:t>seek</a:t>
            </a:r>
            <a:r>
              <a:rPr lang="en-US" b="1" i="1" u="sng" dirty="0" smtClean="0"/>
              <a:t> </a:t>
            </a:r>
            <a:r>
              <a:rPr lang="en-US" i="1" dirty="0" smtClean="0"/>
              <a:t>proficiency in grammar</a:t>
            </a:r>
          </a:p>
          <a:p>
            <a:pPr>
              <a:lnSpc>
                <a:spcPct val="90000"/>
              </a:lnSpc>
              <a:buNone/>
              <a:defRPr/>
            </a:pPr>
            <a:endParaRPr lang="en-US" i="1" dirty="0" smtClean="0"/>
          </a:p>
          <a:p>
            <a:pPr>
              <a:lnSpc>
                <a:spcPct val="90000"/>
              </a:lnSpc>
              <a:defRPr/>
            </a:pPr>
            <a:r>
              <a:rPr lang="en-US" b="1" i="1" u="sng" dirty="0" smtClean="0">
                <a:solidFill>
                  <a:srgbClr val="FF9900"/>
                </a:solidFill>
              </a:rPr>
              <a:t>which sheltered</a:t>
            </a:r>
            <a:r>
              <a:rPr lang="en-US" i="1" dirty="0" smtClean="0"/>
              <a:t> the children from the storm</a:t>
            </a:r>
            <a:endParaRPr lang="en-US" dirty="0" smtClean="0"/>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Joining Clauses</a:t>
            </a:r>
            <a:endParaRPr lang="en-US" dirty="0"/>
          </a:p>
        </p:txBody>
      </p:sp>
      <p:sp>
        <p:nvSpPr>
          <p:cNvPr id="3" name="Content Placeholder 2"/>
          <p:cNvSpPr>
            <a:spLocks noGrp="1"/>
          </p:cNvSpPr>
          <p:nvPr>
            <p:ph idx="1"/>
          </p:nvPr>
        </p:nvSpPr>
        <p:spPr>
          <a:xfrm>
            <a:off x="1435608" y="1447800"/>
            <a:ext cx="7498080" cy="5181600"/>
          </a:xfrm>
        </p:spPr>
        <p:txBody>
          <a:bodyPr>
            <a:normAutofit fontScale="77500" lnSpcReduction="20000"/>
          </a:bodyPr>
          <a:lstStyle/>
          <a:p>
            <a:endParaRPr lang="en-US" dirty="0" smtClean="0"/>
          </a:p>
          <a:p>
            <a:pPr marL="609600" indent="-609600">
              <a:lnSpc>
                <a:spcPct val="90000"/>
              </a:lnSpc>
            </a:pPr>
            <a:r>
              <a:rPr lang="en-US" b="1" dirty="0" smtClean="0"/>
              <a:t>Clauses can be joined with</a:t>
            </a:r>
            <a:r>
              <a:rPr lang="en-US" dirty="0" smtClean="0"/>
              <a:t>:</a:t>
            </a:r>
          </a:p>
          <a:p>
            <a:pPr marL="609600" indent="-609600">
              <a:lnSpc>
                <a:spcPct val="90000"/>
              </a:lnSpc>
            </a:pPr>
            <a:endParaRPr lang="en-US" dirty="0" smtClean="0"/>
          </a:p>
          <a:p>
            <a:pPr marL="990600" lvl="1" indent="-533400">
              <a:lnSpc>
                <a:spcPct val="90000"/>
              </a:lnSpc>
              <a:buFontTx/>
              <a:buAutoNum type="arabicPeriod"/>
            </a:pPr>
            <a:r>
              <a:rPr lang="en-US" b="1" u="sng" dirty="0" smtClean="0">
                <a:solidFill>
                  <a:schemeClr val="hlink"/>
                </a:solidFill>
              </a:rPr>
              <a:t>Coordinating conjunctions </a:t>
            </a:r>
            <a:r>
              <a:rPr lang="en-US" sz="2100" b="1" dirty="0" smtClean="0"/>
              <a:t>(join two independent clauses)</a:t>
            </a:r>
          </a:p>
          <a:p>
            <a:pPr marL="990600" lvl="1" indent="-533400">
              <a:lnSpc>
                <a:spcPct val="90000"/>
              </a:lnSpc>
              <a:buNone/>
            </a:pPr>
            <a:r>
              <a:rPr lang="en-US" dirty="0" smtClean="0"/>
              <a:t>	- AKA “FANBOYS”   for, and, nor, but, or, yet, so</a:t>
            </a:r>
          </a:p>
          <a:p>
            <a:pPr marL="990600" lvl="1" indent="-533400">
              <a:lnSpc>
                <a:spcPct val="90000"/>
              </a:lnSpc>
              <a:buNone/>
            </a:pPr>
            <a:endParaRPr lang="en-US" dirty="0" smtClean="0"/>
          </a:p>
          <a:p>
            <a:pPr marL="990600" lvl="1" indent="-533400">
              <a:lnSpc>
                <a:spcPct val="90000"/>
              </a:lnSpc>
              <a:buFontTx/>
              <a:buAutoNum type="arabicPeriod" startAt="2"/>
            </a:pPr>
            <a:r>
              <a:rPr lang="en-US" b="1" u="sng" dirty="0" smtClean="0">
                <a:solidFill>
                  <a:schemeClr val="hlink"/>
                </a:solidFill>
              </a:rPr>
              <a:t>Subordinating conjunctions</a:t>
            </a:r>
            <a:r>
              <a:rPr lang="en-US" b="1" dirty="0" smtClean="0">
                <a:solidFill>
                  <a:schemeClr val="hlink"/>
                </a:solidFill>
              </a:rPr>
              <a:t> </a:t>
            </a:r>
            <a:r>
              <a:rPr lang="en-US" sz="2100" b="1" dirty="0" smtClean="0"/>
              <a:t>(join dependent clause to independent clause)</a:t>
            </a:r>
            <a:endParaRPr lang="en-US" sz="2100" b="1" u="sng" dirty="0" smtClean="0">
              <a:solidFill>
                <a:schemeClr val="hlink"/>
              </a:solidFill>
            </a:endParaRPr>
          </a:p>
          <a:p>
            <a:pPr marL="990600" lvl="1" indent="-533400">
              <a:lnSpc>
                <a:spcPct val="90000"/>
              </a:lnSpc>
              <a:buNone/>
            </a:pPr>
            <a:r>
              <a:rPr lang="en-US" dirty="0" smtClean="0"/>
              <a:t>	Some examples:</a:t>
            </a:r>
          </a:p>
          <a:p>
            <a:pPr marL="990600" lvl="1" indent="-533400">
              <a:lnSpc>
                <a:spcPct val="90000"/>
              </a:lnSpc>
              <a:buNone/>
            </a:pPr>
            <a:r>
              <a:rPr lang="en-US" dirty="0" smtClean="0"/>
              <a:t>	- if, since, because, with, when, whether, while</a:t>
            </a:r>
          </a:p>
          <a:p>
            <a:pPr marL="990600" lvl="1" indent="-533400">
              <a:lnSpc>
                <a:spcPct val="90000"/>
              </a:lnSpc>
              <a:buNone/>
            </a:pPr>
            <a:r>
              <a:rPr lang="en-US" dirty="0" smtClean="0"/>
              <a:t> </a:t>
            </a:r>
          </a:p>
          <a:p>
            <a:pPr marL="990600" lvl="1" indent="-533400">
              <a:lnSpc>
                <a:spcPct val="90000"/>
              </a:lnSpc>
              <a:buFontTx/>
              <a:buAutoNum type="arabicPeriod" startAt="3"/>
            </a:pPr>
            <a:r>
              <a:rPr lang="en-US" b="1" u="sng" dirty="0" smtClean="0">
                <a:solidFill>
                  <a:schemeClr val="hlink"/>
                </a:solidFill>
              </a:rPr>
              <a:t>Relative Pronouns</a:t>
            </a:r>
            <a:endParaRPr lang="en-US" sz="1200" b="1" u="sng" dirty="0" smtClean="0">
              <a:solidFill>
                <a:schemeClr val="hlink"/>
              </a:solidFill>
            </a:endParaRPr>
          </a:p>
          <a:p>
            <a:pPr marL="990600" lvl="1" indent="-533400">
              <a:lnSpc>
                <a:spcPct val="90000"/>
              </a:lnSpc>
              <a:buNone/>
            </a:pPr>
            <a:r>
              <a:rPr lang="en-US" dirty="0" smtClean="0"/>
              <a:t>	- </a:t>
            </a:r>
            <a:r>
              <a:rPr lang="en-US" b="1" dirty="0" smtClean="0"/>
              <a:t>who, whose, whom, which, that</a:t>
            </a:r>
          </a:p>
          <a:p>
            <a:pPr marL="990600" lvl="1" indent="-533400">
              <a:lnSpc>
                <a:spcPct val="90000"/>
              </a:lnSpc>
              <a:buNone/>
            </a:pPr>
            <a:r>
              <a:rPr lang="en-US" b="1" dirty="0" smtClean="0"/>
              <a:t>      </a:t>
            </a:r>
            <a:r>
              <a:rPr lang="en-US" sz="2300" b="1" dirty="0" smtClean="0"/>
              <a:t>- NOTE:  If a relative pronoun is used to begin a dependent clause, that pronoun also has a function within the dependent clause.  It will also have an antecedent in the independent clause.</a:t>
            </a:r>
            <a:endParaRPr lang="en-US" sz="2300" dirty="0" smtClean="0"/>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Joining Clauses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Examples:</a:t>
            </a:r>
          </a:p>
          <a:p>
            <a:r>
              <a:rPr lang="en-US" dirty="0" smtClean="0"/>
              <a:t>coordinating conjunction:</a:t>
            </a:r>
          </a:p>
          <a:p>
            <a:pPr>
              <a:buFont typeface="Wingdings 3" pitchFamily="18" charset="2"/>
              <a:buNone/>
            </a:pPr>
            <a:r>
              <a:rPr lang="en-US" dirty="0" smtClean="0"/>
              <a:t>	- </a:t>
            </a:r>
            <a:r>
              <a:rPr lang="en-US" b="1" dirty="0" smtClean="0">
                <a:solidFill>
                  <a:srgbClr val="FF9900"/>
                </a:solidFill>
              </a:rPr>
              <a:t>The busses lumbered along the boulevard, </a:t>
            </a:r>
            <a:r>
              <a:rPr lang="en-US" b="1" u="sng" dirty="0" smtClean="0">
                <a:solidFill>
                  <a:srgbClr val="FF9900"/>
                </a:solidFill>
              </a:rPr>
              <a:t>and</a:t>
            </a:r>
            <a:r>
              <a:rPr lang="en-US" b="1" dirty="0" smtClean="0">
                <a:solidFill>
                  <a:srgbClr val="FF9900"/>
                </a:solidFill>
              </a:rPr>
              <a:t> the children eagerly looked for the first sight of Disneyland.</a:t>
            </a:r>
          </a:p>
          <a:p>
            <a:pPr>
              <a:buFont typeface="Wingdings 3" pitchFamily="18" charset="2"/>
              <a:buNone/>
            </a:pPr>
            <a:endParaRPr lang="en-US" dirty="0" smtClean="0"/>
          </a:p>
          <a:p>
            <a:pPr>
              <a:buFont typeface="Wingdings 3" pitchFamily="18" charset="2"/>
              <a:buNone/>
            </a:pPr>
            <a:r>
              <a:rPr lang="en-US" dirty="0" smtClean="0"/>
              <a:t>subordinating conjunction:</a:t>
            </a:r>
          </a:p>
          <a:p>
            <a:pPr>
              <a:buFontTx/>
              <a:buChar char="-"/>
            </a:pPr>
            <a:r>
              <a:rPr lang="en-US" b="1" dirty="0" smtClean="0">
                <a:solidFill>
                  <a:srgbClr val="FF33CC"/>
                </a:solidFill>
              </a:rPr>
              <a:t>The busses lumbered along the boulevard </a:t>
            </a:r>
            <a:r>
              <a:rPr lang="en-US" b="1" u="sng" dirty="0" smtClean="0">
                <a:solidFill>
                  <a:srgbClr val="FF33CC"/>
                </a:solidFill>
              </a:rPr>
              <a:t>while</a:t>
            </a:r>
            <a:r>
              <a:rPr lang="en-US" b="1" dirty="0" smtClean="0">
                <a:solidFill>
                  <a:srgbClr val="FF33CC"/>
                </a:solidFill>
              </a:rPr>
              <a:t> the children eagerly looked for the first sight of Disneyland.</a:t>
            </a:r>
          </a:p>
          <a:p>
            <a:pPr>
              <a:buFont typeface="Wingdings 3" pitchFamily="18" charset="2"/>
              <a:buNone/>
            </a:pPr>
            <a:r>
              <a:rPr lang="en-US" dirty="0" smtClean="0"/>
              <a:t> </a:t>
            </a:r>
          </a:p>
          <a:p>
            <a:pPr>
              <a:buFont typeface="Wingdings 3" pitchFamily="18" charset="2"/>
              <a:buNone/>
            </a:pPr>
            <a:r>
              <a:rPr lang="en-US" dirty="0" smtClean="0"/>
              <a:t>Relative pronoun: </a:t>
            </a:r>
          </a:p>
          <a:p>
            <a:pPr>
              <a:buFont typeface="Wingdings 3" pitchFamily="18" charset="2"/>
              <a:buNone/>
            </a:pPr>
            <a:r>
              <a:rPr lang="en-US" dirty="0" smtClean="0"/>
              <a:t>- </a:t>
            </a:r>
            <a:r>
              <a:rPr lang="en-US" b="1" dirty="0" smtClean="0">
                <a:solidFill>
                  <a:srgbClr val="00B0F0"/>
                </a:solidFill>
              </a:rPr>
              <a:t>The busses, </a:t>
            </a:r>
            <a:r>
              <a:rPr lang="en-US" b="1" u="sng" dirty="0" smtClean="0">
                <a:solidFill>
                  <a:srgbClr val="00B0F0"/>
                </a:solidFill>
              </a:rPr>
              <a:t>which</a:t>
            </a:r>
            <a:r>
              <a:rPr lang="en-US" b="1" dirty="0" smtClean="0">
                <a:solidFill>
                  <a:srgbClr val="00B0F0"/>
                </a:solidFill>
              </a:rPr>
              <a:t> were slowly lumbering along the boulevard, were filled with eager children looking for their first sight of Disneyland.</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about Sentences</a:t>
            </a:r>
            <a:endParaRPr lang="en-US" dirty="0"/>
          </a:p>
        </p:txBody>
      </p:sp>
      <p:sp>
        <p:nvSpPr>
          <p:cNvPr id="3" name="Content Placeholder 2"/>
          <p:cNvSpPr>
            <a:spLocks noGrp="1"/>
          </p:cNvSpPr>
          <p:nvPr>
            <p:ph idx="1"/>
          </p:nvPr>
        </p:nvSpPr>
        <p:spPr/>
        <p:txBody>
          <a:bodyPr/>
          <a:lstStyle/>
          <a:p>
            <a:endParaRPr lang="en-US" dirty="0" smtClean="0">
              <a:solidFill>
                <a:srgbClr val="7030A0"/>
              </a:solidFill>
            </a:endParaRPr>
          </a:p>
          <a:p>
            <a:r>
              <a:rPr lang="en-US" dirty="0" smtClean="0">
                <a:solidFill>
                  <a:srgbClr val="7030A0"/>
                </a:solidFill>
              </a:rPr>
              <a:t>Combination of phrases and clauses determine FOUR TYPES OF SENTENCES</a:t>
            </a:r>
          </a:p>
          <a:p>
            <a:endParaRPr lang="en-US" dirty="0" smtClean="0">
              <a:solidFill>
                <a:srgbClr val="7030A0"/>
              </a:solidFill>
            </a:endParaRPr>
          </a:p>
          <a:p>
            <a:r>
              <a:rPr lang="en-US" b="1" dirty="0" smtClean="0">
                <a:solidFill>
                  <a:schemeClr val="tx1">
                    <a:lumMod val="85000"/>
                    <a:lumOff val="15000"/>
                  </a:schemeClr>
                </a:solidFill>
              </a:rPr>
              <a:t>Four types of sentences????</a:t>
            </a:r>
            <a:endParaRPr lang="en-US" b="1" dirty="0">
              <a:solidFill>
                <a:schemeClr val="tx1">
                  <a:lumMod val="85000"/>
                  <a:lumOff val="15000"/>
                </a:schemeClr>
              </a:solidFill>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More about sentences</a:t>
            </a:r>
            <a:endParaRPr lang="en-US" dirty="0"/>
          </a:p>
        </p:txBody>
      </p:sp>
      <p:sp>
        <p:nvSpPr>
          <p:cNvPr id="3" name="Content Placeholder 2"/>
          <p:cNvSpPr>
            <a:spLocks noGrp="1"/>
          </p:cNvSpPr>
          <p:nvPr>
            <p:ph idx="1"/>
          </p:nvPr>
        </p:nvSpPr>
        <p:spPr>
          <a:xfrm>
            <a:off x="1435608" y="1447800"/>
            <a:ext cx="7498080" cy="5410200"/>
          </a:xfrm>
        </p:spPr>
        <p:txBody>
          <a:bodyPr>
            <a:normAutofit fontScale="92500" lnSpcReduction="10000"/>
          </a:bodyPr>
          <a:lstStyle/>
          <a:p>
            <a:r>
              <a:rPr lang="en-US" b="1" u="sng" dirty="0" smtClean="0"/>
              <a:t>Types of Sentences</a:t>
            </a:r>
          </a:p>
          <a:p>
            <a:pPr marL="91440" indent="-514350">
              <a:spcAft>
                <a:spcPts val="600"/>
              </a:spcAft>
              <a:buAutoNum type="arabicPeriod"/>
              <a:defRPr/>
            </a:pPr>
            <a:r>
              <a:rPr lang="en-US" dirty="0" smtClean="0"/>
              <a:t>Simple Sentences</a:t>
            </a:r>
          </a:p>
          <a:p>
            <a:pPr marL="91440" indent="-514350">
              <a:spcAft>
                <a:spcPts val="600"/>
              </a:spcAft>
              <a:buNone/>
              <a:defRPr/>
            </a:pPr>
            <a:r>
              <a:rPr lang="en-US" dirty="0" smtClean="0"/>
              <a:t>		</a:t>
            </a:r>
            <a:r>
              <a:rPr lang="en-US" sz="2600" b="1" i="1" dirty="0" smtClean="0">
                <a:solidFill>
                  <a:schemeClr val="accent1">
                    <a:lumMod val="75000"/>
                  </a:schemeClr>
                </a:solidFill>
              </a:rPr>
              <a:t>Roxie is a dog.</a:t>
            </a:r>
          </a:p>
          <a:p>
            <a:pPr marL="91440" indent="-514350">
              <a:spcAft>
                <a:spcPts val="600"/>
              </a:spcAft>
              <a:buAutoNum type="arabicPeriod" startAt="2"/>
              <a:defRPr/>
            </a:pPr>
            <a:r>
              <a:rPr lang="en-US" dirty="0" smtClean="0"/>
              <a:t>Compound Sentences</a:t>
            </a:r>
          </a:p>
          <a:p>
            <a:pPr marL="91440" indent="-514350">
              <a:spcAft>
                <a:spcPts val="600"/>
              </a:spcAft>
              <a:buNone/>
              <a:defRPr/>
            </a:pPr>
            <a:r>
              <a:rPr lang="en-US" dirty="0" smtClean="0"/>
              <a:t>		</a:t>
            </a:r>
            <a:r>
              <a:rPr lang="en-US" sz="2800" b="1" i="1" dirty="0" smtClean="0">
                <a:solidFill>
                  <a:schemeClr val="accent1">
                    <a:lumMod val="75000"/>
                  </a:schemeClr>
                </a:solidFill>
              </a:rPr>
              <a:t>Roxie is a dog, and Rufus is her friend</a:t>
            </a:r>
            <a:r>
              <a:rPr lang="en-US" b="1" i="1" dirty="0" smtClean="0">
                <a:solidFill>
                  <a:schemeClr val="accent1">
                    <a:lumMod val="75000"/>
                  </a:schemeClr>
                </a:solidFill>
              </a:rPr>
              <a:t>.</a:t>
            </a:r>
            <a:endParaRPr lang="en-US" dirty="0" smtClean="0">
              <a:solidFill>
                <a:schemeClr val="accent1">
                  <a:lumMod val="75000"/>
                </a:schemeClr>
              </a:solidFill>
            </a:endParaRPr>
          </a:p>
          <a:p>
            <a:pPr marL="91440" indent="-514350">
              <a:spcAft>
                <a:spcPts val="600"/>
              </a:spcAft>
              <a:buNone/>
              <a:defRPr/>
            </a:pPr>
            <a:r>
              <a:rPr lang="en-US" dirty="0" smtClean="0"/>
              <a:t>3.  Complex Sentences</a:t>
            </a:r>
          </a:p>
          <a:p>
            <a:pPr marL="91440" indent="-514350">
              <a:spcAft>
                <a:spcPts val="600"/>
              </a:spcAft>
              <a:buNone/>
              <a:defRPr/>
            </a:pPr>
            <a:r>
              <a:rPr lang="en-US" dirty="0" smtClean="0"/>
              <a:t>		</a:t>
            </a:r>
          </a:p>
          <a:p>
            <a:pPr marL="91440" indent="-514350">
              <a:spcAft>
                <a:spcPts val="600"/>
              </a:spcAft>
              <a:buNone/>
              <a:defRPr/>
            </a:pPr>
            <a:r>
              <a:rPr lang="en-US" dirty="0" smtClean="0"/>
              <a:t>4. Compound-Complex Sentences</a:t>
            </a:r>
          </a:p>
          <a:p>
            <a:pPr marL="91440" indent="-514350">
              <a:spcAft>
                <a:spcPts val="600"/>
              </a:spcAft>
              <a:buNone/>
              <a:defRPr/>
            </a:pPr>
            <a:r>
              <a:rPr lang="en-US" sz="2600" b="1" i="1" dirty="0" smtClean="0">
                <a:solidFill>
                  <a:schemeClr val="accent1">
                    <a:lumMod val="75000"/>
                  </a:schemeClr>
                </a:solidFill>
              </a:rPr>
              <a:t>		Rufus loves Roxie because she is adorable, 	and she defers to him.</a:t>
            </a:r>
          </a:p>
          <a:p>
            <a:pPr marL="91440" indent="-514350">
              <a:spcAft>
                <a:spcPts val="600"/>
              </a:spcAft>
              <a:buNone/>
              <a:defRPr/>
            </a:pPr>
            <a:endParaRPr lang="en-US" dirty="0" smtClean="0"/>
          </a:p>
          <a:p>
            <a:endParaRPr lang="en-US" dirty="0"/>
          </a:p>
        </p:txBody>
      </p:sp>
      <p:sp>
        <p:nvSpPr>
          <p:cNvPr id="4" name="Rectangle 3"/>
          <p:cNvSpPr/>
          <p:nvPr/>
        </p:nvSpPr>
        <p:spPr>
          <a:xfrm>
            <a:off x="2362200" y="4800600"/>
            <a:ext cx="6553200" cy="461665"/>
          </a:xfrm>
          <a:prstGeom prst="rect">
            <a:avLst/>
          </a:prstGeom>
        </p:spPr>
        <p:txBody>
          <a:bodyPr wrap="square">
            <a:spAutoFit/>
          </a:bodyPr>
          <a:lstStyle/>
          <a:p>
            <a:r>
              <a:rPr lang="en-US" sz="2400" b="1" i="1" dirty="0" smtClean="0">
                <a:solidFill>
                  <a:schemeClr val="accent1">
                    <a:lumMod val="75000"/>
                  </a:schemeClr>
                </a:solidFill>
              </a:rPr>
              <a:t>Rufus loves Roxie because she is adorable</a:t>
            </a:r>
            <a:endParaRPr lang="en-US" sz="2400" dirty="0">
              <a:solidFill>
                <a:schemeClr val="accent1">
                  <a:lumMod val="75000"/>
                </a:schemeClr>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u="sng" dirty="0" smtClean="0">
                <a:solidFill>
                  <a:srgbClr val="7030A0"/>
                </a:solidFill>
              </a:rPr>
              <a:t>Combination of phrases and clauses determine FOUR TYPES OF SENTENCES</a:t>
            </a:r>
            <a:endParaRPr lang="en-US" sz="2800" dirty="0">
              <a:solidFill>
                <a:srgbClr val="7030A0"/>
              </a:solidFill>
            </a:endParaRPr>
          </a:p>
        </p:txBody>
      </p:sp>
      <p:sp>
        <p:nvSpPr>
          <p:cNvPr id="3" name="Content Placeholder 2"/>
          <p:cNvSpPr>
            <a:spLocks noGrp="1"/>
          </p:cNvSpPr>
          <p:nvPr>
            <p:ph idx="1"/>
          </p:nvPr>
        </p:nvSpPr>
        <p:spPr>
          <a:xfrm>
            <a:off x="1435608" y="1447800"/>
            <a:ext cx="7479792" cy="4800600"/>
          </a:xfrm>
        </p:spPr>
        <p:txBody>
          <a:bodyPr>
            <a:normAutofit/>
          </a:bodyPr>
          <a:lstStyle/>
          <a:p>
            <a:pPr>
              <a:lnSpc>
                <a:spcPct val="90000"/>
              </a:lnSpc>
              <a:buNone/>
            </a:pPr>
            <a:endParaRPr lang="en-US" b="1" u="sng" dirty="0" smtClean="0"/>
          </a:p>
          <a:p>
            <a:pPr>
              <a:lnSpc>
                <a:spcPct val="90000"/>
              </a:lnSpc>
              <a:buNone/>
            </a:pPr>
            <a:r>
              <a:rPr lang="en-US" b="1" u="sng" dirty="0" smtClean="0"/>
              <a:t>Type of Sentence  </a:t>
            </a:r>
            <a:r>
              <a:rPr lang="en-US" b="1" dirty="0" smtClean="0"/>
              <a:t>		Number of </a:t>
            </a:r>
          </a:p>
          <a:p>
            <a:pPr>
              <a:lnSpc>
                <a:spcPct val="90000"/>
              </a:lnSpc>
              <a:buNone/>
            </a:pPr>
            <a:r>
              <a:rPr lang="en-US" b="1" dirty="0" smtClean="0"/>
              <a:t>					 </a:t>
            </a:r>
            <a:r>
              <a:rPr lang="en-US" sz="1400" b="1" dirty="0" smtClean="0"/>
              <a:t>Independent Clause	     Dependent Clause</a:t>
            </a:r>
          </a:p>
          <a:p>
            <a:pPr>
              <a:lnSpc>
                <a:spcPct val="90000"/>
              </a:lnSpc>
              <a:buNone/>
            </a:pPr>
            <a:endParaRPr lang="en-US" b="1" dirty="0" smtClean="0"/>
          </a:p>
          <a:p>
            <a:pPr>
              <a:lnSpc>
                <a:spcPct val="90000"/>
              </a:lnSpc>
              <a:buNone/>
            </a:pPr>
            <a:r>
              <a:rPr lang="en-US" dirty="0" smtClean="0"/>
              <a:t>   -Simple Sentence		1	    0</a:t>
            </a:r>
          </a:p>
          <a:p>
            <a:pPr>
              <a:lnSpc>
                <a:spcPct val="90000"/>
              </a:lnSpc>
              <a:buNone/>
            </a:pPr>
            <a:r>
              <a:rPr lang="en-US" dirty="0" smtClean="0"/>
              <a:t>   -Compound Sentence	2+	    0</a:t>
            </a:r>
          </a:p>
          <a:p>
            <a:pPr>
              <a:lnSpc>
                <a:spcPct val="90000"/>
              </a:lnSpc>
              <a:buNone/>
            </a:pPr>
            <a:r>
              <a:rPr lang="en-US" dirty="0" smtClean="0"/>
              <a:t>  - Complex Sentence	1	    1+</a:t>
            </a:r>
          </a:p>
          <a:p>
            <a:pPr>
              <a:lnSpc>
                <a:spcPct val="90000"/>
              </a:lnSpc>
              <a:buNone/>
            </a:pPr>
            <a:r>
              <a:rPr lang="en-US" dirty="0" smtClean="0"/>
              <a:t>   -Compound/Complex	2+	    1+</a:t>
            </a:r>
          </a:p>
          <a:p>
            <a:pPr>
              <a:lnSpc>
                <a:spcPct val="90000"/>
              </a:lnSpc>
              <a:buNone/>
            </a:pPr>
            <a:r>
              <a:rPr lang="en-US" dirty="0" smtClean="0"/>
              <a:t>	                      Sentence</a:t>
            </a:r>
          </a:p>
          <a:p>
            <a:pPr>
              <a:lnSpc>
                <a:spcPct val="90000"/>
              </a:lnSpc>
              <a:buNone/>
            </a:pPr>
            <a:endParaRPr lang="en-US" dirty="0"/>
          </a:p>
        </p:txBody>
      </p:sp>
      <p:sp>
        <p:nvSpPr>
          <p:cNvPr id="4" name="TextBox 3"/>
          <p:cNvSpPr txBox="1"/>
          <p:nvPr/>
        </p:nvSpPr>
        <p:spPr>
          <a:xfrm>
            <a:off x="6096000" y="2286000"/>
            <a:ext cx="2819400" cy="369332"/>
          </a:xfrm>
          <a:prstGeom prst="rect">
            <a:avLst/>
          </a:prstGeom>
          <a:noFill/>
        </p:spPr>
        <p:txBody>
          <a:bodyPr wrap="square" rtlCol="0">
            <a:spAutoFit/>
          </a:bodyPr>
          <a:lstStyle/>
          <a:p>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Putting it all together….</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Sentences are composed of clauses and phrases. Some sentences have only one clause and no phrase:</a:t>
            </a:r>
          </a:p>
          <a:p>
            <a:endParaRPr lang="en-US" dirty="0" smtClean="0"/>
          </a:p>
          <a:p>
            <a:r>
              <a:rPr lang="en-US" dirty="0" smtClean="0"/>
              <a:t>Peter ate dinner.</a:t>
            </a:r>
          </a:p>
          <a:p>
            <a:endParaRPr lang="en-US" dirty="0" smtClean="0"/>
          </a:p>
          <a:p>
            <a:r>
              <a:rPr lang="en-US" dirty="0" smtClean="0"/>
              <a:t>Others have two or more clauses.</a:t>
            </a:r>
          </a:p>
          <a:p>
            <a:endParaRPr lang="en-US" dirty="0" smtClean="0"/>
          </a:p>
          <a:p>
            <a:pPr>
              <a:spcBef>
                <a:spcPct val="50000"/>
              </a:spcBef>
            </a:pPr>
            <a:r>
              <a:rPr lang="en-US" dirty="0" smtClean="0"/>
              <a:t>Because </a:t>
            </a:r>
            <a:r>
              <a:rPr lang="en-US" dirty="0" smtClean="0">
                <a:solidFill>
                  <a:srgbClr val="CC0000"/>
                </a:solidFill>
              </a:rPr>
              <a:t>Peter</a:t>
            </a:r>
            <a:r>
              <a:rPr lang="en-US" dirty="0" smtClean="0"/>
              <a:t> </a:t>
            </a:r>
            <a:r>
              <a:rPr lang="en-US" dirty="0" smtClean="0">
                <a:solidFill>
                  <a:srgbClr val="0033CC"/>
                </a:solidFill>
              </a:rPr>
              <a:t>ate</a:t>
            </a:r>
            <a:r>
              <a:rPr lang="en-US" dirty="0" smtClean="0"/>
              <a:t> </a:t>
            </a:r>
            <a:r>
              <a:rPr lang="en-US" dirty="0" smtClean="0">
                <a:solidFill>
                  <a:srgbClr val="7030A0"/>
                </a:solidFill>
              </a:rPr>
              <a:t>dinner</a:t>
            </a:r>
            <a:r>
              <a:rPr lang="en-US" dirty="0" smtClean="0"/>
              <a:t> while </a:t>
            </a:r>
            <a:r>
              <a:rPr lang="en-US" dirty="0" smtClean="0">
                <a:solidFill>
                  <a:srgbClr val="CC0000"/>
                </a:solidFill>
              </a:rPr>
              <a:t>he</a:t>
            </a:r>
            <a:r>
              <a:rPr lang="en-US" dirty="0" smtClean="0"/>
              <a:t> </a:t>
            </a:r>
            <a:r>
              <a:rPr lang="en-US" dirty="0" smtClean="0">
                <a:solidFill>
                  <a:srgbClr val="0033CC"/>
                </a:solidFill>
              </a:rPr>
              <a:t>watched</a:t>
            </a:r>
            <a:r>
              <a:rPr lang="en-US" dirty="0" smtClean="0"/>
              <a:t> </a:t>
            </a:r>
            <a:r>
              <a:rPr lang="en-US" dirty="0" smtClean="0">
                <a:solidFill>
                  <a:srgbClr val="7030A0"/>
                </a:solidFill>
              </a:rPr>
              <a:t>TV</a:t>
            </a:r>
            <a:r>
              <a:rPr lang="en-US" dirty="0" smtClean="0"/>
              <a:t>, </a:t>
            </a:r>
            <a:r>
              <a:rPr lang="en-US" dirty="0" smtClean="0">
                <a:solidFill>
                  <a:srgbClr val="CC0000"/>
                </a:solidFill>
              </a:rPr>
              <a:t>he</a:t>
            </a:r>
            <a:r>
              <a:rPr lang="en-US" dirty="0" smtClean="0"/>
              <a:t> </a:t>
            </a:r>
            <a:r>
              <a:rPr lang="en-US" dirty="0" smtClean="0">
                <a:solidFill>
                  <a:srgbClr val="0033CC"/>
                </a:solidFill>
              </a:rPr>
              <a:t>got</a:t>
            </a:r>
            <a:r>
              <a:rPr lang="en-US" dirty="0" smtClean="0"/>
              <a:t> </a:t>
            </a:r>
            <a:r>
              <a:rPr lang="en-US" dirty="0" smtClean="0">
                <a:solidFill>
                  <a:srgbClr val="7030A0"/>
                </a:solidFill>
              </a:rPr>
              <a:t>indigestion</a:t>
            </a:r>
            <a:r>
              <a:rPr lang="en-US" dirty="0" smtClean="0"/>
              <a:t>.</a:t>
            </a:r>
          </a:p>
          <a:p>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Putting it all together…..</a:t>
            </a:r>
            <a:endParaRPr lang="en-US" dirty="0"/>
          </a:p>
        </p:txBody>
      </p:sp>
      <p:sp>
        <p:nvSpPr>
          <p:cNvPr id="3" name="Content Placeholder 2"/>
          <p:cNvSpPr>
            <a:spLocks noGrp="1"/>
          </p:cNvSpPr>
          <p:nvPr>
            <p:ph idx="1"/>
          </p:nvPr>
        </p:nvSpPr>
        <p:spPr/>
        <p:txBody>
          <a:bodyPr/>
          <a:lstStyle/>
          <a:p>
            <a:pPr>
              <a:spcBef>
                <a:spcPct val="50000"/>
              </a:spcBef>
            </a:pPr>
            <a:endParaRPr lang="en-US" dirty="0" smtClean="0"/>
          </a:p>
          <a:p>
            <a:pPr>
              <a:spcBef>
                <a:spcPct val="50000"/>
              </a:spcBef>
            </a:pPr>
            <a:r>
              <a:rPr lang="en-US" dirty="0" smtClean="0"/>
              <a:t>Other sentences have both clauses and phrases</a:t>
            </a:r>
          </a:p>
          <a:p>
            <a:pPr>
              <a:spcBef>
                <a:spcPct val="50000"/>
              </a:spcBef>
            </a:pPr>
            <a:endParaRPr lang="en-US" dirty="0" smtClean="0"/>
          </a:p>
          <a:p>
            <a:pPr>
              <a:spcBef>
                <a:spcPct val="50000"/>
              </a:spcBef>
            </a:pPr>
            <a:r>
              <a:rPr lang="en-US" dirty="0" smtClean="0"/>
              <a:t>After exercising at the gym across the street, </a:t>
            </a:r>
            <a:r>
              <a:rPr lang="en-US" dirty="0" smtClean="0">
                <a:solidFill>
                  <a:srgbClr val="CC0000"/>
                </a:solidFill>
              </a:rPr>
              <a:t>Peter</a:t>
            </a:r>
            <a:r>
              <a:rPr lang="en-US" dirty="0" smtClean="0"/>
              <a:t> </a:t>
            </a:r>
            <a:r>
              <a:rPr lang="en-US" dirty="0" smtClean="0">
                <a:solidFill>
                  <a:srgbClr val="0033CC"/>
                </a:solidFill>
              </a:rPr>
              <a:t>ate</a:t>
            </a:r>
            <a:r>
              <a:rPr lang="en-US" dirty="0" smtClean="0"/>
              <a:t> </a:t>
            </a:r>
            <a:r>
              <a:rPr lang="en-US" dirty="0" smtClean="0">
                <a:solidFill>
                  <a:srgbClr val="7030A0"/>
                </a:solidFill>
              </a:rPr>
              <a:t>dinner</a:t>
            </a:r>
            <a:r>
              <a:rPr lang="en-US" dirty="0" smtClean="0"/>
              <a:t> in the kitchen while </a:t>
            </a:r>
            <a:r>
              <a:rPr lang="en-US" dirty="0" smtClean="0">
                <a:solidFill>
                  <a:srgbClr val="CC0000"/>
                </a:solidFill>
              </a:rPr>
              <a:t>he</a:t>
            </a:r>
            <a:r>
              <a:rPr lang="en-US" dirty="0" smtClean="0"/>
              <a:t> </a:t>
            </a:r>
            <a:r>
              <a:rPr lang="en-US" dirty="0" smtClean="0">
                <a:solidFill>
                  <a:srgbClr val="0033CC"/>
                </a:solidFill>
              </a:rPr>
              <a:t>watched</a:t>
            </a:r>
            <a:r>
              <a:rPr lang="en-US" dirty="0" smtClean="0"/>
              <a:t> </a:t>
            </a:r>
            <a:r>
              <a:rPr lang="en-US" dirty="0" smtClean="0">
                <a:solidFill>
                  <a:srgbClr val="7030A0"/>
                </a:solidFill>
              </a:rPr>
              <a:t>TV</a:t>
            </a:r>
            <a:r>
              <a:rPr lang="en-US" dirty="0" smtClean="0"/>
              <a:t>. </a:t>
            </a:r>
          </a:p>
          <a:p>
            <a:endParaRPr lang="en-US" dirty="0"/>
          </a:p>
        </p:txBody>
      </p:sp>
      <p:cxnSp>
        <p:nvCxnSpPr>
          <p:cNvPr id="5" name="Straight Connector 4"/>
          <p:cNvCxnSpPr/>
          <p:nvPr/>
        </p:nvCxnSpPr>
        <p:spPr>
          <a:xfrm>
            <a:off x="3124200" y="5105400"/>
            <a:ext cx="2819400" cy="1588"/>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971800" y="5562600"/>
            <a:ext cx="2514600" cy="1588"/>
          </a:xfrm>
          <a:prstGeom prst="line">
            <a:avLst/>
          </a:prstGeom>
        </p:spPr>
        <p:style>
          <a:lnRef idx="1">
            <a:schemeClr val="accent1"/>
          </a:lnRef>
          <a:fillRef idx="0">
            <a:schemeClr val="accent1"/>
          </a:fillRef>
          <a:effectRef idx="0">
            <a:schemeClr val="accent1"/>
          </a:effectRef>
          <a:fontRef idx="minor">
            <a:schemeClr val="tx1"/>
          </a:fontRef>
        </p:style>
      </p:cxnSp>
      <p:sp>
        <p:nvSpPr>
          <p:cNvPr id="8" name="Left Brace 7"/>
          <p:cNvSpPr/>
          <p:nvPr/>
        </p:nvSpPr>
        <p:spPr>
          <a:xfrm>
            <a:off x="1828800" y="4191000"/>
            <a:ext cx="76200" cy="3810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dirty="0"/>
          </a:p>
        </p:txBody>
      </p:sp>
      <p:sp>
        <p:nvSpPr>
          <p:cNvPr id="9" name="Right Brace 8"/>
          <p:cNvSpPr/>
          <p:nvPr/>
        </p:nvSpPr>
        <p:spPr>
          <a:xfrm>
            <a:off x="2895600" y="4724400"/>
            <a:ext cx="152400" cy="3810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dirty="0"/>
          </a:p>
        </p:txBody>
      </p:sp>
      <p:sp>
        <p:nvSpPr>
          <p:cNvPr id="10" name="Left Brace 9"/>
          <p:cNvSpPr/>
          <p:nvPr/>
        </p:nvSpPr>
        <p:spPr>
          <a:xfrm>
            <a:off x="6019800" y="4724400"/>
            <a:ext cx="76200" cy="381000"/>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Right Brace 10"/>
          <p:cNvSpPr/>
          <p:nvPr/>
        </p:nvSpPr>
        <p:spPr>
          <a:xfrm>
            <a:off x="5638800" y="5257800"/>
            <a:ext cx="76200" cy="3048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Using Clauses &amp; Phrases</a:t>
            </a:r>
            <a:endParaRPr lang="en-US" dirty="0"/>
          </a:p>
        </p:txBody>
      </p:sp>
      <p:sp>
        <p:nvSpPr>
          <p:cNvPr id="3" name="Content Placeholder 2"/>
          <p:cNvSpPr>
            <a:spLocks noGrp="1"/>
          </p:cNvSpPr>
          <p:nvPr>
            <p:ph idx="1"/>
          </p:nvPr>
        </p:nvSpPr>
        <p:spPr/>
        <p:txBody>
          <a:bodyPr>
            <a:normAutofit/>
          </a:bodyPr>
          <a:lstStyle/>
          <a:p>
            <a:endParaRPr lang="en-US" sz="2800" dirty="0" smtClean="0"/>
          </a:p>
          <a:p>
            <a:r>
              <a:rPr lang="en-US" sz="2800" dirty="0" smtClean="0"/>
              <a:t>Once identifying clauses and phrases becomes easy for you, you will begin to notice how good writers put their sentence together. </a:t>
            </a:r>
          </a:p>
          <a:p>
            <a:r>
              <a:rPr lang="en-US" sz="2800" dirty="0" smtClean="0"/>
              <a:t>Additionally, once you become comfortable finding clauses and phrases in writing, you can begin to work with the punctuation rules for correctly and effectively putting clauses and phrases together.</a:t>
            </a:r>
          </a:p>
          <a:p>
            <a:endParaRPr lang="en-US" dirty="0" smtClean="0"/>
          </a:p>
          <a:p>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Test: Identify as Clauses/ Phrases</a:t>
            </a:r>
            <a:endParaRPr lang="en-US" dirty="0"/>
          </a:p>
        </p:txBody>
      </p:sp>
      <p:sp>
        <p:nvSpPr>
          <p:cNvPr id="3" name="Content Placeholder 2"/>
          <p:cNvSpPr>
            <a:spLocks noGrp="1"/>
          </p:cNvSpPr>
          <p:nvPr>
            <p:ph idx="1"/>
          </p:nvPr>
        </p:nvSpPr>
        <p:spPr/>
        <p:txBody>
          <a:bodyPr>
            <a:normAutofit fontScale="92500" lnSpcReduction="10000"/>
          </a:bodyPr>
          <a:lstStyle/>
          <a:p>
            <a:pPr marL="609600" indent="-609600">
              <a:buFontTx/>
              <a:buAutoNum type="arabicPeriod"/>
            </a:pPr>
            <a:endParaRPr lang="en-US" smtClean="0"/>
          </a:p>
          <a:p>
            <a:pPr marL="609600" indent="-609600">
              <a:buFontTx/>
              <a:buAutoNum type="arabicPeriod"/>
            </a:pPr>
            <a:r>
              <a:rPr lang="en-US" smtClean="0"/>
              <a:t>Before </a:t>
            </a:r>
            <a:r>
              <a:rPr lang="en-US" dirty="0" smtClean="0"/>
              <a:t>baking a pie</a:t>
            </a:r>
          </a:p>
          <a:p>
            <a:pPr marL="609600" indent="-609600">
              <a:buFontTx/>
              <a:buAutoNum type="arabicPeriod"/>
            </a:pPr>
            <a:r>
              <a:rPr lang="en-US" dirty="0" smtClean="0"/>
              <a:t>Picking some apples</a:t>
            </a:r>
          </a:p>
          <a:p>
            <a:pPr marL="609600" indent="-609600">
              <a:buFontTx/>
              <a:buAutoNum type="arabicPeriod"/>
            </a:pPr>
            <a:r>
              <a:rPr lang="en-US" dirty="0" smtClean="0"/>
              <a:t>Before he lit the candle</a:t>
            </a:r>
          </a:p>
          <a:p>
            <a:pPr marL="609600" indent="-609600">
              <a:buFontTx/>
              <a:buAutoNum type="arabicPeriod"/>
            </a:pPr>
            <a:r>
              <a:rPr lang="en-US" dirty="0" smtClean="0"/>
              <a:t>Alice wants to be an astronaut</a:t>
            </a:r>
          </a:p>
          <a:p>
            <a:pPr marL="609600" indent="-609600">
              <a:buFontTx/>
              <a:buAutoNum type="arabicPeriod"/>
            </a:pPr>
            <a:r>
              <a:rPr lang="en-US" dirty="0" smtClean="0"/>
              <a:t>Although Alice wants to be an astronaut</a:t>
            </a:r>
          </a:p>
          <a:p>
            <a:pPr marL="609600" indent="-609600">
              <a:buFontTx/>
              <a:buAutoNum type="arabicPeriod"/>
            </a:pPr>
            <a:r>
              <a:rPr lang="en-US" dirty="0" smtClean="0"/>
              <a:t>Behind the couch</a:t>
            </a:r>
          </a:p>
          <a:p>
            <a:pPr marL="609600" indent="-609600">
              <a:buFontTx/>
              <a:buAutoNum type="arabicPeriod"/>
            </a:pPr>
            <a:r>
              <a:rPr lang="en-US" dirty="0" smtClean="0"/>
              <a:t>When I return from school</a:t>
            </a:r>
          </a:p>
          <a:p>
            <a:pPr marL="609600" indent="-609600">
              <a:buFontTx/>
              <a:buAutoNum type="arabicPeriod"/>
            </a:pPr>
            <a:r>
              <a:rPr lang="en-US" dirty="0" smtClean="0"/>
              <a:t>While juggling avocados</a:t>
            </a:r>
          </a:p>
          <a:p>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143000"/>
          </a:xfrm>
        </p:spPr>
        <p:txBody>
          <a:bodyPr>
            <a:normAutofit/>
          </a:bodyPr>
          <a:lstStyle/>
          <a:p>
            <a:r>
              <a:rPr lang="en-US" dirty="0" smtClean="0"/>
              <a:t>Test: Correct sentences’ structure</a:t>
            </a:r>
            <a:endParaRPr lang="en-US" dirty="0"/>
          </a:p>
        </p:txBody>
      </p:sp>
      <p:sp>
        <p:nvSpPr>
          <p:cNvPr id="3" name="Content Placeholder 2"/>
          <p:cNvSpPr>
            <a:spLocks noGrp="1"/>
          </p:cNvSpPr>
          <p:nvPr>
            <p:ph idx="1"/>
          </p:nvPr>
        </p:nvSpPr>
        <p:spPr/>
        <p:txBody>
          <a:bodyPr/>
          <a:lstStyle/>
          <a:p>
            <a:endParaRPr lang="en-US" dirty="0" smtClean="0"/>
          </a:p>
          <a:p>
            <a:r>
              <a:rPr lang="en-US" dirty="0" smtClean="0"/>
              <a:t>Each of the sentences on the next slide has a problem with sentence structure.  Find and correct the one sentence-structure error in each of the sentences.</a:t>
            </a:r>
          </a:p>
          <a:p>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143000"/>
          </a:xfrm>
        </p:spPr>
        <p:txBody>
          <a:bodyPr>
            <a:normAutofit fontScale="90000"/>
          </a:bodyPr>
          <a:lstStyle/>
          <a:p>
            <a:r>
              <a:rPr lang="en-US" dirty="0" smtClean="0"/>
              <a:t>Test: Correct sentences’ structure</a:t>
            </a:r>
            <a:endParaRPr lang="en-US" dirty="0"/>
          </a:p>
        </p:txBody>
      </p:sp>
      <p:sp>
        <p:nvSpPr>
          <p:cNvPr id="3" name="Content Placeholder 2"/>
          <p:cNvSpPr>
            <a:spLocks noGrp="1"/>
          </p:cNvSpPr>
          <p:nvPr>
            <p:ph idx="1"/>
          </p:nvPr>
        </p:nvSpPr>
        <p:spPr/>
        <p:txBody>
          <a:bodyPr/>
          <a:lstStyle/>
          <a:p>
            <a:r>
              <a:rPr lang="en-US" dirty="0" smtClean="0"/>
              <a:t>In my opinion, speaking in English easier than writing in English.</a:t>
            </a:r>
          </a:p>
          <a:p>
            <a:r>
              <a:rPr lang="en-US" dirty="0" smtClean="0"/>
              <a:t>Is a very interesting point you have raised.</a:t>
            </a:r>
          </a:p>
          <a:p>
            <a:r>
              <a:rPr lang="en-US" dirty="0" smtClean="0"/>
              <a:t>My summer internship, for example, it is one way for me.</a:t>
            </a:r>
          </a:p>
          <a:p>
            <a:r>
              <a:rPr lang="en-US" dirty="0" smtClean="0"/>
              <a:t>At present, I am finishing a project, and I also starting a new one.</a:t>
            </a:r>
          </a:p>
          <a:p>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idx="1"/>
          </p:nvPr>
        </p:nvSpPr>
        <p:spPr/>
        <p:txBody>
          <a:bodyPr/>
          <a:lstStyle/>
          <a:p>
            <a:endParaRPr lang="en-US" dirty="0" smtClean="0"/>
          </a:p>
          <a:p>
            <a:r>
              <a:rPr lang="en-US" dirty="0" smtClean="0"/>
              <a:t>Syntax</a:t>
            </a:r>
          </a:p>
          <a:p>
            <a:r>
              <a:rPr lang="en-US" dirty="0" smtClean="0"/>
              <a:t>Paradigmatic view</a:t>
            </a:r>
          </a:p>
          <a:p>
            <a:r>
              <a:rPr lang="en-US" dirty="0" smtClean="0"/>
              <a:t>Sentence</a:t>
            </a:r>
          </a:p>
          <a:p>
            <a:r>
              <a:rPr lang="en-US" dirty="0" smtClean="0"/>
              <a:t>Phrases</a:t>
            </a:r>
          </a:p>
          <a:p>
            <a:r>
              <a:rPr lang="en-US" dirty="0" smtClean="0"/>
              <a:t>Clauses</a:t>
            </a:r>
          </a:p>
          <a:p>
            <a:r>
              <a:rPr lang="en-US" dirty="0" smtClean="0"/>
              <a:t>Next: Syntactic view of syntax</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Falk, Julia. Linguistics and Language. 1978.</a:t>
            </a:r>
          </a:p>
          <a:p>
            <a:r>
              <a:rPr lang="en-US" dirty="0" err="1" smtClean="0"/>
              <a:t>Hocket</a:t>
            </a:r>
            <a:r>
              <a:rPr lang="en-US" dirty="0" smtClean="0"/>
              <a:t>, F. C. A Course in Modern Linguistics. New Delhi: Oxford. 1958</a:t>
            </a:r>
          </a:p>
          <a:p>
            <a:r>
              <a:rPr lang="en-US" i="1" dirty="0" err="1" smtClean="0"/>
              <a:t>Parsad</a:t>
            </a:r>
            <a:r>
              <a:rPr lang="en-US" i="1" dirty="0" smtClean="0"/>
              <a:t>, </a:t>
            </a:r>
            <a:r>
              <a:rPr lang="en-US" i="1" dirty="0" err="1" smtClean="0"/>
              <a:t>Tarni</a:t>
            </a:r>
            <a:r>
              <a:rPr lang="en-US" i="1" dirty="0" smtClean="0"/>
              <a:t>, A Course in Linguistics, 2012, New </a:t>
            </a:r>
            <a:r>
              <a:rPr lang="en-US" i="1" dirty="0" err="1" smtClean="0"/>
              <a:t>Dehli</a:t>
            </a:r>
            <a:r>
              <a:rPr lang="en-US" i="1" dirty="0" smtClean="0"/>
              <a:t>: PHI </a:t>
            </a:r>
          </a:p>
          <a:p>
            <a:r>
              <a:rPr lang="en-US" i="1" dirty="0" err="1" smtClean="0"/>
              <a:t>Rajimwale</a:t>
            </a:r>
            <a:r>
              <a:rPr lang="en-US" i="1" dirty="0" smtClean="0"/>
              <a:t>, </a:t>
            </a:r>
            <a:r>
              <a:rPr lang="en-US" i="1" dirty="0" err="1" smtClean="0"/>
              <a:t>Sharad</a:t>
            </a:r>
            <a:r>
              <a:rPr lang="en-US" i="1" dirty="0" smtClean="0"/>
              <a:t>, Elements of General Linguistics, 2006. </a:t>
            </a:r>
          </a:p>
          <a:p>
            <a:r>
              <a:rPr lang="en-US" dirty="0" err="1" smtClean="0"/>
              <a:t>Strang</a:t>
            </a:r>
            <a:r>
              <a:rPr lang="en-US" dirty="0" smtClean="0"/>
              <a:t>, Barbara. </a:t>
            </a:r>
            <a:r>
              <a:rPr lang="en-US" i="1" dirty="0" smtClean="0"/>
              <a:t>Modern English Structure. </a:t>
            </a:r>
            <a:r>
              <a:rPr lang="en-US" dirty="0" smtClean="0"/>
              <a:t>Edward Arnold. 1968</a:t>
            </a:r>
            <a:r>
              <a:rPr lang="en-US" i="1" dirty="0" smtClean="0"/>
              <a:t>.</a:t>
            </a:r>
          </a:p>
          <a:p>
            <a:r>
              <a:rPr lang="en-US" dirty="0" err="1" smtClean="0"/>
              <a:t>Tallerman</a:t>
            </a:r>
            <a:r>
              <a:rPr lang="en-US" dirty="0" smtClean="0"/>
              <a:t>. </a:t>
            </a:r>
            <a:r>
              <a:rPr lang="en-US" i="1" dirty="0" smtClean="0"/>
              <a:t>Understanding Syntax</a:t>
            </a:r>
            <a:r>
              <a:rPr lang="en-US" dirty="0" smtClean="0"/>
              <a:t>.</a:t>
            </a:r>
          </a:p>
          <a:p>
            <a:r>
              <a:rPr lang="en-US" dirty="0" err="1" smtClean="0"/>
              <a:t>Valin</a:t>
            </a:r>
            <a:r>
              <a:rPr lang="en-US" dirty="0" smtClean="0"/>
              <a:t>, R. D. V. </a:t>
            </a:r>
            <a:r>
              <a:rPr lang="en-US" i="1" dirty="0" smtClean="0"/>
              <a:t>An Introduction to Syntax</a:t>
            </a:r>
            <a:r>
              <a:rPr lang="en-US" dirty="0" smtClean="0"/>
              <a:t>. Cambridge Press. 2001</a:t>
            </a:r>
          </a:p>
          <a:p>
            <a:r>
              <a:rPr lang="en-US" dirty="0" smtClean="0"/>
              <a:t>Yule, George. The Study of Language. 1996.</a:t>
            </a:r>
          </a:p>
          <a:p>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Solstice">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180</TotalTime>
  <Words>1382</Words>
  <Application>Microsoft Office PowerPoint</Application>
  <PresentationFormat>On-screen Show (4:3)</PresentationFormat>
  <Paragraphs>286</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Solstice</vt:lpstr>
      <vt:lpstr>Syntax (2)</vt:lpstr>
      <vt:lpstr>Previously…</vt:lpstr>
      <vt:lpstr>Today’s Lecture</vt:lpstr>
      <vt:lpstr>Types of Phrases</vt:lpstr>
      <vt:lpstr>Types of Phrases</vt:lpstr>
      <vt:lpstr>Types of Phrases</vt:lpstr>
      <vt:lpstr>Types of Phrases</vt:lpstr>
      <vt:lpstr>Types of Phrases</vt:lpstr>
      <vt:lpstr>Types of Phrases</vt:lpstr>
      <vt:lpstr>Types of Phrases</vt:lpstr>
      <vt:lpstr>Back to Sentence</vt:lpstr>
      <vt:lpstr>Back to Sentence</vt:lpstr>
      <vt:lpstr>Back to Sentence</vt:lpstr>
      <vt:lpstr>Back to Sentence</vt:lpstr>
      <vt:lpstr>Parts of Sentences: Clauses</vt:lpstr>
      <vt:lpstr>Clauses</vt:lpstr>
      <vt:lpstr>A Bigger Sentence…</vt:lpstr>
      <vt:lpstr>What is the difference between a clause and a phrase?</vt:lpstr>
      <vt:lpstr>What is the difference between a clause and a phrase?</vt:lpstr>
      <vt:lpstr>Clauses</vt:lpstr>
      <vt:lpstr>Clause</vt:lpstr>
      <vt:lpstr>Clause</vt:lpstr>
      <vt:lpstr>Joining Clauses</vt:lpstr>
      <vt:lpstr>Joining Clauses</vt:lpstr>
      <vt:lpstr>More about Sentences</vt:lpstr>
      <vt:lpstr>More about sentences</vt:lpstr>
      <vt:lpstr>Combination of phrases and clauses determine FOUR TYPES OF SENTENCES</vt:lpstr>
      <vt:lpstr>Putting it all together….</vt:lpstr>
      <vt:lpstr>Putting it all together…..</vt:lpstr>
      <vt:lpstr>Using Clauses &amp; Phrases</vt:lpstr>
      <vt:lpstr>Test: Identify as Clauses/ Phrases</vt:lpstr>
      <vt:lpstr>Test: Correct sentences’ structure</vt:lpstr>
      <vt:lpstr>Test: Correct sentences’ structure</vt:lpstr>
      <vt:lpstr>Recap</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Syntax (2)</dc:title>
  <dc:creator>Numan</dc:creator>
  <cp:lastModifiedBy>NTS</cp:lastModifiedBy>
  <cp:revision>75</cp:revision>
  <dcterms:created xsi:type="dcterms:W3CDTF">2013-06-15T04:37:04Z</dcterms:created>
  <dcterms:modified xsi:type="dcterms:W3CDTF">2013-06-15T11:37:29Z</dcterms:modified>
</cp:coreProperties>
</file>