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88" r:id="rId9"/>
    <p:sldId id="263" r:id="rId10"/>
    <p:sldId id="264" r:id="rId11"/>
    <p:sldId id="265" r:id="rId12"/>
    <p:sldId id="266" r:id="rId13"/>
    <p:sldId id="267" r:id="rId14"/>
    <p:sldId id="290" r:id="rId15"/>
    <p:sldId id="268" r:id="rId16"/>
    <p:sldId id="289"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3" r:id="rId31"/>
    <p:sldId id="282" r:id="rId32"/>
    <p:sldId id="292" r:id="rId33"/>
    <p:sldId id="293"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255E45FD-602F-4CC1-B537-B6C2461173C3}" type="datetimeFigureOut">
              <a:rPr lang="en-US" smtClean="0"/>
              <a:pPr/>
              <a:t>6/13/2013</a:t>
            </a:fld>
            <a:endParaRPr lang="en-US"/>
          </a:p>
        </p:txBody>
      </p:sp>
      <p:sp>
        <p:nvSpPr>
          <p:cNvPr id="17" name="Footer Placeholder 16"/>
          <p:cNvSpPr>
            <a:spLocks noGrp="1"/>
          </p:cNvSpPr>
          <p:nvPr>
            <p:ph type="ftr" sz="quarter" idx="11"/>
          </p:nvPr>
        </p:nvSpPr>
        <p:spPr>
          <a:xfrm>
            <a:off x="2898648" y="6355080"/>
            <a:ext cx="3474720" cy="365760"/>
          </a:xfrm>
        </p:spPr>
        <p:txBody>
          <a:bodyPr/>
          <a:lstStyle/>
          <a:p>
            <a:endParaRPr lang="en-US"/>
          </a:p>
        </p:txBody>
      </p:sp>
      <p:sp>
        <p:nvSpPr>
          <p:cNvPr id="29" name="Slide Number Placeholder 28"/>
          <p:cNvSpPr>
            <a:spLocks noGrp="1"/>
          </p:cNvSpPr>
          <p:nvPr>
            <p:ph type="sldNum" sz="quarter" idx="12"/>
          </p:nvPr>
        </p:nvSpPr>
        <p:spPr>
          <a:xfrm>
            <a:off x="1216152" y="6355080"/>
            <a:ext cx="1219200" cy="365760"/>
          </a:xfrm>
        </p:spPr>
        <p:txBody>
          <a:bodyPr/>
          <a:lstStyle/>
          <a:p>
            <a:fld id="{C4AF2D5A-5418-436C-847F-E7A857606818}" type="slidenum">
              <a:rPr lang="en-US" smtClean="0"/>
              <a:pPr/>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55E45FD-602F-4CC1-B537-B6C2461173C3}" type="datetimeFigureOut">
              <a:rPr lang="en-US" smtClean="0"/>
              <a:pPr/>
              <a:t>6/13/2013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AF2D5A-5418-436C-847F-E7A857606818}" type="slidenum">
              <a:rPr lang="en-US" smtClean="0"/>
              <a:pPr/>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255E45FD-602F-4CC1-B537-B6C2461173C3}" type="datetimeFigureOut">
              <a:rPr lang="en-US" smtClean="0"/>
              <a:pPr/>
              <a:t>6/13/2013</a:t>
            </a:fld>
            <a:endParaRPr lang="en-US"/>
          </a:p>
        </p:txBody>
      </p:sp>
      <p:sp>
        <p:nvSpPr>
          <p:cNvPr id="5" name="Footer Placeholder 4"/>
          <p:cNvSpPr>
            <a:spLocks noGrp="1"/>
          </p:cNvSpPr>
          <p:nvPr>
            <p:ph type="ftr" sz="quarter" idx="11"/>
          </p:nvPr>
        </p:nvSpPr>
        <p:spPr>
          <a:xfrm>
            <a:off x="2898648" y="6355080"/>
            <a:ext cx="3474720" cy="365760"/>
          </a:xfrm>
        </p:spPr>
        <p:txBody>
          <a:bodyPr/>
          <a:lstStyle/>
          <a:p>
            <a:endParaRPr lang="en-US"/>
          </a:p>
        </p:txBody>
      </p:sp>
      <p:sp>
        <p:nvSpPr>
          <p:cNvPr id="6" name="Slide Number Placeholder 5"/>
          <p:cNvSpPr>
            <a:spLocks noGrp="1"/>
          </p:cNvSpPr>
          <p:nvPr>
            <p:ph type="sldNum" sz="quarter" idx="12"/>
          </p:nvPr>
        </p:nvSpPr>
        <p:spPr>
          <a:xfrm>
            <a:off x="1069848" y="6355080"/>
            <a:ext cx="1520952" cy="365760"/>
          </a:xfrm>
        </p:spPr>
        <p:txBody>
          <a:bodyPr/>
          <a:lstStyle/>
          <a:p>
            <a:fld id="{C4AF2D5A-5418-436C-847F-E7A857606818}" type="slidenum">
              <a:rPr lang="en-US" smtClean="0"/>
              <a:pPr/>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255E45FD-602F-4CC1-B537-B6C2461173C3}" type="datetimeFigureOut">
              <a:rPr lang="en-US" smtClean="0"/>
              <a:pPr/>
              <a:t>6/13/2013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AF2D5A-5418-436C-847F-E7A857606818}" type="slidenum">
              <a:rPr lang="en-US" smtClean="0"/>
              <a:pPr/>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255E45FD-602F-4CC1-B537-B6C2461173C3}" type="datetimeFigureOut">
              <a:rPr lang="en-US" smtClean="0"/>
              <a:pPr/>
              <a:t>6/13/2013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AF2D5A-5418-436C-847F-E7A857606818}" type="slidenum">
              <a:rPr lang="en-US" smtClean="0"/>
              <a:pPr/>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55E45FD-602F-4CC1-B537-B6C2461173C3}" type="datetimeFigureOut">
              <a:rPr lang="en-US" smtClean="0"/>
              <a:pPr/>
              <a:t>6/13/2013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4AF2D5A-5418-436C-847F-E7A857606818}" type="slidenum">
              <a:rPr lang="en-US" smtClean="0"/>
              <a:pPr/>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5E45FD-602F-4CC1-B537-B6C2461173C3}" type="datetimeFigureOut">
              <a:rPr lang="en-US" smtClean="0"/>
              <a:pPr/>
              <a:t>6/13/2013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AF2D5A-5418-436C-847F-E7A857606818}" type="slidenum">
              <a:rPr lang="en-US" smtClean="0"/>
              <a:pPr/>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55E45FD-602F-4CC1-B537-B6C2461173C3}" type="datetimeFigureOut">
              <a:rPr lang="en-US" smtClean="0"/>
              <a:pPr/>
              <a:t>6/13/2013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AF2D5A-5418-436C-847F-E7A857606818}"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55E45FD-602F-4CC1-B537-B6C2461173C3}" type="datetimeFigureOut">
              <a:rPr lang="en-US" smtClean="0"/>
              <a:pPr/>
              <a:t>6/13/2013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AF2D5A-5418-436C-847F-E7A857606818}"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55E45FD-602F-4CC1-B537-B6C2461173C3}" type="datetimeFigureOut">
              <a:rPr lang="en-US" smtClean="0"/>
              <a:pPr/>
              <a:t>6/13/2013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AF2D5A-5418-436C-847F-E7A85760681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55E45FD-602F-4CC1-B537-B6C2461173C3}" type="datetimeFigureOut">
              <a:rPr lang="en-US" smtClean="0"/>
              <a:pPr/>
              <a:t>6/13/2013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AF2D5A-5418-436C-847F-E7A857606818}" type="slidenum">
              <a:rPr lang="en-US" smtClean="0"/>
              <a:pPr/>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255E45FD-602F-4CC1-B537-B6C2461173C3}" type="datetimeFigureOut">
              <a:rPr lang="en-US" smtClean="0"/>
              <a:pPr/>
              <a:t>6/13/2013</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C4AF2D5A-5418-436C-847F-E7A857606818}" type="slidenum">
              <a:rPr lang="en-US" smtClean="0"/>
              <a:pPr/>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b="1" dirty="0" smtClean="0"/>
              <a:t>Syntax (1)</a:t>
            </a:r>
            <a:endParaRPr lang="en-US" sz="4000" b="1" dirty="0"/>
          </a:p>
        </p:txBody>
      </p:sp>
      <p:sp>
        <p:nvSpPr>
          <p:cNvPr id="3" name="Subtitle 2"/>
          <p:cNvSpPr>
            <a:spLocks noGrp="1"/>
          </p:cNvSpPr>
          <p:nvPr>
            <p:ph type="subTitle" idx="1"/>
          </p:nvPr>
        </p:nvSpPr>
        <p:spPr/>
        <p:txBody>
          <a:bodyPr>
            <a:normAutofit fontScale="25000" lnSpcReduction="20000"/>
          </a:bodyPr>
          <a:lstStyle/>
          <a:p>
            <a:endParaRPr lang="en-US" dirty="0" smtClean="0"/>
          </a:p>
          <a:p>
            <a:endParaRPr lang="en-US" dirty="0"/>
          </a:p>
          <a:p>
            <a:r>
              <a:rPr lang="en-US" sz="6200" dirty="0" smtClean="0"/>
              <a:t>Dr. </a:t>
            </a:r>
            <a:r>
              <a:rPr lang="en-US" sz="6200" dirty="0" err="1" smtClean="0"/>
              <a:t>Ansa</a:t>
            </a:r>
            <a:r>
              <a:rPr lang="en-US" sz="6200" dirty="0" smtClean="0"/>
              <a:t> </a:t>
            </a:r>
            <a:r>
              <a:rPr lang="en-US" sz="6200" dirty="0" err="1" smtClean="0"/>
              <a:t>Hameed</a:t>
            </a:r>
            <a:endParaRPr lang="en-US" sz="6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Previously….</a:t>
            </a:r>
            <a:endParaRPr lang="en-US" dirty="0"/>
          </a:p>
        </p:txBody>
      </p:sp>
      <p:sp>
        <p:nvSpPr>
          <p:cNvPr id="3" name="Content Placeholder 2"/>
          <p:cNvSpPr>
            <a:spLocks noGrp="1"/>
          </p:cNvSpPr>
          <p:nvPr>
            <p:ph sz="quarter" idx="1"/>
          </p:nvPr>
        </p:nvSpPr>
        <p:spPr/>
        <p:txBody>
          <a:bodyPr/>
          <a:lstStyle/>
          <a:p>
            <a:endParaRPr lang="en-US" dirty="0" smtClean="0"/>
          </a:p>
          <a:p>
            <a:endParaRPr lang="en-US" dirty="0" smtClean="0"/>
          </a:p>
          <a:p>
            <a:r>
              <a:rPr lang="en-US" dirty="0" smtClean="0"/>
              <a:t>Morphology</a:t>
            </a:r>
          </a:p>
          <a:p>
            <a:r>
              <a:rPr lang="en-US" dirty="0" smtClean="0"/>
              <a:t>Morpheme</a:t>
            </a:r>
          </a:p>
          <a:p>
            <a:r>
              <a:rPr lang="en-US" dirty="0" smtClean="0"/>
              <a:t>Types of Morphemes</a:t>
            </a:r>
          </a:p>
          <a:p>
            <a:r>
              <a:rPr lang="en-US" dirty="0" smtClean="0"/>
              <a:t>Words</a:t>
            </a:r>
          </a:p>
          <a:p>
            <a:r>
              <a:rPr lang="en-US" dirty="0" smtClean="0"/>
              <a:t>Aspects of Morpheme</a:t>
            </a:r>
          </a:p>
          <a:p>
            <a:r>
              <a:rPr lang="en-US" dirty="0" smtClean="0"/>
              <a:t>Item and Arrangement Morphology</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sz="quarter" idx="1"/>
          </p:nvPr>
        </p:nvSpPr>
        <p:spPr/>
        <p:txBody>
          <a:bodyPr/>
          <a:lstStyle/>
          <a:p>
            <a:endParaRPr lang="en-US" dirty="0" smtClean="0"/>
          </a:p>
          <a:p>
            <a:r>
              <a:rPr lang="en-US" b="1" u="sng" dirty="0" smtClean="0"/>
              <a:t>Levels of Language</a:t>
            </a:r>
          </a:p>
          <a:p>
            <a:r>
              <a:rPr lang="en-US" dirty="0" smtClean="0"/>
              <a:t>Phonology</a:t>
            </a:r>
          </a:p>
          <a:p>
            <a:r>
              <a:rPr lang="en-US" dirty="0" smtClean="0"/>
              <a:t>Phonetics</a:t>
            </a:r>
          </a:p>
          <a:p>
            <a:r>
              <a:rPr lang="en-US" dirty="0" smtClean="0"/>
              <a:t>Morphology</a:t>
            </a:r>
          </a:p>
          <a:p>
            <a:r>
              <a:rPr lang="en-US" sz="3200" b="1" dirty="0" smtClean="0">
                <a:solidFill>
                  <a:schemeClr val="accent4">
                    <a:lumMod val="75000"/>
                  </a:schemeClr>
                </a:solidFill>
              </a:rPr>
              <a:t>Syntax</a:t>
            </a:r>
          </a:p>
          <a:p>
            <a:r>
              <a:rPr lang="en-US" dirty="0" smtClean="0"/>
              <a:t>Semantics</a:t>
            </a:r>
          </a:p>
          <a:p>
            <a:r>
              <a:rPr lang="en-US" dirty="0" smtClean="0"/>
              <a:t>Pragmatics</a:t>
            </a:r>
          </a:p>
          <a:p>
            <a:endParaRPr lang="en-US" dirty="0"/>
          </a:p>
        </p:txBody>
      </p:sp>
      <p:sp>
        <p:nvSpPr>
          <p:cNvPr id="4" name="Curved Left Arrow 3"/>
          <p:cNvSpPr/>
          <p:nvPr/>
        </p:nvSpPr>
        <p:spPr>
          <a:xfrm>
            <a:off x="3886200" y="1905000"/>
            <a:ext cx="1219200" cy="23622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5" name="Picture 4" descr="syntax error.jpg"/>
          <p:cNvPicPr>
            <a:picLocks noChangeAspect="1"/>
          </p:cNvPicPr>
          <p:nvPr/>
        </p:nvPicPr>
        <p:blipFill>
          <a:blip r:embed="rId2" cstate="print"/>
          <a:stretch>
            <a:fillRect/>
          </a:stretch>
        </p:blipFill>
        <p:spPr>
          <a:xfrm>
            <a:off x="5105400" y="3276600"/>
            <a:ext cx="4018264" cy="35814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From Morphology to Syntax</a:t>
            </a:r>
          </a:p>
        </p:txBody>
      </p:sp>
      <p:sp>
        <p:nvSpPr>
          <p:cNvPr id="3" name="Content Placeholder 2"/>
          <p:cNvSpPr>
            <a:spLocks noGrp="1"/>
          </p:cNvSpPr>
          <p:nvPr>
            <p:ph sz="quarter" idx="1"/>
          </p:nvPr>
        </p:nvSpPr>
        <p:spPr/>
        <p:txBody>
          <a:bodyPr>
            <a:normAutofit/>
          </a:bodyPr>
          <a:lstStyle/>
          <a:p>
            <a:r>
              <a:rPr lang="en-US" b="1" u="sng" dirty="0" smtClean="0"/>
              <a:t>From Morphology to Syntax</a:t>
            </a:r>
          </a:p>
          <a:p>
            <a:endParaRPr lang="en-US" dirty="0" smtClean="0"/>
          </a:p>
          <a:p>
            <a:r>
              <a:rPr lang="en-US" dirty="0" smtClean="0"/>
              <a:t>Morphology: study of internal composition of words</a:t>
            </a:r>
          </a:p>
          <a:p>
            <a:endParaRPr lang="en-US" dirty="0" smtClean="0"/>
          </a:p>
          <a:p>
            <a:pPr>
              <a:buNone/>
            </a:pPr>
            <a:r>
              <a:rPr lang="en-US" dirty="0" smtClean="0"/>
              <a:t>	Words are arranged and combined at different levels</a:t>
            </a:r>
          </a:p>
          <a:p>
            <a:pPr>
              <a:buNone/>
            </a:pPr>
            <a:r>
              <a:rPr lang="en-US" dirty="0" smtClean="0"/>
              <a:t>	Phrases, clauses, sentences</a:t>
            </a:r>
          </a:p>
          <a:p>
            <a:pPr>
              <a:buNone/>
            </a:pPr>
            <a:endParaRPr lang="en-US" dirty="0" smtClean="0"/>
          </a:p>
          <a:p>
            <a:r>
              <a:rPr lang="en-US" dirty="0" smtClean="0"/>
              <a:t>Study of sentences: syntax</a:t>
            </a:r>
          </a:p>
          <a:p>
            <a:endParaRPr lang="en-US" dirty="0" smtClean="0"/>
          </a:p>
          <a:p>
            <a:pPr>
              <a:buNone/>
            </a:pPr>
            <a:r>
              <a:rPr lang="en-US" dirty="0" smtClean="0"/>
              <a:t>	</a:t>
            </a:r>
            <a:endParaRPr lang="en-US" dirty="0"/>
          </a:p>
        </p:txBody>
      </p:sp>
      <p:sp>
        <p:nvSpPr>
          <p:cNvPr id="4" name="Down Arrow 3"/>
          <p:cNvSpPr/>
          <p:nvPr/>
        </p:nvSpPr>
        <p:spPr>
          <a:xfrm flipH="1">
            <a:off x="1722119" y="2667000"/>
            <a:ext cx="182881"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p:cNvSpPr/>
          <p:nvPr/>
        </p:nvSpPr>
        <p:spPr>
          <a:xfrm>
            <a:off x="1676400" y="4114800"/>
            <a:ext cx="2286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From Morphology to Syntax</a:t>
            </a:r>
          </a:p>
        </p:txBody>
      </p:sp>
      <p:sp>
        <p:nvSpPr>
          <p:cNvPr id="3" name="Content Placeholder 2"/>
          <p:cNvSpPr>
            <a:spLocks noGrp="1"/>
          </p:cNvSpPr>
          <p:nvPr>
            <p:ph sz="quarter" idx="1"/>
          </p:nvPr>
        </p:nvSpPr>
        <p:spPr/>
        <p:txBody>
          <a:bodyPr>
            <a:normAutofit/>
          </a:bodyPr>
          <a:lstStyle/>
          <a:p>
            <a:endParaRPr lang="en-US" sz="2800" dirty="0" smtClean="0"/>
          </a:p>
          <a:p>
            <a:r>
              <a:rPr lang="en-US" sz="2800" dirty="0" smtClean="0"/>
              <a:t>Lady, shoes--- noun</a:t>
            </a:r>
          </a:p>
          <a:p>
            <a:r>
              <a:rPr lang="en-US" sz="2800" dirty="0" smtClean="0"/>
              <a:t>Red--- adjective                        Morphology</a:t>
            </a:r>
          </a:p>
          <a:p>
            <a:r>
              <a:rPr lang="en-US" sz="2800" dirty="0" smtClean="0"/>
              <a:t>Buying --- verb                      </a:t>
            </a:r>
            <a:r>
              <a:rPr lang="en-US" sz="2000" dirty="0" smtClean="0"/>
              <a:t>(content/lexical word)</a:t>
            </a:r>
          </a:p>
          <a:p>
            <a:pPr>
              <a:buNone/>
            </a:pPr>
            <a:endParaRPr lang="en-US" dirty="0" smtClean="0"/>
          </a:p>
          <a:p>
            <a:pPr>
              <a:buNone/>
            </a:pPr>
            <a:r>
              <a:rPr lang="en-US" dirty="0" smtClean="0"/>
              <a:t>    </a:t>
            </a:r>
          </a:p>
          <a:p>
            <a:endParaRPr lang="en-US" dirty="0" smtClean="0"/>
          </a:p>
          <a:p>
            <a:r>
              <a:rPr lang="en-US" dirty="0" smtClean="0"/>
              <a:t>The lady was buying red shoes.   	 </a:t>
            </a:r>
            <a:r>
              <a:rPr lang="en-US" sz="2800" dirty="0" smtClean="0"/>
              <a:t>Syntax</a:t>
            </a:r>
          </a:p>
          <a:p>
            <a:pPr>
              <a:buNone/>
            </a:pPr>
            <a:r>
              <a:rPr lang="en-US" sz="2800" dirty="0" smtClean="0"/>
              <a:t>							(</a:t>
            </a:r>
            <a:r>
              <a:rPr lang="en-US" sz="2000" dirty="0" smtClean="0"/>
              <a:t>sentence)</a:t>
            </a:r>
          </a:p>
          <a:p>
            <a:endParaRPr lang="en-US" dirty="0" smtClean="0"/>
          </a:p>
        </p:txBody>
      </p:sp>
      <p:sp>
        <p:nvSpPr>
          <p:cNvPr id="4" name="Right Brace 3"/>
          <p:cNvSpPr/>
          <p:nvPr/>
        </p:nvSpPr>
        <p:spPr>
          <a:xfrm>
            <a:off x="4343400" y="1752600"/>
            <a:ext cx="762000" cy="16002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Right Brace 4"/>
          <p:cNvSpPr/>
          <p:nvPr/>
        </p:nvSpPr>
        <p:spPr>
          <a:xfrm>
            <a:off x="5562600" y="4419600"/>
            <a:ext cx="304800" cy="9906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Syntax</a:t>
            </a:r>
            <a:endParaRPr lang="en-US" dirty="0"/>
          </a:p>
        </p:txBody>
      </p:sp>
      <p:sp>
        <p:nvSpPr>
          <p:cNvPr id="3" name="Content Placeholder 2"/>
          <p:cNvSpPr>
            <a:spLocks noGrp="1"/>
          </p:cNvSpPr>
          <p:nvPr>
            <p:ph sz="quarter" idx="1"/>
          </p:nvPr>
        </p:nvSpPr>
        <p:spPr/>
        <p:txBody>
          <a:bodyPr>
            <a:normAutofit lnSpcReduction="10000"/>
          </a:bodyPr>
          <a:lstStyle/>
          <a:p>
            <a:endParaRPr lang="en-US" dirty="0" smtClean="0"/>
          </a:p>
          <a:p>
            <a:r>
              <a:rPr lang="en-US" dirty="0" smtClean="0"/>
              <a:t>‘Syntax is the way words and clauses are arranged to form sentences’</a:t>
            </a:r>
          </a:p>
          <a:p>
            <a:r>
              <a:rPr lang="en-US" dirty="0" smtClean="0"/>
              <a:t>Etymology:</a:t>
            </a:r>
          </a:p>
          <a:p>
            <a:pPr>
              <a:buNone/>
            </a:pPr>
            <a:r>
              <a:rPr lang="en-US" dirty="0" smtClean="0"/>
              <a:t> 			      </a:t>
            </a:r>
            <a:r>
              <a:rPr lang="en-US" dirty="0" err="1" smtClean="0"/>
              <a:t>Syn</a:t>
            </a:r>
            <a:r>
              <a:rPr lang="en-US" dirty="0" smtClean="0"/>
              <a:t> – tax</a:t>
            </a:r>
          </a:p>
          <a:p>
            <a:pPr>
              <a:buNone/>
            </a:pPr>
            <a:endParaRPr lang="en-US" dirty="0" smtClean="0"/>
          </a:p>
          <a:p>
            <a:pPr>
              <a:buNone/>
            </a:pPr>
            <a:r>
              <a:rPr lang="en-US" dirty="0" smtClean="0"/>
              <a:t>		</a:t>
            </a:r>
            <a:r>
              <a:rPr lang="en-US" sz="1800" dirty="0" smtClean="0"/>
              <a:t>  	 Latin                      Greek</a:t>
            </a:r>
          </a:p>
          <a:p>
            <a:pPr>
              <a:buNone/>
            </a:pPr>
            <a:r>
              <a:rPr lang="en-US" dirty="0" smtClean="0"/>
              <a:t>		   Together               to put in order</a:t>
            </a:r>
          </a:p>
          <a:p>
            <a:pPr>
              <a:buNone/>
            </a:pPr>
            <a:endParaRPr lang="en-US" dirty="0" smtClean="0"/>
          </a:p>
          <a:p>
            <a:pPr>
              <a:buNone/>
            </a:pPr>
            <a:r>
              <a:rPr lang="en-US" dirty="0" smtClean="0"/>
              <a:t>	</a:t>
            </a:r>
            <a:r>
              <a:rPr lang="en-US" b="1" dirty="0" smtClean="0"/>
              <a:t>‘Putting things together in an orderly manner’ that is syntax </a:t>
            </a:r>
            <a:r>
              <a:rPr lang="en-US" dirty="0" smtClean="0"/>
              <a:t>(Prasad, 73) </a:t>
            </a:r>
          </a:p>
          <a:p>
            <a:endParaRPr lang="en-US" dirty="0"/>
          </a:p>
        </p:txBody>
      </p:sp>
      <p:cxnSp>
        <p:nvCxnSpPr>
          <p:cNvPr id="5" name="Straight Arrow Connector 4"/>
          <p:cNvCxnSpPr/>
          <p:nvPr/>
        </p:nvCxnSpPr>
        <p:spPr>
          <a:xfrm rot="16200000" flipH="1">
            <a:off x="3924300" y="3314700"/>
            <a:ext cx="6096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5400000">
            <a:off x="2667000" y="3276600"/>
            <a:ext cx="6096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Syntax</a:t>
            </a:r>
            <a:endParaRPr lang="en-US" dirty="0"/>
          </a:p>
        </p:txBody>
      </p:sp>
      <p:sp>
        <p:nvSpPr>
          <p:cNvPr id="3" name="Content Placeholder 2"/>
          <p:cNvSpPr>
            <a:spLocks noGrp="1"/>
          </p:cNvSpPr>
          <p:nvPr>
            <p:ph sz="quarter" idx="1"/>
          </p:nvPr>
        </p:nvSpPr>
        <p:spPr/>
        <p:txBody>
          <a:bodyPr/>
          <a:lstStyle/>
          <a:p>
            <a:r>
              <a:rPr lang="en-US" u="sng" dirty="0" smtClean="0"/>
              <a:t>Definitions:</a:t>
            </a:r>
          </a:p>
          <a:p>
            <a:endParaRPr lang="en-US" dirty="0" smtClean="0"/>
          </a:p>
          <a:p>
            <a:r>
              <a:rPr lang="en-US" dirty="0" smtClean="0"/>
              <a:t>Syntax means sentence construction: how words group together to make phrases and sentences (</a:t>
            </a:r>
            <a:r>
              <a:rPr lang="en-US" dirty="0" err="1" smtClean="0"/>
              <a:t>Tallerman</a:t>
            </a:r>
            <a:r>
              <a:rPr lang="en-US" dirty="0" smtClean="0"/>
              <a:t>, 1)</a:t>
            </a:r>
          </a:p>
          <a:p>
            <a:r>
              <a:rPr lang="en-US" dirty="0" smtClean="0"/>
              <a:t>The Part of grammar that represents a speaker’s knowledge of sentences and their structures is called syntax (</a:t>
            </a:r>
            <a:r>
              <a:rPr lang="en-US" dirty="0" err="1" smtClean="0"/>
              <a:t>Fromkin</a:t>
            </a:r>
            <a:r>
              <a:rPr lang="en-US" dirty="0" smtClean="0"/>
              <a:t>, 159)</a:t>
            </a:r>
          </a:p>
          <a:p>
            <a:r>
              <a:rPr lang="en-US" dirty="0" smtClean="0"/>
              <a:t>Syntax is the study of the structure of </a:t>
            </a:r>
            <a:r>
              <a:rPr lang="en-US" b="1" dirty="0" smtClean="0">
                <a:solidFill>
                  <a:schemeClr val="accent2"/>
                </a:solidFill>
              </a:rPr>
              <a:t>sentences</a:t>
            </a:r>
            <a:r>
              <a:rPr lang="en-US" dirty="0" smtClean="0"/>
              <a:t>.</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Syntax</a:t>
            </a:r>
            <a:endParaRPr lang="en-US" b="1" dirty="0"/>
          </a:p>
        </p:txBody>
      </p:sp>
      <p:sp>
        <p:nvSpPr>
          <p:cNvPr id="3" name="Content Placeholder 2"/>
          <p:cNvSpPr>
            <a:spLocks noGrp="1"/>
          </p:cNvSpPr>
          <p:nvPr>
            <p:ph sz="quarter" idx="1"/>
          </p:nvPr>
        </p:nvSpPr>
        <p:spPr/>
        <p:txBody>
          <a:bodyPr>
            <a:normAutofit/>
          </a:bodyPr>
          <a:lstStyle/>
          <a:p>
            <a:endParaRPr lang="en-US" dirty="0" smtClean="0"/>
          </a:p>
          <a:p>
            <a:r>
              <a:rPr lang="en-US" sz="3200" dirty="0" smtClean="0"/>
              <a:t>The syntax of English –the third level of grammar and the third level of analysis –deals with the more complex combinations of linguistic forms.</a:t>
            </a:r>
            <a:r>
              <a:rPr lang="en-US" sz="4000" dirty="0" smtClean="0"/>
              <a:t> </a:t>
            </a:r>
          </a:p>
          <a:p>
            <a:r>
              <a:rPr lang="en-US" sz="2000" dirty="0" smtClean="0"/>
              <a:t>Identification of a word class is not, then, a matter of “What do these words mean?” but “How do they fit into a pattern?” “What forms will they take?” and “How do they behave in combination with other forms?”  (1999, Herndon)</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Syntax</a:t>
            </a:r>
            <a:endParaRPr lang="en-US" dirty="0"/>
          </a:p>
        </p:txBody>
      </p:sp>
      <p:sp>
        <p:nvSpPr>
          <p:cNvPr id="3" name="Content Placeholder 2"/>
          <p:cNvSpPr>
            <a:spLocks noGrp="1"/>
          </p:cNvSpPr>
          <p:nvPr>
            <p:ph sz="quarter" idx="1"/>
          </p:nvPr>
        </p:nvSpPr>
        <p:spPr/>
        <p:txBody>
          <a:bodyPr/>
          <a:lstStyle/>
          <a:p>
            <a:endParaRPr lang="en-US" dirty="0" smtClean="0"/>
          </a:p>
          <a:p>
            <a:r>
              <a:rPr lang="en-US" b="1" u="sng" dirty="0" smtClean="0"/>
              <a:t>Syntax not Grammar</a:t>
            </a:r>
            <a:r>
              <a:rPr lang="en-US" dirty="0" smtClean="0"/>
              <a:t>: </a:t>
            </a:r>
          </a:p>
          <a:p>
            <a:endParaRPr lang="en-US" dirty="0" smtClean="0"/>
          </a:p>
          <a:p>
            <a:r>
              <a:rPr lang="en-US" dirty="0" smtClean="0"/>
              <a:t>Syntax is different from grammar</a:t>
            </a:r>
          </a:p>
          <a:p>
            <a:r>
              <a:rPr lang="en-US" dirty="0" smtClean="0"/>
              <a:t>Grammar includes all organizing principles of a language (sound system, form of words, words arrangement to make sentences etc)</a:t>
            </a:r>
          </a:p>
          <a:p>
            <a:r>
              <a:rPr lang="en-US" dirty="0" smtClean="0"/>
              <a:t>Grammar is a whole, syntax is a part </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Syntax: Why Syntax is Important???</a:t>
            </a:r>
            <a:endParaRPr lang="en-US" dirty="0"/>
          </a:p>
        </p:txBody>
      </p:sp>
      <p:sp>
        <p:nvSpPr>
          <p:cNvPr id="3" name="Content Placeholder 2"/>
          <p:cNvSpPr>
            <a:spLocks noGrp="1"/>
          </p:cNvSpPr>
          <p:nvPr>
            <p:ph sz="quarter" idx="1"/>
          </p:nvPr>
        </p:nvSpPr>
        <p:spPr/>
        <p:txBody>
          <a:bodyPr/>
          <a:lstStyle/>
          <a:p>
            <a:endParaRPr lang="en-US" sz="2800" dirty="0" smtClean="0"/>
          </a:p>
          <a:p>
            <a:r>
              <a:rPr lang="en-US" sz="2800" dirty="0" smtClean="0"/>
              <a:t>We speak in sentences not in words. To understand the structure of a language it is necessary to study the structure of sentences.</a:t>
            </a:r>
          </a:p>
          <a:p>
            <a:r>
              <a:rPr lang="en-US" sz="2800" dirty="0" smtClean="0"/>
              <a:t>If we learn to analyze the structure of sentences, we will also learn to analyze their meaning.</a:t>
            </a:r>
          </a:p>
          <a:p>
            <a:r>
              <a:rPr lang="en-US" sz="2800" dirty="0" smtClean="0"/>
              <a:t>The study of syntax is the study of the </a:t>
            </a:r>
            <a:r>
              <a:rPr lang="en-US" sz="2800" b="1" dirty="0" smtClean="0">
                <a:solidFill>
                  <a:schemeClr val="accent2"/>
                </a:solidFill>
              </a:rPr>
              <a:t>function</a:t>
            </a:r>
            <a:r>
              <a:rPr lang="en-US" sz="2800" dirty="0" smtClean="0"/>
              <a:t> of words, which is necessary to understand the structure and the meaning of a language.</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Syntax: Rules</a:t>
            </a:r>
            <a:endParaRPr lang="en-US" dirty="0"/>
          </a:p>
        </p:txBody>
      </p:sp>
      <p:sp>
        <p:nvSpPr>
          <p:cNvPr id="3" name="Content Placeholder 2"/>
          <p:cNvSpPr>
            <a:spLocks noGrp="1"/>
          </p:cNvSpPr>
          <p:nvPr>
            <p:ph sz="quarter" idx="1"/>
          </p:nvPr>
        </p:nvSpPr>
        <p:spPr/>
        <p:txBody>
          <a:bodyPr>
            <a:normAutofit/>
          </a:bodyPr>
          <a:lstStyle/>
          <a:p>
            <a:pPr>
              <a:buNone/>
            </a:pPr>
            <a:r>
              <a:rPr lang="en-US" b="1" u="sng" dirty="0" smtClean="0"/>
              <a:t>What the Rules of syntax Do?????</a:t>
            </a:r>
          </a:p>
          <a:p>
            <a:pPr>
              <a:buNone/>
            </a:pPr>
            <a:endParaRPr lang="en-US" b="1" u="sng" dirty="0" smtClean="0"/>
          </a:p>
          <a:p>
            <a:pPr marL="578358" indent="-514350">
              <a:buNone/>
            </a:pPr>
            <a:r>
              <a:rPr lang="en-US" dirty="0" smtClean="0"/>
              <a:t>1. Combine words in to phrases and phrases in to sentences</a:t>
            </a:r>
          </a:p>
          <a:p>
            <a:pPr marL="578358" indent="-514350">
              <a:buNone/>
            </a:pPr>
            <a:r>
              <a:rPr lang="en-US" dirty="0" smtClean="0"/>
              <a:t>	</a:t>
            </a:r>
            <a:r>
              <a:rPr lang="en-US" sz="2000" dirty="0" smtClean="0">
                <a:solidFill>
                  <a:schemeClr val="accent2">
                    <a:lumMod val="50000"/>
                  </a:schemeClr>
                </a:solidFill>
              </a:rPr>
              <a:t>a girl, in the garden (phrases)</a:t>
            </a:r>
          </a:p>
          <a:p>
            <a:pPr marL="578358" indent="-514350">
              <a:buNone/>
            </a:pPr>
            <a:r>
              <a:rPr lang="en-US" sz="2000" dirty="0" smtClean="0">
                <a:solidFill>
                  <a:schemeClr val="accent2">
                    <a:lumMod val="50000"/>
                  </a:schemeClr>
                </a:solidFill>
              </a:rPr>
              <a:t>	I saw a girl in the garden. (sentence)</a:t>
            </a:r>
          </a:p>
          <a:p>
            <a:pPr marL="578358" indent="-514350">
              <a:buNone/>
            </a:pPr>
            <a:endParaRPr lang="en-US" dirty="0" smtClean="0"/>
          </a:p>
          <a:p>
            <a:pPr marL="578358" indent="-514350">
              <a:buNone/>
            </a:pPr>
            <a:r>
              <a:rPr lang="en-US" dirty="0" smtClean="0"/>
              <a:t>2. Specify correct word order</a:t>
            </a:r>
          </a:p>
          <a:p>
            <a:pPr marL="578358" indent="-514350">
              <a:buNone/>
            </a:pPr>
            <a:r>
              <a:rPr lang="en-US" dirty="0" smtClean="0"/>
              <a:t>	</a:t>
            </a:r>
            <a:r>
              <a:rPr lang="en-US" sz="2000" dirty="0" smtClean="0">
                <a:solidFill>
                  <a:schemeClr val="accent2">
                    <a:lumMod val="50000"/>
                  </a:schemeClr>
                </a:solidFill>
              </a:rPr>
              <a:t>Sara ate chocolates.</a:t>
            </a:r>
          </a:p>
          <a:p>
            <a:pPr marL="578358" indent="-514350">
              <a:buNone/>
            </a:pPr>
            <a:r>
              <a:rPr lang="en-US" sz="2000" dirty="0" smtClean="0">
                <a:solidFill>
                  <a:schemeClr val="accent2">
                    <a:lumMod val="50000"/>
                  </a:schemeClr>
                </a:solidFill>
              </a:rPr>
              <a:t>	Chocolates ate Sara.*</a:t>
            </a:r>
          </a:p>
          <a:p>
            <a:pPr marL="578358" indent="-514350">
              <a:buNone/>
            </a:pPr>
            <a:endParaRPr lang="en-US" dirty="0" smtClean="0"/>
          </a:p>
          <a:p>
            <a:pPr marL="578358" indent="-514350">
              <a:buNone/>
            </a:pPr>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Syntax: Rules</a:t>
            </a:r>
            <a:endParaRPr lang="en-US" dirty="0"/>
          </a:p>
        </p:txBody>
      </p:sp>
      <p:sp>
        <p:nvSpPr>
          <p:cNvPr id="3" name="Content Placeholder 2"/>
          <p:cNvSpPr>
            <a:spLocks noGrp="1"/>
          </p:cNvSpPr>
          <p:nvPr>
            <p:ph sz="quarter" idx="1"/>
          </p:nvPr>
        </p:nvSpPr>
        <p:spPr/>
        <p:txBody>
          <a:bodyPr/>
          <a:lstStyle/>
          <a:p>
            <a:pPr marL="578358" indent="-514350">
              <a:buNone/>
            </a:pPr>
            <a:r>
              <a:rPr lang="en-US" dirty="0" smtClean="0"/>
              <a:t>3. Describe relationship between meanings of a particular group of words and the arrangement of those words</a:t>
            </a:r>
          </a:p>
          <a:p>
            <a:pPr marL="578358" indent="-514350">
              <a:buNone/>
            </a:pPr>
            <a:r>
              <a:rPr lang="en-US" dirty="0" smtClean="0"/>
              <a:t> 	</a:t>
            </a:r>
            <a:r>
              <a:rPr lang="en-US" sz="2000" dirty="0" smtClean="0">
                <a:solidFill>
                  <a:schemeClr val="accent2">
                    <a:lumMod val="50000"/>
                  </a:schemeClr>
                </a:solidFill>
              </a:rPr>
              <a:t>He burps what he means.</a:t>
            </a:r>
          </a:p>
          <a:p>
            <a:pPr marL="578358" indent="-514350">
              <a:buNone/>
            </a:pPr>
            <a:r>
              <a:rPr lang="en-US" sz="2000" dirty="0" smtClean="0">
                <a:solidFill>
                  <a:schemeClr val="accent2">
                    <a:lumMod val="50000"/>
                  </a:schemeClr>
                </a:solidFill>
              </a:rPr>
              <a:t>	He means what he burps.</a:t>
            </a:r>
          </a:p>
          <a:p>
            <a:pPr marL="578358" indent="-514350">
              <a:buNone/>
            </a:pPr>
            <a:r>
              <a:rPr lang="en-US" sz="2000" dirty="0" smtClean="0">
                <a:solidFill>
                  <a:schemeClr val="accent2">
                    <a:lumMod val="50000"/>
                  </a:schemeClr>
                </a:solidFill>
              </a:rPr>
              <a:t>	(Same words but different meanings)</a:t>
            </a:r>
          </a:p>
          <a:p>
            <a:pPr marL="578358" indent="-514350">
              <a:buNone/>
            </a:pPr>
            <a:endParaRPr lang="en-US" sz="2000" dirty="0" smtClean="0"/>
          </a:p>
          <a:p>
            <a:pPr>
              <a:buNone/>
            </a:pPr>
            <a:r>
              <a:rPr lang="en-US" sz="2000" dirty="0" smtClean="0"/>
              <a:t>4. Specify the grammatical relations of a sentence , such as subject and direct object (makes it clear who is doing what to whom). This information is crucial in understanding  the meaning of a sentence.</a:t>
            </a:r>
          </a:p>
          <a:p>
            <a:pPr>
              <a:buNone/>
            </a:pPr>
            <a:r>
              <a:rPr lang="en-US" sz="1800" dirty="0" smtClean="0"/>
              <a:t>	</a:t>
            </a:r>
            <a:r>
              <a:rPr lang="en-US" sz="1800" dirty="0" smtClean="0">
                <a:solidFill>
                  <a:schemeClr val="accent2">
                    <a:lumMod val="50000"/>
                  </a:schemeClr>
                </a:solidFill>
              </a:rPr>
              <a:t>My dog chased your cat.</a:t>
            </a:r>
          </a:p>
          <a:p>
            <a:pPr>
              <a:buNone/>
            </a:pPr>
            <a:r>
              <a:rPr lang="en-US" sz="1800" dirty="0" smtClean="0">
                <a:solidFill>
                  <a:schemeClr val="accent2">
                    <a:lumMod val="50000"/>
                  </a:schemeClr>
                </a:solidFill>
              </a:rPr>
              <a:t>	Your cat chased my dog.</a:t>
            </a:r>
          </a:p>
          <a:p>
            <a:pPr marL="578358" indent="-514350">
              <a:buNone/>
            </a:pPr>
            <a:endParaRPr lang="en-US" sz="2000"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Syntax: Rules</a:t>
            </a:r>
            <a:endParaRPr lang="en-US" dirty="0"/>
          </a:p>
        </p:txBody>
      </p:sp>
      <p:sp>
        <p:nvSpPr>
          <p:cNvPr id="3" name="Content Placeholder 2"/>
          <p:cNvSpPr>
            <a:spLocks noGrp="1"/>
          </p:cNvSpPr>
          <p:nvPr>
            <p:ph sz="quarter" idx="1"/>
          </p:nvPr>
        </p:nvSpPr>
        <p:spPr/>
        <p:txBody>
          <a:bodyPr/>
          <a:lstStyle/>
          <a:p>
            <a:r>
              <a:rPr lang="en-US" dirty="0" smtClean="0"/>
              <a:t>5. </a:t>
            </a:r>
            <a:r>
              <a:rPr lang="en-US" sz="2400" dirty="0" smtClean="0"/>
              <a:t>Specify other constraints that sentences must adhere to.</a:t>
            </a:r>
          </a:p>
          <a:p>
            <a:endParaRPr lang="en-US" sz="2400" dirty="0" smtClean="0"/>
          </a:p>
          <a:p>
            <a:pPr lvl="1">
              <a:buNone/>
            </a:pPr>
            <a:r>
              <a:rPr lang="en-US" sz="2000" dirty="0" smtClean="0">
                <a:solidFill>
                  <a:schemeClr val="accent2">
                    <a:lumMod val="50000"/>
                  </a:schemeClr>
                </a:solidFill>
              </a:rPr>
              <a:t>The boy found. *</a:t>
            </a:r>
          </a:p>
          <a:p>
            <a:pPr lvl="1">
              <a:buNone/>
            </a:pPr>
            <a:r>
              <a:rPr lang="en-US" sz="2000" dirty="0" smtClean="0">
                <a:solidFill>
                  <a:schemeClr val="accent2">
                    <a:lumMod val="50000"/>
                  </a:schemeClr>
                </a:solidFill>
              </a:rPr>
              <a:t>The boy found quickly.*</a:t>
            </a:r>
          </a:p>
          <a:p>
            <a:pPr lvl="1">
              <a:buNone/>
            </a:pPr>
            <a:r>
              <a:rPr lang="en-US" sz="2000" dirty="0" smtClean="0">
                <a:solidFill>
                  <a:schemeClr val="accent2">
                    <a:lumMod val="50000"/>
                  </a:schemeClr>
                </a:solidFill>
              </a:rPr>
              <a:t>The boy found the ball.</a:t>
            </a:r>
          </a:p>
          <a:p>
            <a:pPr lvl="1">
              <a:buNone/>
            </a:pPr>
            <a:r>
              <a:rPr lang="en-US" sz="2000" dirty="0" smtClean="0">
                <a:solidFill>
                  <a:schemeClr val="accent2">
                    <a:lumMod val="50000"/>
                  </a:schemeClr>
                </a:solidFill>
              </a:rPr>
              <a:t>(Last sentence is correct because verb ‘found’ must be followed by </a:t>
            </a:r>
            <a:r>
              <a:rPr lang="en-US" sz="2000" dirty="0" err="1" smtClean="0">
                <a:solidFill>
                  <a:schemeClr val="accent2">
                    <a:lumMod val="50000"/>
                  </a:schemeClr>
                </a:solidFill>
              </a:rPr>
              <a:t>sth</a:t>
            </a:r>
            <a:r>
              <a:rPr lang="en-US" sz="2000" dirty="0" smtClean="0">
                <a:solidFill>
                  <a:schemeClr val="accent2">
                    <a:lumMod val="50000"/>
                  </a:schemeClr>
                </a:solidFill>
              </a:rPr>
              <a:t>., needs an object, a noun object not adv.)</a:t>
            </a:r>
          </a:p>
          <a:p>
            <a:pPr lvl="1">
              <a:buNone/>
            </a:pPr>
            <a:endParaRPr lang="en-US" sz="2000" dirty="0" smtClean="0">
              <a:solidFill>
                <a:schemeClr val="accent2">
                  <a:lumMod val="50000"/>
                </a:schemeClr>
              </a:solidFill>
            </a:endParaRPr>
          </a:p>
          <a:p>
            <a:pPr>
              <a:buNone/>
            </a:pPr>
            <a:r>
              <a:rPr lang="en-US" sz="2000" dirty="0" smtClean="0">
                <a:solidFill>
                  <a:schemeClr val="accent2">
                    <a:lumMod val="50000"/>
                  </a:schemeClr>
                </a:solidFill>
              </a:rPr>
              <a:t>	She slept the baby. *</a:t>
            </a:r>
          </a:p>
          <a:p>
            <a:pPr>
              <a:buNone/>
            </a:pPr>
            <a:r>
              <a:rPr lang="en-US" sz="2000" dirty="0" smtClean="0">
                <a:solidFill>
                  <a:schemeClr val="accent2">
                    <a:lumMod val="50000"/>
                  </a:schemeClr>
                </a:solidFill>
              </a:rPr>
              <a:t>	She slept soundly.</a:t>
            </a:r>
          </a:p>
          <a:p>
            <a:pPr>
              <a:buNone/>
            </a:pPr>
            <a:r>
              <a:rPr lang="en-US" sz="2000" dirty="0" smtClean="0">
                <a:solidFill>
                  <a:schemeClr val="accent2">
                    <a:lumMod val="50000"/>
                  </a:schemeClr>
                </a:solidFill>
              </a:rPr>
              <a:t>	(Last sentence is correct because verb ‘slept’ needs an adverb rather than a noun)</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dirty="0" smtClean="0"/>
          </a:p>
          <a:p>
            <a:endParaRPr lang="en-US" dirty="0" smtClean="0"/>
          </a:p>
          <a:p>
            <a:endParaRPr lang="en-US" dirty="0" smtClean="0"/>
          </a:p>
          <a:p>
            <a:pPr>
              <a:buNone/>
            </a:pPr>
            <a:r>
              <a:rPr lang="en-US" sz="4800" dirty="0" smtClean="0"/>
              <a:t>	</a:t>
            </a:r>
            <a:r>
              <a:rPr lang="en-US" sz="4800" b="1" dirty="0" smtClean="0">
                <a:solidFill>
                  <a:srgbClr val="7030A0"/>
                </a:solidFill>
              </a:rPr>
              <a:t>Syntax:</a:t>
            </a:r>
          </a:p>
          <a:p>
            <a:pPr>
              <a:buNone/>
            </a:pPr>
            <a:r>
              <a:rPr lang="en-US" sz="4800" b="1" dirty="0" smtClean="0">
                <a:solidFill>
                  <a:srgbClr val="7030A0"/>
                </a:solidFill>
              </a:rPr>
              <a:t>			Paradigmatic view</a:t>
            </a:r>
            <a:endParaRPr lang="en-US" sz="4800" b="1" dirty="0">
              <a:solidFill>
                <a:srgbClr val="7030A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Syntax: Study of Sentences</a:t>
            </a:r>
            <a:endParaRPr lang="en-US" b="1" dirty="0"/>
          </a:p>
        </p:txBody>
      </p:sp>
      <p:sp>
        <p:nvSpPr>
          <p:cNvPr id="3" name="Content Placeholder 2"/>
          <p:cNvSpPr>
            <a:spLocks noGrp="1"/>
          </p:cNvSpPr>
          <p:nvPr>
            <p:ph sz="quarter" idx="1"/>
          </p:nvPr>
        </p:nvSpPr>
        <p:spPr/>
        <p:txBody>
          <a:bodyPr/>
          <a:lstStyle/>
          <a:p>
            <a:pPr>
              <a:buNone/>
            </a:pPr>
            <a:endParaRPr lang="en-US" dirty="0" smtClean="0"/>
          </a:p>
          <a:p>
            <a:pPr>
              <a:buNone/>
            </a:pPr>
            <a:r>
              <a:rPr lang="en-US" dirty="0" smtClean="0"/>
              <a:t>Syntax is study of sentences</a:t>
            </a:r>
          </a:p>
          <a:p>
            <a:pPr>
              <a:buNone/>
            </a:pPr>
            <a:r>
              <a:rPr lang="en-US" dirty="0" smtClean="0">
                <a:solidFill>
                  <a:schemeClr val="accent6">
                    <a:lumMod val="75000"/>
                  </a:schemeClr>
                </a:solidFill>
              </a:rPr>
              <a:t>	</a:t>
            </a:r>
            <a:r>
              <a:rPr lang="en-US" b="1" dirty="0" smtClean="0">
                <a:solidFill>
                  <a:srgbClr val="C00000"/>
                </a:solidFill>
              </a:rPr>
              <a:t>What is a sentence???</a:t>
            </a:r>
          </a:p>
          <a:p>
            <a:endParaRPr lang="en-US" dirty="0" smtClean="0"/>
          </a:p>
          <a:p>
            <a:pPr marL="342900" indent="-342900"/>
            <a:r>
              <a:rPr lang="en-US" sz="2800" dirty="0" smtClean="0"/>
              <a:t>A sentence is basically a string of words that follow the grammatical rules of a language.</a:t>
            </a:r>
          </a:p>
          <a:p>
            <a:pPr marL="342900" indent="-342900"/>
            <a:r>
              <a:rPr lang="en-US" sz="2800" dirty="0" smtClean="0"/>
              <a:t>A sentence expresses a complete thought</a:t>
            </a:r>
          </a:p>
          <a:p>
            <a:pPr marL="342900" indent="-342900"/>
            <a:r>
              <a:rPr lang="en-US" sz="2800" dirty="0" smtClean="0"/>
              <a:t>A sentence is made up of phrases. At the very least a sentence contains a verb phrase (also known as the predicate) and a subject.</a:t>
            </a:r>
          </a:p>
          <a:p>
            <a:endParaRPr lang="en-US" dirty="0" smtClean="0"/>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Syntax: Study of Sentences</a:t>
            </a:r>
            <a:endParaRPr lang="en-US" b="1" dirty="0"/>
          </a:p>
        </p:txBody>
      </p:sp>
      <p:sp>
        <p:nvSpPr>
          <p:cNvPr id="3" name="Content Placeholder 2"/>
          <p:cNvSpPr>
            <a:spLocks noGrp="1"/>
          </p:cNvSpPr>
          <p:nvPr>
            <p:ph sz="quarter" idx="1"/>
          </p:nvPr>
        </p:nvSpPr>
        <p:spPr/>
        <p:txBody>
          <a:bodyPr/>
          <a:lstStyle/>
          <a:p>
            <a:endParaRPr lang="en-US" dirty="0" smtClean="0"/>
          </a:p>
          <a:p>
            <a:r>
              <a:rPr lang="en-US" sz="2800" dirty="0" smtClean="0"/>
              <a:t>When smaller structures enter into combinations, some consideration must be given to the relationship holding between them within the combination. For example, “Birds fly” consists of structures commonly called noun and verb.</a:t>
            </a:r>
          </a:p>
          <a:p>
            <a:r>
              <a:rPr lang="en-US" sz="2800" dirty="0" smtClean="0"/>
              <a:t>The combination is a larger structure called a </a:t>
            </a:r>
            <a:r>
              <a:rPr lang="en-US" sz="2800" b="1" dirty="0" smtClean="0"/>
              <a:t>sentence</a:t>
            </a:r>
            <a:r>
              <a:rPr lang="en-US" sz="2800" dirty="0" smtClean="0"/>
              <a:t>. </a:t>
            </a:r>
          </a:p>
          <a:p>
            <a:r>
              <a:rPr lang="en-US" sz="2800" dirty="0" smtClean="0"/>
              <a:t>Within the sentence both words have a </a:t>
            </a:r>
            <a:r>
              <a:rPr lang="en-US" sz="2800" b="1" dirty="0" smtClean="0"/>
              <a:t>structure</a:t>
            </a:r>
            <a:r>
              <a:rPr lang="en-US" sz="2800" dirty="0" smtClean="0"/>
              <a:t> and a </a:t>
            </a:r>
            <a:r>
              <a:rPr lang="en-US" sz="2800" b="1" dirty="0" smtClean="0"/>
              <a:t>function.</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Syntax: Study of Sentences</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Syntax studies two cardinal points in sentences: </a:t>
            </a:r>
          </a:p>
          <a:p>
            <a:endParaRPr lang="en-US" dirty="0" smtClean="0"/>
          </a:p>
          <a:p>
            <a:pPr marL="578358" indent="-514350">
              <a:buFont typeface="+mj-lt"/>
              <a:buAutoNum type="arabicPeriod"/>
            </a:pPr>
            <a:r>
              <a:rPr lang="en-US" b="1" dirty="0" smtClean="0"/>
              <a:t>Form of sentence </a:t>
            </a:r>
            <a:r>
              <a:rPr lang="en-US" dirty="0" smtClean="0"/>
              <a:t>(related to internal structure of phrase: noun phrase, verb phrase……)</a:t>
            </a:r>
          </a:p>
          <a:p>
            <a:pPr marL="578358" indent="-514350">
              <a:buFont typeface="+mj-lt"/>
              <a:buAutoNum type="arabicPeriod"/>
            </a:pPr>
            <a:r>
              <a:rPr lang="en-US" b="1" dirty="0" smtClean="0"/>
              <a:t>Function of sentence </a:t>
            </a:r>
            <a:r>
              <a:rPr lang="en-US" dirty="0" smtClean="0"/>
              <a:t>(related to relational concepts like subject, object…..)</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Sentence: Possible Components according to function</a:t>
            </a:r>
            <a:endParaRPr lang="en-US" b="1" dirty="0"/>
          </a:p>
        </p:txBody>
      </p:sp>
      <p:sp>
        <p:nvSpPr>
          <p:cNvPr id="3" name="Content Placeholder 2"/>
          <p:cNvSpPr>
            <a:spLocks noGrp="1"/>
          </p:cNvSpPr>
          <p:nvPr>
            <p:ph sz="quarter" idx="1"/>
          </p:nvPr>
        </p:nvSpPr>
        <p:spPr>
          <a:xfrm>
            <a:off x="457200" y="1219200"/>
            <a:ext cx="8229600" cy="5181600"/>
          </a:xfrm>
        </p:spPr>
        <p:txBody>
          <a:bodyPr>
            <a:normAutofit lnSpcReduction="10000"/>
          </a:bodyPr>
          <a:lstStyle/>
          <a:p>
            <a:pPr marL="342900" indent="-342900">
              <a:lnSpc>
                <a:spcPct val="90000"/>
              </a:lnSpc>
            </a:pPr>
            <a:endParaRPr lang="en-US" sz="2800" b="1" dirty="0" smtClean="0">
              <a:solidFill>
                <a:schemeClr val="accent2"/>
              </a:solidFill>
            </a:endParaRPr>
          </a:p>
          <a:p>
            <a:pPr marL="342900" indent="-342900">
              <a:lnSpc>
                <a:spcPct val="90000"/>
              </a:lnSpc>
            </a:pPr>
            <a:r>
              <a:rPr lang="en-US" sz="2800" b="1" dirty="0" smtClean="0">
                <a:solidFill>
                  <a:schemeClr val="accent2"/>
                </a:solidFill>
              </a:rPr>
              <a:t>Subject:</a:t>
            </a:r>
            <a:r>
              <a:rPr lang="en-US" sz="2800" dirty="0" smtClean="0"/>
              <a:t> obligatory element; it specifies the entity about which we will say something (the doer of the action, the entity described, etc.)</a:t>
            </a:r>
          </a:p>
          <a:p>
            <a:pPr marL="342900" indent="-342900">
              <a:lnSpc>
                <a:spcPct val="90000"/>
              </a:lnSpc>
            </a:pPr>
            <a:endParaRPr lang="en-US" sz="2800" dirty="0" smtClean="0"/>
          </a:p>
          <a:p>
            <a:pPr marL="891540" lvl="2" indent="-342900">
              <a:lnSpc>
                <a:spcPct val="90000"/>
              </a:lnSpc>
            </a:pPr>
            <a:r>
              <a:rPr lang="en-US" sz="2200" dirty="0" smtClean="0">
                <a:solidFill>
                  <a:srgbClr val="C00000"/>
                </a:solidFill>
              </a:rPr>
              <a:t>He</a:t>
            </a:r>
            <a:r>
              <a:rPr lang="en-US" sz="2200" dirty="0" smtClean="0"/>
              <a:t> is opening the door.</a:t>
            </a:r>
          </a:p>
          <a:p>
            <a:pPr marL="891540" lvl="2" indent="-342900">
              <a:lnSpc>
                <a:spcPct val="90000"/>
              </a:lnSpc>
            </a:pPr>
            <a:r>
              <a:rPr lang="en-US" sz="2200" dirty="0" smtClean="0">
                <a:solidFill>
                  <a:srgbClr val="C00000"/>
                </a:solidFill>
              </a:rPr>
              <a:t>Sara</a:t>
            </a:r>
            <a:r>
              <a:rPr lang="en-US" sz="2200" dirty="0" smtClean="0"/>
              <a:t> finished her work.</a:t>
            </a:r>
          </a:p>
          <a:p>
            <a:pPr marL="891540" lvl="2" indent="-342900">
              <a:lnSpc>
                <a:spcPct val="90000"/>
              </a:lnSpc>
            </a:pPr>
            <a:endParaRPr lang="en-US" sz="2200" dirty="0" smtClean="0"/>
          </a:p>
          <a:p>
            <a:pPr marL="342900" indent="-342900">
              <a:lnSpc>
                <a:spcPct val="90000"/>
              </a:lnSpc>
            </a:pPr>
            <a:r>
              <a:rPr lang="en-US" sz="2800" b="1" dirty="0" smtClean="0">
                <a:solidFill>
                  <a:schemeClr val="accent2"/>
                </a:solidFill>
              </a:rPr>
              <a:t>Object:</a:t>
            </a:r>
            <a:r>
              <a:rPr lang="en-US" sz="2800" dirty="0" smtClean="0"/>
              <a:t> obligatory element, it completes the meaning of a word or sentence.</a:t>
            </a:r>
          </a:p>
          <a:p>
            <a:pPr marL="342900" indent="-342900">
              <a:lnSpc>
                <a:spcPct val="90000"/>
              </a:lnSpc>
            </a:pPr>
            <a:endParaRPr lang="en-US" sz="2800" dirty="0" smtClean="0"/>
          </a:p>
          <a:p>
            <a:pPr marL="891540" lvl="2" indent="-342900">
              <a:lnSpc>
                <a:spcPct val="90000"/>
              </a:lnSpc>
            </a:pPr>
            <a:r>
              <a:rPr lang="en-US" sz="2200" dirty="0" smtClean="0"/>
              <a:t>He is opening the </a:t>
            </a:r>
            <a:r>
              <a:rPr lang="en-US" sz="2200" dirty="0" smtClean="0">
                <a:solidFill>
                  <a:srgbClr val="C00000"/>
                </a:solidFill>
              </a:rPr>
              <a:t>door</a:t>
            </a:r>
            <a:r>
              <a:rPr lang="en-US" sz="2200" dirty="0" smtClean="0"/>
              <a:t>.</a:t>
            </a:r>
          </a:p>
          <a:p>
            <a:pPr marL="891540" lvl="2" indent="-342900">
              <a:lnSpc>
                <a:spcPct val="90000"/>
              </a:lnSpc>
            </a:pPr>
            <a:r>
              <a:rPr lang="en-US" sz="2200" dirty="0" smtClean="0"/>
              <a:t>I watch </a:t>
            </a:r>
            <a:r>
              <a:rPr lang="en-US" sz="2200" dirty="0" smtClean="0">
                <a:solidFill>
                  <a:srgbClr val="C00000"/>
                </a:solidFill>
              </a:rPr>
              <a:t>television</a:t>
            </a:r>
            <a:r>
              <a:rPr lang="en-US" sz="2200" dirty="0" smtClean="0"/>
              <a: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Sentence: Possible Components according to function</a:t>
            </a:r>
            <a:endParaRPr lang="en-US" dirty="0"/>
          </a:p>
        </p:txBody>
      </p:sp>
      <p:sp>
        <p:nvSpPr>
          <p:cNvPr id="3" name="Content Placeholder 2"/>
          <p:cNvSpPr>
            <a:spLocks noGrp="1"/>
          </p:cNvSpPr>
          <p:nvPr>
            <p:ph sz="quarter" idx="1"/>
          </p:nvPr>
        </p:nvSpPr>
        <p:spPr/>
        <p:txBody>
          <a:bodyPr/>
          <a:lstStyle/>
          <a:p>
            <a:pPr marL="342900" indent="-342900">
              <a:lnSpc>
                <a:spcPct val="90000"/>
              </a:lnSpc>
            </a:pPr>
            <a:endParaRPr lang="en-US" sz="2400" b="1" dirty="0" smtClean="0">
              <a:solidFill>
                <a:schemeClr val="accent2"/>
              </a:solidFill>
            </a:endParaRPr>
          </a:p>
          <a:p>
            <a:pPr marL="342900" indent="-342900">
              <a:lnSpc>
                <a:spcPct val="90000"/>
              </a:lnSpc>
            </a:pPr>
            <a:r>
              <a:rPr lang="en-US" sz="2400" b="1" dirty="0" smtClean="0">
                <a:solidFill>
                  <a:schemeClr val="accent2"/>
                </a:solidFill>
              </a:rPr>
              <a:t>Subject or Object Complement:</a:t>
            </a:r>
            <a:r>
              <a:rPr lang="en-US" sz="2400" dirty="0" smtClean="0"/>
              <a:t> obligatory element that adds a description of the subject or the object. These function also receive the names of Attribute and Predicative.</a:t>
            </a:r>
          </a:p>
          <a:p>
            <a:pPr marL="342900" indent="-342900">
              <a:lnSpc>
                <a:spcPct val="90000"/>
              </a:lnSpc>
            </a:pPr>
            <a:endParaRPr lang="en-US" sz="2400" dirty="0" smtClean="0"/>
          </a:p>
          <a:p>
            <a:pPr marL="891540" lvl="2" indent="-342900">
              <a:lnSpc>
                <a:spcPct val="90000"/>
              </a:lnSpc>
            </a:pPr>
            <a:r>
              <a:rPr lang="en-US" sz="1800" dirty="0" smtClean="0"/>
              <a:t>They became </a:t>
            </a:r>
            <a:r>
              <a:rPr lang="en-US" sz="1800" dirty="0" smtClean="0">
                <a:solidFill>
                  <a:srgbClr val="C00000"/>
                </a:solidFill>
              </a:rPr>
              <a:t>angry</a:t>
            </a:r>
            <a:r>
              <a:rPr lang="en-US" sz="1800" dirty="0" smtClean="0"/>
              <a:t>. </a:t>
            </a:r>
          </a:p>
          <a:p>
            <a:pPr marL="342900" indent="-342900">
              <a:lnSpc>
                <a:spcPct val="90000"/>
              </a:lnSpc>
            </a:pPr>
            <a:endParaRPr lang="en-US" sz="2400" b="1" dirty="0" smtClean="0">
              <a:solidFill>
                <a:schemeClr val="accent2"/>
              </a:solidFill>
            </a:endParaRPr>
          </a:p>
          <a:p>
            <a:pPr marL="342900" indent="-342900">
              <a:lnSpc>
                <a:spcPct val="90000"/>
              </a:lnSpc>
            </a:pPr>
            <a:r>
              <a:rPr lang="en-US" sz="2400" b="1" dirty="0" smtClean="0">
                <a:solidFill>
                  <a:schemeClr val="accent2"/>
                </a:solidFill>
              </a:rPr>
              <a:t>Modifier: </a:t>
            </a:r>
            <a:r>
              <a:rPr lang="en-US" sz="2400" dirty="0" smtClean="0"/>
              <a:t>optional element; adds additional information that specifies a noun</a:t>
            </a:r>
          </a:p>
          <a:p>
            <a:pPr marL="342900" indent="-342900">
              <a:lnSpc>
                <a:spcPct val="90000"/>
              </a:lnSpc>
            </a:pPr>
            <a:endParaRPr lang="en-US" sz="2400" dirty="0" smtClean="0"/>
          </a:p>
          <a:p>
            <a:pPr marL="891540" lvl="2" indent="-342900">
              <a:lnSpc>
                <a:spcPct val="90000"/>
              </a:lnSpc>
            </a:pPr>
            <a:r>
              <a:rPr lang="en-US" sz="1800" dirty="0" smtClean="0"/>
              <a:t>Ali, </a:t>
            </a:r>
            <a:r>
              <a:rPr lang="en-US" sz="1800" dirty="0" smtClean="0">
                <a:solidFill>
                  <a:srgbClr val="C00000"/>
                </a:solidFill>
              </a:rPr>
              <a:t>my best friend</a:t>
            </a:r>
            <a:r>
              <a:rPr lang="en-US" sz="1800" dirty="0" smtClean="0"/>
              <a:t>, is absent today. </a:t>
            </a:r>
          </a:p>
          <a:p>
            <a:pPr marL="342900" indent="-342900">
              <a:lnSpc>
                <a:spcPct val="90000"/>
              </a:lnSpc>
            </a:pPr>
            <a:endParaRPr lang="en-US" sz="2400" dirty="0" smtClean="0"/>
          </a:p>
          <a:p>
            <a:pPr marL="342900" indent="-342900">
              <a:lnSpc>
                <a:spcPct val="90000"/>
              </a:lnSpc>
            </a:pPr>
            <a:endParaRPr lang="en-US" sz="2400"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Sentence: Possible Components according to function</a:t>
            </a:r>
            <a:endParaRPr lang="en-US" dirty="0"/>
          </a:p>
        </p:txBody>
      </p:sp>
      <p:sp>
        <p:nvSpPr>
          <p:cNvPr id="3" name="Content Placeholder 2"/>
          <p:cNvSpPr>
            <a:spLocks noGrp="1"/>
          </p:cNvSpPr>
          <p:nvPr>
            <p:ph sz="quarter" idx="1"/>
          </p:nvPr>
        </p:nvSpPr>
        <p:spPr/>
        <p:txBody>
          <a:bodyPr/>
          <a:lstStyle/>
          <a:p>
            <a:pPr marL="342900" indent="-342900">
              <a:lnSpc>
                <a:spcPct val="90000"/>
              </a:lnSpc>
            </a:pPr>
            <a:endParaRPr lang="en-US" sz="2800" b="1" dirty="0" smtClean="0">
              <a:solidFill>
                <a:schemeClr val="accent2"/>
              </a:solidFill>
            </a:endParaRPr>
          </a:p>
          <a:p>
            <a:pPr marL="342900" indent="-342900">
              <a:lnSpc>
                <a:spcPct val="90000"/>
              </a:lnSpc>
            </a:pPr>
            <a:r>
              <a:rPr lang="en-US" sz="2800" b="1" dirty="0" smtClean="0">
                <a:solidFill>
                  <a:schemeClr val="accent2"/>
                </a:solidFill>
              </a:rPr>
              <a:t>Adverbial: </a:t>
            </a:r>
            <a:r>
              <a:rPr lang="en-US" sz="2800" dirty="0" smtClean="0"/>
              <a:t>optional element; modifies a verb, adjective or adverb</a:t>
            </a:r>
          </a:p>
          <a:p>
            <a:pPr marL="342900" indent="-342900">
              <a:lnSpc>
                <a:spcPct val="90000"/>
              </a:lnSpc>
            </a:pPr>
            <a:endParaRPr lang="en-US" sz="2800" dirty="0" smtClean="0"/>
          </a:p>
          <a:p>
            <a:pPr marL="891540" lvl="2" indent="-342900">
              <a:lnSpc>
                <a:spcPct val="90000"/>
              </a:lnSpc>
            </a:pPr>
            <a:r>
              <a:rPr lang="en-US" sz="2200" dirty="0" smtClean="0"/>
              <a:t>Children are playing </a:t>
            </a:r>
            <a:r>
              <a:rPr lang="en-US" sz="2200" dirty="0" smtClean="0">
                <a:solidFill>
                  <a:srgbClr val="C00000"/>
                </a:solidFill>
              </a:rPr>
              <a:t>in the ground</a:t>
            </a:r>
            <a:r>
              <a:rPr lang="en-US" sz="2200" dirty="0" smtClean="0"/>
              <a:t>.</a:t>
            </a:r>
          </a:p>
          <a:p>
            <a:pPr marL="891540" lvl="2" indent="-342900">
              <a:lnSpc>
                <a:spcPct val="90000"/>
              </a:lnSpc>
            </a:pPr>
            <a:endParaRPr lang="en-US" sz="2200" dirty="0" smtClean="0"/>
          </a:p>
          <a:p>
            <a:pPr marL="342900" indent="-342900">
              <a:lnSpc>
                <a:spcPct val="90000"/>
              </a:lnSpc>
            </a:pPr>
            <a:r>
              <a:rPr lang="en-US" sz="2800" b="1" dirty="0" smtClean="0">
                <a:solidFill>
                  <a:schemeClr val="accent2"/>
                </a:solidFill>
              </a:rPr>
              <a:t>Verb: </a:t>
            </a:r>
            <a:r>
              <a:rPr lang="en-US" sz="2800" dirty="0" smtClean="0"/>
              <a:t>doing element</a:t>
            </a:r>
          </a:p>
          <a:p>
            <a:pPr marL="342900" indent="-342900">
              <a:lnSpc>
                <a:spcPct val="90000"/>
              </a:lnSpc>
            </a:pPr>
            <a:endParaRPr lang="en-US" sz="2800" dirty="0" smtClean="0"/>
          </a:p>
          <a:p>
            <a:pPr marL="891540" lvl="2" indent="-342900">
              <a:lnSpc>
                <a:spcPct val="90000"/>
              </a:lnSpc>
            </a:pPr>
            <a:r>
              <a:rPr lang="en-US" sz="2200" dirty="0" smtClean="0"/>
              <a:t>They are </a:t>
            </a:r>
            <a:r>
              <a:rPr lang="en-US" sz="2200" dirty="0" smtClean="0">
                <a:solidFill>
                  <a:srgbClr val="C00000"/>
                </a:solidFill>
              </a:rPr>
              <a:t>playing</a:t>
            </a:r>
            <a:r>
              <a:rPr lang="en-US" sz="2200" dirty="0" smtClean="0"/>
              <a:t> outside.</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Sentence: Possible Components according to function (</a:t>
            </a:r>
            <a:r>
              <a:rPr lang="en-US" b="1" dirty="0" smtClean="0">
                <a:solidFill>
                  <a:srgbClr val="C00000"/>
                </a:solidFill>
              </a:rPr>
              <a:t>Summary</a:t>
            </a:r>
            <a:r>
              <a:rPr lang="en-US" b="1" dirty="0" smtClean="0"/>
              <a:t>)</a:t>
            </a:r>
            <a:endParaRPr lang="en-US" dirty="0"/>
          </a:p>
        </p:txBody>
      </p:sp>
      <p:pic>
        <p:nvPicPr>
          <p:cNvPr id="4" name="Picture 5" descr="H:\linguistics\IMAGE\CH.4\412-11.gif"/>
          <p:cNvPicPr>
            <a:picLocks noGrp="1" noChangeAspect="1" noChangeArrowheads="1"/>
          </p:cNvPicPr>
          <p:nvPr>
            <p:ph sz="quarter" idx="1"/>
          </p:nvPr>
        </p:nvPicPr>
        <p:blipFill>
          <a:blip r:embed="rId3" cstate="print"/>
          <a:stretch>
            <a:fillRect/>
          </a:stretch>
        </p:blipFill>
        <p:spPr bwMode="auto">
          <a:xfrm>
            <a:off x="521638" y="1524000"/>
            <a:ext cx="8165162"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Sentence: Components according to from</a:t>
            </a:r>
            <a:endParaRPr lang="en-US" b="1" dirty="0"/>
          </a:p>
        </p:txBody>
      </p:sp>
      <p:sp>
        <p:nvSpPr>
          <p:cNvPr id="3" name="Content Placeholder 2"/>
          <p:cNvSpPr>
            <a:spLocks noGrp="1"/>
          </p:cNvSpPr>
          <p:nvPr>
            <p:ph sz="quarter" idx="1"/>
          </p:nvPr>
        </p:nvSpPr>
        <p:spPr/>
        <p:txBody>
          <a:bodyPr/>
          <a:lstStyle/>
          <a:p>
            <a:endParaRPr lang="en-US" dirty="0" smtClean="0"/>
          </a:p>
          <a:p>
            <a:pPr>
              <a:buNone/>
            </a:pPr>
            <a:r>
              <a:rPr lang="en-US" dirty="0" smtClean="0"/>
              <a:t>   Syntax is study of sentences.</a:t>
            </a:r>
          </a:p>
          <a:p>
            <a:pPr>
              <a:buNone/>
            </a:pPr>
            <a:r>
              <a:rPr lang="en-US" dirty="0" smtClean="0"/>
              <a:t>	Sentences are often composed of phrases.</a:t>
            </a:r>
          </a:p>
          <a:p>
            <a:pPr>
              <a:buNone/>
            </a:pPr>
            <a:r>
              <a:rPr lang="en-US" b="1" dirty="0" smtClean="0">
                <a:solidFill>
                  <a:schemeClr val="accent6">
                    <a:lumMod val="75000"/>
                  </a:schemeClr>
                </a:solidFill>
              </a:rPr>
              <a:t>	</a:t>
            </a:r>
            <a:r>
              <a:rPr lang="en-US" b="1" dirty="0" smtClean="0">
                <a:solidFill>
                  <a:srgbClr val="C00000"/>
                </a:solidFill>
              </a:rPr>
              <a:t>What is a phrase?</a:t>
            </a:r>
          </a:p>
          <a:p>
            <a:endParaRPr lang="en-US" dirty="0" smtClean="0"/>
          </a:p>
          <a:p>
            <a:pPr marL="342900" indent="-342900">
              <a:lnSpc>
                <a:spcPct val="90000"/>
              </a:lnSpc>
            </a:pPr>
            <a:r>
              <a:rPr lang="en-US" sz="2800" dirty="0" smtClean="0"/>
              <a:t>A phrase is a part of a sentence. It does not express a complete thought.</a:t>
            </a:r>
          </a:p>
          <a:p>
            <a:pPr marL="342900" indent="-342900">
              <a:lnSpc>
                <a:spcPct val="90000"/>
              </a:lnSpc>
            </a:pPr>
            <a:r>
              <a:rPr lang="en-US" sz="2800" dirty="0" smtClean="0"/>
              <a:t>A phrase is a group of words that function as a single unit. Usually they can be substituted by a pronominal form.</a:t>
            </a:r>
          </a:p>
          <a:p>
            <a:endParaRPr lang="en-US" dirty="0" smtClean="0"/>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Sentence: Components according to from</a:t>
            </a:r>
            <a:endParaRPr lang="en-US" dirty="0"/>
          </a:p>
        </p:txBody>
      </p:sp>
      <p:sp>
        <p:nvSpPr>
          <p:cNvPr id="3" name="Content Placeholder 2"/>
          <p:cNvSpPr>
            <a:spLocks noGrp="1"/>
          </p:cNvSpPr>
          <p:nvPr>
            <p:ph sz="quarter" idx="1"/>
          </p:nvPr>
        </p:nvSpPr>
        <p:spPr/>
        <p:txBody>
          <a:bodyPr>
            <a:normAutofit/>
          </a:bodyPr>
          <a:lstStyle/>
          <a:p>
            <a:endParaRPr lang="en-US" sz="2800" b="1" u="sng" dirty="0" smtClean="0"/>
          </a:p>
          <a:p>
            <a:r>
              <a:rPr lang="en-US" sz="2800" b="1" u="sng" dirty="0" smtClean="0"/>
              <a:t>Parts of Phrases:</a:t>
            </a:r>
          </a:p>
          <a:p>
            <a:r>
              <a:rPr lang="en-US" sz="2800" b="1" dirty="0" smtClean="0"/>
              <a:t>Nucleus/ Head</a:t>
            </a:r>
            <a:r>
              <a:rPr lang="en-US" sz="2800" dirty="0" smtClean="0"/>
              <a:t>: All phrases have one word which is the nucleus, the head. The head of a phrase determines the kind of phrase we have: Noun Phrase, Adjective Phrase, Adverb Phrase, Prepositional Phrase or Verb Phrase.</a:t>
            </a:r>
          </a:p>
          <a:p>
            <a:endParaRPr lang="en-US" sz="2800" dirty="0" smtClean="0"/>
          </a:p>
          <a:p>
            <a:r>
              <a:rPr lang="en-US" sz="2800" b="1" dirty="0" smtClean="0"/>
              <a:t>Surrounding Information</a:t>
            </a:r>
            <a:r>
              <a:rPr lang="en-US" sz="2800" dirty="0" smtClean="0"/>
              <a:t>: All related information about the head</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Sentence: Components according to from</a:t>
            </a:r>
            <a:endParaRPr lang="en-US" dirty="0"/>
          </a:p>
        </p:txBody>
      </p:sp>
      <p:sp>
        <p:nvSpPr>
          <p:cNvPr id="3" name="Content Placeholder 2"/>
          <p:cNvSpPr>
            <a:spLocks noGrp="1"/>
          </p:cNvSpPr>
          <p:nvPr>
            <p:ph sz="quarter" idx="1"/>
          </p:nvPr>
        </p:nvSpPr>
        <p:spPr/>
        <p:txBody>
          <a:bodyPr/>
          <a:lstStyle/>
          <a:p>
            <a:endParaRPr lang="en-US" dirty="0" smtClean="0"/>
          </a:p>
          <a:p>
            <a:r>
              <a:rPr lang="en-US" b="1" u="sng" dirty="0" smtClean="0"/>
              <a:t>Types of Phrases:</a:t>
            </a:r>
          </a:p>
          <a:p>
            <a:r>
              <a:rPr lang="en-US" dirty="0" smtClean="0"/>
              <a:t>Noun Phrase</a:t>
            </a:r>
          </a:p>
          <a:p>
            <a:r>
              <a:rPr lang="en-US" dirty="0" smtClean="0"/>
              <a:t>Adjective Phrase</a:t>
            </a:r>
          </a:p>
          <a:p>
            <a:r>
              <a:rPr lang="en-US" dirty="0" smtClean="0"/>
              <a:t>Adverb Phrase</a:t>
            </a:r>
          </a:p>
          <a:p>
            <a:r>
              <a:rPr lang="en-US" dirty="0" smtClean="0"/>
              <a:t>Prepositional Phrase</a:t>
            </a:r>
          </a:p>
          <a:p>
            <a:r>
              <a:rPr lang="en-US" dirty="0" smtClean="0"/>
              <a:t>Verb Phrase</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Sentence: Components according to from</a:t>
            </a:r>
            <a:endParaRPr lang="en-US" dirty="0"/>
          </a:p>
        </p:txBody>
      </p:sp>
      <p:sp>
        <p:nvSpPr>
          <p:cNvPr id="3" name="Content Placeholder 2"/>
          <p:cNvSpPr>
            <a:spLocks noGrp="1"/>
          </p:cNvSpPr>
          <p:nvPr>
            <p:ph sz="quarter" idx="1"/>
          </p:nvPr>
        </p:nvSpPr>
        <p:spPr/>
        <p:txBody>
          <a:bodyPr/>
          <a:lstStyle/>
          <a:p>
            <a:pPr marL="342900" indent="-342900"/>
            <a:endParaRPr lang="en-US" sz="2400" dirty="0" smtClean="0"/>
          </a:p>
          <a:p>
            <a:pPr marL="342900" indent="-342900"/>
            <a:r>
              <a:rPr lang="en-US" sz="2400" b="1" u="sng" dirty="0" smtClean="0"/>
              <a:t>Noun Phrase</a:t>
            </a:r>
          </a:p>
          <a:p>
            <a:pPr marL="342900" indent="-342900"/>
            <a:r>
              <a:rPr lang="en-US" sz="2400" dirty="0" smtClean="0"/>
              <a:t>A </a:t>
            </a:r>
            <a:r>
              <a:rPr lang="en-US" sz="2400" b="1" dirty="0" smtClean="0">
                <a:solidFill>
                  <a:schemeClr val="accent6">
                    <a:lumMod val="75000"/>
                  </a:schemeClr>
                </a:solidFill>
              </a:rPr>
              <a:t>Noun Phrase (NP</a:t>
            </a:r>
            <a:r>
              <a:rPr lang="en-US" sz="2400" dirty="0" smtClean="0"/>
              <a:t>) is a phrase that is made up of at least one noun (or a pronoun). The noun is the head of the NP.</a:t>
            </a:r>
          </a:p>
          <a:p>
            <a:pPr marL="342900" indent="-342900"/>
            <a:r>
              <a:rPr lang="en-US" sz="2400" dirty="0" smtClean="0"/>
              <a:t>NPs usually function as:</a:t>
            </a:r>
          </a:p>
          <a:p>
            <a:pPr marL="742950" lvl="1"/>
            <a:r>
              <a:rPr lang="en-US" sz="2400" dirty="0" smtClean="0"/>
              <a:t>Subjects: </a:t>
            </a:r>
            <a:r>
              <a:rPr lang="en-US" sz="2400" b="1" dirty="0" smtClean="0">
                <a:solidFill>
                  <a:srgbClr val="800000"/>
                </a:solidFill>
              </a:rPr>
              <a:t>THE MAN</a:t>
            </a:r>
            <a:r>
              <a:rPr lang="en-US" sz="2400" dirty="0" smtClean="0">
                <a:solidFill>
                  <a:srgbClr val="800000"/>
                </a:solidFill>
              </a:rPr>
              <a:t> spoke loudly.</a:t>
            </a:r>
          </a:p>
          <a:p>
            <a:pPr marL="742950" lvl="1"/>
            <a:r>
              <a:rPr lang="en-US" sz="2400" dirty="0" smtClean="0"/>
              <a:t>Objects: </a:t>
            </a:r>
            <a:r>
              <a:rPr lang="en-US" sz="2400" dirty="0" smtClean="0">
                <a:solidFill>
                  <a:srgbClr val="800000"/>
                </a:solidFill>
              </a:rPr>
              <a:t>I met </a:t>
            </a:r>
            <a:r>
              <a:rPr lang="en-US" sz="2400" b="1" dirty="0" smtClean="0">
                <a:solidFill>
                  <a:srgbClr val="800000"/>
                </a:solidFill>
              </a:rPr>
              <a:t>YOUR FRIEND</a:t>
            </a:r>
            <a:r>
              <a:rPr lang="en-US" sz="2400" dirty="0" smtClean="0">
                <a:solidFill>
                  <a:srgbClr val="800000"/>
                </a:solidFill>
              </a:rPr>
              <a:t> yesterday.</a:t>
            </a:r>
          </a:p>
          <a:p>
            <a:pPr marL="742950" lvl="1">
              <a:buNone/>
            </a:pPr>
            <a:r>
              <a:rPr lang="en-US" sz="2400" dirty="0" smtClean="0"/>
              <a:t>			   </a:t>
            </a:r>
            <a:r>
              <a:rPr lang="en-US" sz="2400" dirty="0" smtClean="0">
                <a:solidFill>
                  <a:srgbClr val="800000"/>
                </a:solidFill>
              </a:rPr>
              <a:t>I’ll see you after </a:t>
            </a:r>
            <a:r>
              <a:rPr lang="en-US" sz="2400" b="1" dirty="0" smtClean="0">
                <a:solidFill>
                  <a:srgbClr val="800000"/>
                </a:solidFill>
              </a:rPr>
              <a:t>THE CLASS.</a:t>
            </a:r>
            <a:r>
              <a:rPr lang="en-US" sz="2400" dirty="0" smtClean="0">
                <a:solidFill>
                  <a:srgbClr val="800000"/>
                </a:solidFill>
              </a:rPr>
              <a:t>	</a:t>
            </a:r>
          </a:p>
          <a:p>
            <a:pPr marL="742950" lvl="1"/>
            <a:r>
              <a:rPr lang="en-US" sz="2400" dirty="0" smtClean="0"/>
              <a:t>Subject Complements: </a:t>
            </a:r>
            <a:r>
              <a:rPr lang="en-US" sz="2400" dirty="0" smtClean="0">
                <a:solidFill>
                  <a:srgbClr val="800000"/>
                </a:solidFill>
              </a:rPr>
              <a:t>She is </a:t>
            </a:r>
            <a:r>
              <a:rPr lang="en-US" sz="2400" b="1" dirty="0" smtClean="0">
                <a:solidFill>
                  <a:srgbClr val="800000"/>
                </a:solidFill>
              </a:rPr>
              <a:t>A DOCTOR.</a:t>
            </a:r>
          </a:p>
          <a:p>
            <a:pPr marL="742950" lvl="1"/>
            <a:r>
              <a:rPr lang="en-US" sz="2400" dirty="0" smtClean="0"/>
              <a:t>Adverbials: </a:t>
            </a:r>
            <a:r>
              <a:rPr lang="en-US" sz="2400" dirty="0" smtClean="0">
                <a:solidFill>
                  <a:srgbClr val="800000"/>
                </a:solidFill>
              </a:rPr>
              <a:t>Anna got married </a:t>
            </a:r>
            <a:r>
              <a:rPr lang="en-US" sz="2400" b="1" dirty="0" smtClean="0">
                <a:solidFill>
                  <a:srgbClr val="800000"/>
                </a:solidFill>
              </a:rPr>
              <a:t>LAST MONTH.</a:t>
            </a:r>
            <a:endParaRPr lang="en-US" dirty="0" smtClean="0"/>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Sentence: Components according to from</a:t>
            </a:r>
            <a:endParaRPr lang="en-US" dirty="0"/>
          </a:p>
        </p:txBody>
      </p:sp>
      <p:sp>
        <p:nvSpPr>
          <p:cNvPr id="3" name="Content Placeholder 2"/>
          <p:cNvSpPr>
            <a:spLocks noGrp="1"/>
          </p:cNvSpPr>
          <p:nvPr>
            <p:ph sz="quarter" idx="1"/>
          </p:nvPr>
        </p:nvSpPr>
        <p:spPr/>
        <p:txBody>
          <a:bodyPr/>
          <a:lstStyle/>
          <a:p>
            <a:pPr marL="342900" indent="-342900"/>
            <a:endParaRPr lang="en-US" sz="2800" dirty="0" smtClean="0"/>
          </a:p>
          <a:p>
            <a:pPr marL="342900" indent="-342900"/>
            <a:r>
              <a:rPr lang="en-US" sz="2800" b="1" u="sng" dirty="0" smtClean="0"/>
              <a:t>Adjective Phrase</a:t>
            </a:r>
          </a:p>
          <a:p>
            <a:pPr marL="342900" indent="-342900"/>
            <a:r>
              <a:rPr lang="en-US" sz="2800" dirty="0" smtClean="0"/>
              <a:t>An </a:t>
            </a:r>
            <a:r>
              <a:rPr lang="en-US" sz="2800" b="1" dirty="0" smtClean="0">
                <a:solidFill>
                  <a:schemeClr val="accent6">
                    <a:lumMod val="75000"/>
                  </a:schemeClr>
                </a:solidFill>
              </a:rPr>
              <a:t>Adjective Phrase (AP</a:t>
            </a:r>
            <a:r>
              <a:rPr lang="en-US" sz="2800" dirty="0" smtClean="0"/>
              <a:t>) is a phrase that is made up of at least one adjective. The adjective is the head of the NP.</a:t>
            </a:r>
          </a:p>
          <a:p>
            <a:pPr marL="342900" indent="-342900"/>
            <a:r>
              <a:rPr lang="en-US" sz="2800" dirty="0" smtClean="0"/>
              <a:t>APs usually function as:</a:t>
            </a:r>
          </a:p>
          <a:p>
            <a:pPr marL="742950" lvl="1"/>
            <a:r>
              <a:rPr lang="en-US" dirty="0" smtClean="0"/>
              <a:t>Modifiers: </a:t>
            </a:r>
            <a:r>
              <a:rPr lang="en-US" dirty="0" smtClean="0">
                <a:solidFill>
                  <a:srgbClr val="800000"/>
                </a:solidFill>
              </a:rPr>
              <a:t> I saw a </a:t>
            </a:r>
            <a:r>
              <a:rPr lang="en-US" b="1" dirty="0" smtClean="0">
                <a:solidFill>
                  <a:srgbClr val="800000"/>
                </a:solidFill>
              </a:rPr>
              <a:t>SMALL</a:t>
            </a:r>
            <a:r>
              <a:rPr lang="en-US" dirty="0" smtClean="0">
                <a:solidFill>
                  <a:srgbClr val="800000"/>
                </a:solidFill>
              </a:rPr>
              <a:t> child.</a:t>
            </a:r>
          </a:p>
          <a:p>
            <a:pPr marL="742950" lvl="1"/>
            <a:r>
              <a:rPr lang="en-US" dirty="0" smtClean="0"/>
              <a:t>Subject Complements: </a:t>
            </a:r>
            <a:r>
              <a:rPr lang="en-US" dirty="0" smtClean="0">
                <a:solidFill>
                  <a:srgbClr val="800000"/>
                </a:solidFill>
              </a:rPr>
              <a:t>She is not </a:t>
            </a:r>
            <a:r>
              <a:rPr lang="en-US" b="1" dirty="0" smtClean="0">
                <a:solidFill>
                  <a:srgbClr val="800000"/>
                </a:solidFill>
              </a:rPr>
              <a:t>HAPPY.</a:t>
            </a:r>
          </a:p>
          <a:p>
            <a:pPr marL="742950" lvl="1"/>
            <a:r>
              <a:rPr lang="en-US" dirty="0" smtClean="0"/>
              <a:t>Object Complements: </a:t>
            </a:r>
            <a:r>
              <a:rPr lang="en-US" dirty="0" smtClean="0">
                <a:solidFill>
                  <a:srgbClr val="800000"/>
                </a:solidFill>
              </a:rPr>
              <a:t>I consider Peter </a:t>
            </a:r>
            <a:r>
              <a:rPr lang="en-US" b="1" dirty="0" smtClean="0">
                <a:solidFill>
                  <a:srgbClr val="800000"/>
                </a:solidFill>
              </a:rPr>
              <a:t>STUPID.</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Sentence: Components according to from</a:t>
            </a:r>
            <a:endParaRPr lang="en-US" dirty="0"/>
          </a:p>
        </p:txBody>
      </p:sp>
      <p:sp>
        <p:nvSpPr>
          <p:cNvPr id="3" name="Content Placeholder 2"/>
          <p:cNvSpPr>
            <a:spLocks noGrp="1"/>
          </p:cNvSpPr>
          <p:nvPr>
            <p:ph sz="quarter" idx="1"/>
          </p:nvPr>
        </p:nvSpPr>
        <p:spPr/>
        <p:txBody>
          <a:bodyPr/>
          <a:lstStyle/>
          <a:p>
            <a:endParaRPr lang="en-US" dirty="0" smtClean="0"/>
          </a:p>
          <a:p>
            <a:r>
              <a:rPr lang="en-US" b="1" u="sng" dirty="0" smtClean="0"/>
              <a:t>Adverb Phrase:</a:t>
            </a:r>
          </a:p>
          <a:p>
            <a:pPr marL="342900" indent="-342900"/>
            <a:r>
              <a:rPr lang="en-US" sz="2800" dirty="0" smtClean="0"/>
              <a:t>An </a:t>
            </a:r>
            <a:r>
              <a:rPr lang="en-US" sz="2800" b="1" dirty="0" smtClean="0">
                <a:solidFill>
                  <a:schemeClr val="accent6">
                    <a:lumMod val="75000"/>
                  </a:schemeClr>
                </a:solidFill>
              </a:rPr>
              <a:t>Adverb Phrase (</a:t>
            </a:r>
            <a:r>
              <a:rPr lang="en-US" sz="2800" b="1" dirty="0" err="1" smtClean="0">
                <a:solidFill>
                  <a:schemeClr val="accent6">
                    <a:lumMod val="75000"/>
                  </a:schemeClr>
                </a:solidFill>
              </a:rPr>
              <a:t>AdvP</a:t>
            </a:r>
            <a:r>
              <a:rPr lang="en-US" sz="2800" dirty="0" smtClean="0"/>
              <a:t>) is a phrase that is made up of at least one adverb. The adverb is the head of the </a:t>
            </a:r>
            <a:r>
              <a:rPr lang="en-US" sz="2800" dirty="0" err="1" smtClean="0"/>
              <a:t>AdvP</a:t>
            </a:r>
            <a:r>
              <a:rPr lang="en-US" sz="2800" dirty="0" smtClean="0"/>
              <a:t>.</a:t>
            </a:r>
          </a:p>
          <a:p>
            <a:pPr marL="342900" indent="-342900"/>
            <a:r>
              <a:rPr lang="en-US" sz="2800" dirty="0" err="1" smtClean="0"/>
              <a:t>AdvPs</a:t>
            </a:r>
            <a:r>
              <a:rPr lang="en-US" sz="2800" dirty="0" smtClean="0"/>
              <a:t> usually function as:</a:t>
            </a:r>
          </a:p>
          <a:p>
            <a:pPr marL="742950" lvl="1"/>
            <a:r>
              <a:rPr lang="en-US" dirty="0" smtClean="0"/>
              <a:t>Adverbials: </a:t>
            </a:r>
          </a:p>
          <a:p>
            <a:pPr marL="742950" lvl="1">
              <a:buNone/>
            </a:pPr>
            <a:r>
              <a:rPr lang="en-US" dirty="0" smtClean="0">
                <a:solidFill>
                  <a:srgbClr val="800000"/>
                </a:solidFill>
              </a:rPr>
              <a:t>   Andy was </a:t>
            </a:r>
            <a:r>
              <a:rPr lang="en-US" b="1" dirty="0" smtClean="0">
                <a:solidFill>
                  <a:srgbClr val="800000"/>
                </a:solidFill>
              </a:rPr>
              <a:t>VERY</a:t>
            </a:r>
            <a:r>
              <a:rPr lang="en-US" dirty="0" smtClean="0">
                <a:solidFill>
                  <a:srgbClr val="800000"/>
                </a:solidFill>
              </a:rPr>
              <a:t> late.</a:t>
            </a:r>
          </a:p>
          <a:p>
            <a:pPr marL="742950" lvl="1">
              <a:buNone/>
            </a:pPr>
            <a:r>
              <a:rPr lang="en-US" dirty="0" smtClean="0">
                <a:solidFill>
                  <a:srgbClr val="800000"/>
                </a:solidFill>
              </a:rPr>
              <a:t>   Sally works </a:t>
            </a:r>
            <a:r>
              <a:rPr lang="en-US" b="1" dirty="0" smtClean="0">
                <a:solidFill>
                  <a:srgbClr val="800000"/>
                </a:solidFill>
              </a:rPr>
              <a:t>HARD.</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Sentence: Components according to from</a:t>
            </a:r>
            <a:endParaRPr lang="en-US" dirty="0"/>
          </a:p>
        </p:txBody>
      </p:sp>
      <p:sp>
        <p:nvSpPr>
          <p:cNvPr id="3" name="Content Placeholder 2"/>
          <p:cNvSpPr>
            <a:spLocks noGrp="1"/>
          </p:cNvSpPr>
          <p:nvPr>
            <p:ph sz="quarter" idx="1"/>
          </p:nvPr>
        </p:nvSpPr>
        <p:spPr/>
        <p:txBody>
          <a:bodyPr/>
          <a:lstStyle/>
          <a:p>
            <a:endParaRPr lang="en-US" dirty="0" smtClean="0"/>
          </a:p>
          <a:p>
            <a:r>
              <a:rPr lang="en-US" b="1" u="sng" dirty="0" smtClean="0"/>
              <a:t>Prepositional Phrase</a:t>
            </a:r>
            <a:r>
              <a:rPr lang="en-US" dirty="0" smtClean="0"/>
              <a:t>:</a:t>
            </a:r>
          </a:p>
          <a:p>
            <a:pPr marL="342900" indent="-342900"/>
            <a:r>
              <a:rPr lang="en-US" sz="2400" dirty="0" smtClean="0"/>
              <a:t>A </a:t>
            </a:r>
            <a:r>
              <a:rPr lang="en-US" sz="2400" b="1" dirty="0" smtClean="0">
                <a:solidFill>
                  <a:schemeClr val="accent6">
                    <a:lumMod val="75000"/>
                  </a:schemeClr>
                </a:solidFill>
              </a:rPr>
              <a:t>Prepositional Phrase (PP</a:t>
            </a:r>
            <a:r>
              <a:rPr lang="en-US" sz="2400" dirty="0" smtClean="0"/>
              <a:t>) is a phrase that is made up of at least one preposition usually followed by a NP that functions as the object of the preposition. The preposition is the head of the PP.</a:t>
            </a:r>
          </a:p>
          <a:p>
            <a:pPr marL="342900" indent="-342900"/>
            <a:r>
              <a:rPr lang="en-US" sz="2400" dirty="0" smtClean="0"/>
              <a:t>PPs usually function as:</a:t>
            </a:r>
          </a:p>
          <a:p>
            <a:pPr marL="742950" lvl="1"/>
            <a:r>
              <a:rPr lang="en-US" sz="2400" dirty="0" smtClean="0"/>
              <a:t>Adverbials: </a:t>
            </a:r>
            <a:r>
              <a:rPr lang="en-US" sz="2400" dirty="0" smtClean="0">
                <a:solidFill>
                  <a:srgbClr val="800000"/>
                </a:solidFill>
              </a:rPr>
              <a:t>Anna got married </a:t>
            </a:r>
            <a:r>
              <a:rPr lang="en-US" sz="2400" b="1" dirty="0" smtClean="0">
                <a:solidFill>
                  <a:srgbClr val="800000"/>
                </a:solidFill>
              </a:rPr>
              <a:t>IN JULY.</a:t>
            </a:r>
          </a:p>
          <a:p>
            <a:pPr marL="742950" lvl="1"/>
            <a:r>
              <a:rPr lang="en-US" sz="2400" dirty="0" smtClean="0"/>
              <a:t>Objects:  </a:t>
            </a:r>
            <a:r>
              <a:rPr lang="en-US" sz="2400" dirty="0" smtClean="0">
                <a:solidFill>
                  <a:srgbClr val="800000"/>
                </a:solidFill>
              </a:rPr>
              <a:t>I put the book </a:t>
            </a:r>
            <a:r>
              <a:rPr lang="en-US" sz="2400" b="1" dirty="0" smtClean="0">
                <a:solidFill>
                  <a:srgbClr val="800000"/>
                </a:solidFill>
              </a:rPr>
              <a:t>ON THE TABLE.</a:t>
            </a:r>
            <a:r>
              <a:rPr lang="en-US" sz="2400" dirty="0" smtClean="0">
                <a:solidFill>
                  <a:srgbClr val="800000"/>
                </a:solidFill>
              </a:rPr>
              <a:t> </a:t>
            </a:r>
          </a:p>
          <a:p>
            <a:pPr marL="742950" lvl="1">
              <a:buNone/>
            </a:pPr>
            <a:r>
              <a:rPr lang="en-US" sz="2400" dirty="0" smtClean="0"/>
              <a:t>			  </a:t>
            </a:r>
            <a:r>
              <a:rPr lang="en-US" sz="2400" dirty="0" smtClean="0">
                <a:solidFill>
                  <a:srgbClr val="800000"/>
                </a:solidFill>
              </a:rPr>
              <a:t>I bought a ring </a:t>
            </a:r>
            <a:r>
              <a:rPr lang="en-US" sz="2400" b="1" dirty="0" smtClean="0">
                <a:solidFill>
                  <a:srgbClr val="800000"/>
                </a:solidFill>
              </a:rPr>
              <a:t>FOR MY MOTHER</a:t>
            </a:r>
            <a:endParaRPr lang="en-US" dirty="0" smtClean="0"/>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Sentence: Components according to from</a:t>
            </a:r>
            <a:endParaRPr lang="en-US" dirty="0"/>
          </a:p>
        </p:txBody>
      </p:sp>
      <p:sp>
        <p:nvSpPr>
          <p:cNvPr id="3" name="Content Placeholder 2"/>
          <p:cNvSpPr>
            <a:spLocks noGrp="1"/>
          </p:cNvSpPr>
          <p:nvPr>
            <p:ph sz="quarter" idx="1"/>
          </p:nvPr>
        </p:nvSpPr>
        <p:spPr/>
        <p:txBody>
          <a:bodyPr>
            <a:normAutofit/>
          </a:bodyPr>
          <a:lstStyle/>
          <a:p>
            <a:endParaRPr lang="en-US" dirty="0" smtClean="0"/>
          </a:p>
          <a:p>
            <a:r>
              <a:rPr lang="en-US" b="1" u="sng" dirty="0" smtClean="0"/>
              <a:t>Prepositional Phrase as Adjectival or Adverbial Phrase</a:t>
            </a:r>
          </a:p>
          <a:p>
            <a:r>
              <a:rPr lang="en-US" dirty="0" smtClean="0"/>
              <a:t>A prepositional phrase can also serve as adjectival or adverbial phrase.</a:t>
            </a:r>
          </a:p>
          <a:p>
            <a:r>
              <a:rPr lang="en-US" dirty="0" smtClean="0"/>
              <a:t>If prepositional phrase answers questions like which one? It is adjectival phrase.</a:t>
            </a:r>
          </a:p>
          <a:p>
            <a:pPr>
              <a:buNone/>
            </a:pPr>
            <a:r>
              <a:rPr lang="en-US" dirty="0" smtClean="0"/>
              <a:t>	</a:t>
            </a:r>
            <a:r>
              <a:rPr lang="en-US" sz="1800" dirty="0" smtClean="0"/>
              <a:t>The lady </a:t>
            </a:r>
            <a:r>
              <a:rPr lang="en-US" sz="1800" dirty="0" smtClean="0">
                <a:solidFill>
                  <a:srgbClr val="C00000"/>
                </a:solidFill>
              </a:rPr>
              <a:t>in the red dress </a:t>
            </a:r>
            <a:r>
              <a:rPr lang="en-US" sz="1800" dirty="0" smtClean="0"/>
              <a:t>is my teacher.</a:t>
            </a:r>
          </a:p>
          <a:p>
            <a:pPr>
              <a:buNone/>
            </a:pPr>
            <a:r>
              <a:rPr lang="en-US" sz="1800" dirty="0" smtClean="0"/>
              <a:t>	The movie </a:t>
            </a:r>
            <a:r>
              <a:rPr lang="en-US" sz="1800" dirty="0" smtClean="0">
                <a:solidFill>
                  <a:srgbClr val="C00000"/>
                </a:solidFill>
              </a:rPr>
              <a:t>on the T.V </a:t>
            </a:r>
            <a:r>
              <a:rPr lang="en-US" sz="1800" dirty="0" smtClean="0"/>
              <a:t>is boring.</a:t>
            </a:r>
          </a:p>
          <a:p>
            <a:pPr>
              <a:buNone/>
            </a:pPr>
            <a:r>
              <a:rPr lang="en-US" sz="1800" dirty="0" smtClean="0"/>
              <a:t>	The ice </a:t>
            </a:r>
            <a:r>
              <a:rPr lang="en-US" sz="1800" dirty="0" smtClean="0">
                <a:solidFill>
                  <a:srgbClr val="C00000"/>
                </a:solidFill>
              </a:rPr>
              <a:t>in the juice </a:t>
            </a:r>
            <a:r>
              <a:rPr lang="en-US" sz="1800" dirty="0" smtClean="0"/>
              <a:t>was melting.</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Sentence: Components according to from</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If prepositional phrase answers questions like where, when, how, how many, how often…. It is adverbial phrase.</a:t>
            </a:r>
          </a:p>
          <a:p>
            <a:pPr>
              <a:buNone/>
            </a:pPr>
            <a:r>
              <a:rPr lang="en-US" dirty="0" smtClean="0"/>
              <a:t>	</a:t>
            </a:r>
            <a:r>
              <a:rPr lang="en-US" sz="1800" dirty="0" smtClean="0"/>
              <a:t>The lady is sitting </a:t>
            </a:r>
            <a:r>
              <a:rPr lang="en-US" sz="1800" dirty="0" smtClean="0">
                <a:solidFill>
                  <a:srgbClr val="C00000"/>
                </a:solidFill>
              </a:rPr>
              <a:t>in the next room</a:t>
            </a:r>
            <a:r>
              <a:rPr lang="en-US" sz="1800" dirty="0" smtClean="0"/>
              <a:t>.</a:t>
            </a:r>
          </a:p>
          <a:p>
            <a:pPr>
              <a:buNone/>
            </a:pPr>
            <a:r>
              <a:rPr lang="en-US" sz="1800" dirty="0" smtClean="0"/>
              <a:t>	The boys were </a:t>
            </a:r>
            <a:r>
              <a:rPr lang="en-US" sz="1800" dirty="0" smtClean="0">
                <a:solidFill>
                  <a:srgbClr val="C00000"/>
                </a:solidFill>
              </a:rPr>
              <a:t>on the lift</a:t>
            </a:r>
            <a:r>
              <a:rPr lang="en-US" sz="1800" dirty="0" smtClean="0"/>
              <a:t>.</a:t>
            </a:r>
          </a:p>
          <a:p>
            <a:pPr>
              <a:buNone/>
            </a:pPr>
            <a:r>
              <a:rPr lang="en-US" sz="1800" dirty="0" smtClean="0"/>
              <a:t>	They played </a:t>
            </a:r>
            <a:r>
              <a:rPr lang="en-US" sz="1800" dirty="0" smtClean="0">
                <a:solidFill>
                  <a:srgbClr val="C00000"/>
                </a:solidFill>
              </a:rPr>
              <a:t>in groups</a:t>
            </a:r>
            <a:r>
              <a:rPr lang="en-US" sz="1800" dirty="0" smtClean="0"/>
              <a:t>.</a:t>
            </a:r>
            <a:endParaRPr lang="en-US" dirty="0" smtClean="0"/>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Sentence: Components according to from</a:t>
            </a:r>
            <a:endParaRPr lang="en-US" dirty="0"/>
          </a:p>
        </p:txBody>
      </p:sp>
      <p:sp>
        <p:nvSpPr>
          <p:cNvPr id="3" name="Content Placeholder 2"/>
          <p:cNvSpPr>
            <a:spLocks noGrp="1"/>
          </p:cNvSpPr>
          <p:nvPr>
            <p:ph sz="quarter" idx="1"/>
          </p:nvPr>
        </p:nvSpPr>
        <p:spPr/>
        <p:txBody>
          <a:bodyPr>
            <a:normAutofit fontScale="77500" lnSpcReduction="20000"/>
          </a:bodyPr>
          <a:lstStyle/>
          <a:p>
            <a:pPr marL="342900" indent="-342900"/>
            <a:endParaRPr lang="en-US" sz="4500" dirty="0" smtClean="0"/>
          </a:p>
          <a:p>
            <a:pPr marL="342900" indent="-342900"/>
            <a:r>
              <a:rPr lang="en-US" sz="4500" b="1" u="sng" dirty="0" smtClean="0"/>
              <a:t>Verb Phrase</a:t>
            </a:r>
          </a:p>
          <a:p>
            <a:pPr marL="342900" indent="-342900"/>
            <a:r>
              <a:rPr lang="en-US" sz="4500" dirty="0" smtClean="0"/>
              <a:t>A </a:t>
            </a:r>
            <a:r>
              <a:rPr lang="en-US" sz="4500" b="1" dirty="0" smtClean="0">
                <a:solidFill>
                  <a:schemeClr val="accent6">
                    <a:lumMod val="75000"/>
                  </a:schemeClr>
                </a:solidFill>
              </a:rPr>
              <a:t>Verb Phrase (VP)</a:t>
            </a:r>
            <a:r>
              <a:rPr lang="en-US" sz="4500" dirty="0" smtClean="0"/>
              <a:t> is a phrase that is made up of at least one verb. </a:t>
            </a:r>
          </a:p>
          <a:p>
            <a:pPr marL="342900" indent="-342900"/>
            <a:r>
              <a:rPr lang="en-US" sz="4500" dirty="0" smtClean="0"/>
              <a:t>Verb phrases often contain noun phrases, prepositional phrases or adverb phrases that function as objects or adverbials of the verb. The verb is the head of the VP.</a:t>
            </a:r>
          </a:p>
          <a:p>
            <a:pPr marL="342900" indent="-342900"/>
            <a:r>
              <a:rPr lang="en-US" sz="4500" dirty="0" smtClean="0"/>
              <a:t>VPs function as the head of the clause.</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sz="quarter" idx="1"/>
          </p:nvPr>
        </p:nvSpPr>
        <p:spPr/>
        <p:txBody>
          <a:bodyPr/>
          <a:lstStyle/>
          <a:p>
            <a:endParaRPr lang="en-US" dirty="0" smtClean="0"/>
          </a:p>
          <a:p>
            <a:endParaRPr lang="en-US" dirty="0" smtClean="0"/>
          </a:p>
          <a:p>
            <a:r>
              <a:rPr lang="en-US" dirty="0" smtClean="0"/>
              <a:t>Syntax</a:t>
            </a:r>
          </a:p>
          <a:p>
            <a:r>
              <a:rPr lang="en-US" dirty="0" smtClean="0"/>
              <a:t>Sentence</a:t>
            </a:r>
          </a:p>
          <a:p>
            <a:r>
              <a:rPr lang="en-US" dirty="0" smtClean="0"/>
              <a:t>Phrases</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normAutofit fontScale="92500"/>
          </a:bodyPr>
          <a:lstStyle/>
          <a:p>
            <a:r>
              <a:rPr lang="en-US" dirty="0" smtClean="0"/>
              <a:t>Falk, Julia. Linguistics and Language. 1978.</a:t>
            </a:r>
          </a:p>
          <a:p>
            <a:r>
              <a:rPr lang="en-US" dirty="0" err="1" smtClean="0"/>
              <a:t>Fromkin</a:t>
            </a:r>
            <a:r>
              <a:rPr lang="en-US" dirty="0" smtClean="0"/>
              <a:t>, Rodman &amp; </a:t>
            </a:r>
            <a:r>
              <a:rPr lang="en-US" dirty="0" err="1" smtClean="0"/>
              <a:t>Hymas</a:t>
            </a:r>
            <a:r>
              <a:rPr lang="en-US" dirty="0" smtClean="0"/>
              <a:t>. 2007. Language: Nature, Psychology and Grammatical Aspects. Us: Wadsworth</a:t>
            </a:r>
          </a:p>
          <a:p>
            <a:r>
              <a:rPr lang="en-US" dirty="0" err="1" smtClean="0"/>
              <a:t>Hocket</a:t>
            </a:r>
            <a:r>
              <a:rPr lang="en-US" dirty="0" smtClean="0"/>
              <a:t>, F. C. A Course in Modern Linguistics. New Delhi: Oxford. 1958</a:t>
            </a:r>
          </a:p>
          <a:p>
            <a:r>
              <a:rPr lang="en-US" i="1" dirty="0" err="1" smtClean="0"/>
              <a:t>Parsad</a:t>
            </a:r>
            <a:r>
              <a:rPr lang="en-US" i="1" dirty="0" smtClean="0"/>
              <a:t>, </a:t>
            </a:r>
            <a:r>
              <a:rPr lang="en-US" i="1" dirty="0" err="1" smtClean="0"/>
              <a:t>Tarni</a:t>
            </a:r>
            <a:r>
              <a:rPr lang="en-US" i="1" dirty="0" smtClean="0"/>
              <a:t>, A Course in Linguistics, 2012, New </a:t>
            </a:r>
            <a:r>
              <a:rPr lang="en-US" i="1" dirty="0" err="1" smtClean="0"/>
              <a:t>Dehli</a:t>
            </a:r>
            <a:r>
              <a:rPr lang="en-US" i="1" dirty="0" smtClean="0"/>
              <a:t>: PHI </a:t>
            </a:r>
          </a:p>
          <a:p>
            <a:r>
              <a:rPr lang="en-US" i="1" dirty="0" err="1" smtClean="0"/>
              <a:t>Rajimwale</a:t>
            </a:r>
            <a:r>
              <a:rPr lang="en-US" i="1" dirty="0" smtClean="0"/>
              <a:t>, </a:t>
            </a:r>
            <a:r>
              <a:rPr lang="en-US" i="1" dirty="0" err="1" smtClean="0"/>
              <a:t>Sharad</a:t>
            </a:r>
            <a:r>
              <a:rPr lang="en-US" i="1" dirty="0" smtClean="0"/>
              <a:t>, Elements of General Linguistics, 2006. </a:t>
            </a:r>
          </a:p>
          <a:p>
            <a:r>
              <a:rPr lang="en-US" dirty="0" err="1" smtClean="0"/>
              <a:t>Strang</a:t>
            </a:r>
            <a:r>
              <a:rPr lang="en-US" dirty="0" smtClean="0"/>
              <a:t>, Barbara. </a:t>
            </a:r>
            <a:r>
              <a:rPr lang="en-US" i="1" dirty="0" smtClean="0"/>
              <a:t>Modern English Structure. </a:t>
            </a:r>
            <a:r>
              <a:rPr lang="en-US" dirty="0" smtClean="0"/>
              <a:t>Edward Arnold. 1968</a:t>
            </a:r>
            <a:r>
              <a:rPr lang="en-US" i="1" dirty="0" smtClean="0"/>
              <a:t>.</a:t>
            </a:r>
          </a:p>
          <a:p>
            <a:r>
              <a:rPr lang="en-US" dirty="0" err="1" smtClean="0"/>
              <a:t>Tallerman</a:t>
            </a:r>
            <a:r>
              <a:rPr lang="en-US" dirty="0" smtClean="0"/>
              <a:t>. </a:t>
            </a:r>
            <a:r>
              <a:rPr lang="en-US" i="1" dirty="0" smtClean="0"/>
              <a:t>Understanding Syntax</a:t>
            </a:r>
            <a:r>
              <a:rPr lang="en-US" dirty="0" smtClean="0"/>
              <a:t>.</a:t>
            </a:r>
          </a:p>
          <a:p>
            <a:r>
              <a:rPr lang="en-US" dirty="0" err="1" smtClean="0"/>
              <a:t>Valin</a:t>
            </a:r>
            <a:r>
              <a:rPr lang="en-US" dirty="0" smtClean="0"/>
              <a:t>, R. D. V. </a:t>
            </a:r>
            <a:r>
              <a:rPr lang="en-US" i="1" dirty="0" smtClean="0"/>
              <a:t>An Introduction to Syntax</a:t>
            </a:r>
            <a:r>
              <a:rPr lang="en-US" dirty="0" smtClean="0"/>
              <a:t>. Cambridge Press. 2001</a:t>
            </a:r>
          </a:p>
          <a:p>
            <a:r>
              <a:rPr lang="en-US" dirty="0" smtClean="0"/>
              <a:t>Yule, George. The Study of Language. 1996.</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155</TotalTime>
  <Words>1358</Words>
  <Application>Microsoft Office PowerPoint</Application>
  <PresentationFormat>On-screen Show (4:3)</PresentationFormat>
  <Paragraphs>254</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Origin</vt:lpstr>
      <vt:lpstr>Syntax (1)</vt:lpstr>
      <vt:lpstr>Previously….</vt:lpstr>
      <vt:lpstr>Today’s Lecture</vt:lpstr>
      <vt:lpstr>From Morphology to Syntax</vt:lpstr>
      <vt:lpstr>From Morphology to Syntax</vt:lpstr>
      <vt:lpstr>Syntax</vt:lpstr>
      <vt:lpstr>Syntax</vt:lpstr>
      <vt:lpstr>Syntax</vt:lpstr>
      <vt:lpstr>Syntax</vt:lpstr>
      <vt:lpstr>Syntax: Why Syntax is Important???</vt:lpstr>
      <vt:lpstr>Syntax: Rules</vt:lpstr>
      <vt:lpstr>Syntax: Rules</vt:lpstr>
      <vt:lpstr>Syntax: Rules</vt:lpstr>
      <vt:lpstr>Slide 14</vt:lpstr>
      <vt:lpstr>Syntax: Study of Sentences</vt:lpstr>
      <vt:lpstr>Syntax: Study of Sentences</vt:lpstr>
      <vt:lpstr>Syntax: Study of Sentences</vt:lpstr>
      <vt:lpstr>Sentence: Possible Components according to function</vt:lpstr>
      <vt:lpstr>Sentence: Possible Components according to function</vt:lpstr>
      <vt:lpstr>Sentence: Possible Components according to function</vt:lpstr>
      <vt:lpstr>Sentence: Possible Components according to function (Summary)</vt:lpstr>
      <vt:lpstr>Sentence: Components according to from</vt:lpstr>
      <vt:lpstr>Sentence: Components according to from</vt:lpstr>
      <vt:lpstr>Sentence: Components according to from</vt:lpstr>
      <vt:lpstr>Sentence: Components according to from</vt:lpstr>
      <vt:lpstr>Sentence: Components according to from</vt:lpstr>
      <vt:lpstr>Sentence: Components according to from</vt:lpstr>
      <vt:lpstr>Sentence: Components according to from</vt:lpstr>
      <vt:lpstr>Sentence: Components according to from</vt:lpstr>
      <vt:lpstr>Sentence: Components according to from</vt:lpstr>
      <vt:lpstr>Sentence: Components according to from</vt:lpstr>
      <vt:lpstr>Recap</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Syntax (1)</dc:title>
  <dc:creator>Numan</dc:creator>
  <cp:lastModifiedBy>NTS</cp:lastModifiedBy>
  <cp:revision>68</cp:revision>
  <dcterms:created xsi:type="dcterms:W3CDTF">2013-06-13T04:26:09Z</dcterms:created>
  <dcterms:modified xsi:type="dcterms:W3CDTF">2013-06-13T09:06:31Z</dcterms:modified>
</cp:coreProperties>
</file>