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73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11B93F2-F3E9-423D-8363-1D76ADDF241B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65F9C5E-A869-4157-A278-7AA0D853E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Morphology (2)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76800"/>
            <a:ext cx="4953000" cy="1219200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Dr. </a:t>
            </a:r>
            <a:r>
              <a:rPr lang="en-US" dirty="0" err="1" smtClean="0"/>
              <a:t>Ansa</a:t>
            </a:r>
            <a:r>
              <a:rPr lang="en-US" dirty="0" smtClean="0"/>
              <a:t> </a:t>
            </a:r>
            <a:r>
              <a:rPr lang="en-US" dirty="0" err="1" smtClean="0"/>
              <a:t>Hameed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Previously….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Morphology</a:t>
            </a:r>
          </a:p>
          <a:p>
            <a:r>
              <a:rPr lang="en-US" dirty="0" smtClean="0"/>
              <a:t>Word</a:t>
            </a:r>
          </a:p>
          <a:p>
            <a:r>
              <a:rPr lang="en-US" dirty="0" smtClean="0"/>
              <a:t>Morpheme</a:t>
            </a:r>
          </a:p>
          <a:p>
            <a:r>
              <a:rPr lang="en-US" dirty="0" smtClean="0"/>
              <a:t>Word and Morpheme</a:t>
            </a:r>
          </a:p>
          <a:p>
            <a:r>
              <a:rPr lang="en-US" dirty="0" smtClean="0"/>
              <a:t>Phoneme and Morpheme</a:t>
            </a:r>
          </a:p>
          <a:p>
            <a:r>
              <a:rPr lang="en-US" dirty="0" smtClean="0"/>
              <a:t>Lexeme and Morpheme</a:t>
            </a:r>
          </a:p>
          <a:p>
            <a:endParaRPr lang="en-US" dirty="0"/>
          </a:p>
        </p:txBody>
      </p:sp>
      <p:pic>
        <p:nvPicPr>
          <p:cNvPr id="4" name="Picture 3" descr="6247_printer_carto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3986" y="685800"/>
            <a:ext cx="346329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Morpheme</a:t>
            </a:r>
          </a:p>
          <a:p>
            <a:r>
              <a:rPr lang="en-US" dirty="0" smtClean="0"/>
              <a:t>Free and Bound Morpheme</a:t>
            </a:r>
          </a:p>
          <a:p>
            <a:r>
              <a:rPr lang="en-US" dirty="0" smtClean="0"/>
              <a:t>Types of Free Morpheme: Lexical and Functional</a:t>
            </a:r>
          </a:p>
          <a:p>
            <a:r>
              <a:rPr lang="en-US" dirty="0" smtClean="0"/>
              <a:t>Types of Bound Morphemes: Inflectional and Derivational</a:t>
            </a:r>
          </a:p>
          <a:p>
            <a:r>
              <a:rPr lang="en-US" dirty="0" smtClean="0"/>
              <a:t>Item and Arrangement Morphological Analysis and Problems</a:t>
            </a:r>
          </a:p>
          <a:p>
            <a:r>
              <a:rPr lang="en-US" dirty="0" smtClean="0"/>
              <a:t>Morphs and Allomorphs</a:t>
            </a:r>
          </a:p>
          <a:p>
            <a:r>
              <a:rPr lang="en-US" dirty="0" smtClean="0"/>
              <a:t>Aspects of Morphology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Morphemes are of two types: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Free Morpheme</a:t>
            </a:r>
            <a:r>
              <a:rPr lang="en-US" b="1" dirty="0" smtClean="0"/>
              <a:t>: </a:t>
            </a:r>
            <a:r>
              <a:rPr lang="en-US" dirty="0" smtClean="0"/>
              <a:t>Morphemes that can occur on their own are free morphemes</a:t>
            </a:r>
          </a:p>
          <a:p>
            <a:r>
              <a:rPr lang="en-US" dirty="0" smtClean="0"/>
              <a:t>The basic or core morpheme in such cases is referred to as the </a:t>
            </a:r>
            <a:r>
              <a:rPr lang="en-US" b="1" dirty="0" smtClean="0"/>
              <a:t>stem, root, </a:t>
            </a:r>
            <a:r>
              <a:rPr lang="en-US" dirty="0" smtClean="0"/>
              <a:t>or </a:t>
            </a:r>
            <a:r>
              <a:rPr lang="en-US" b="1" dirty="0" smtClean="0"/>
              <a:t>base</a:t>
            </a:r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Bound Morpheme</a:t>
            </a:r>
            <a:r>
              <a:rPr lang="en-US" dirty="0" smtClean="0"/>
              <a:t>: Morphemes that cannot occur on their own are bound morphemes</a:t>
            </a:r>
          </a:p>
          <a:p>
            <a:r>
              <a:rPr lang="en-US" dirty="0" smtClean="0"/>
              <a:t>Referred as the add-ons or </a:t>
            </a:r>
            <a:r>
              <a:rPr lang="en-US" b="1" dirty="0" smtClean="0"/>
              <a:t>affixes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			</a:t>
            </a:r>
          </a:p>
          <a:p>
            <a:pPr>
              <a:buNone/>
            </a:pPr>
            <a:r>
              <a:rPr lang="en-US" dirty="0" smtClean="0"/>
              <a:t>				</a:t>
            </a:r>
            <a:r>
              <a:rPr lang="en-US" b="1" dirty="0" smtClean="0"/>
              <a:t>Tourists</a:t>
            </a:r>
          </a:p>
          <a:p>
            <a:endParaRPr lang="en-US" b="1" dirty="0" smtClean="0"/>
          </a:p>
          <a:p>
            <a:pPr>
              <a:buNone/>
            </a:pPr>
            <a:r>
              <a:rPr lang="en-US" b="1" dirty="0" smtClean="0"/>
              <a:t>	Tour  		    </a:t>
            </a:r>
            <a:r>
              <a:rPr lang="en-US" b="1" dirty="0" err="1" smtClean="0"/>
              <a:t>ist</a:t>
            </a:r>
            <a:r>
              <a:rPr lang="en-US" b="1" dirty="0" smtClean="0"/>
              <a:t>     		s</a:t>
            </a:r>
          </a:p>
          <a:p>
            <a:pPr>
              <a:buNone/>
            </a:pPr>
            <a:r>
              <a:rPr lang="en-US" dirty="0" smtClean="0"/>
              <a:t>   (free)		(bound) 	        (bound)</a:t>
            </a:r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1828800" y="3200400"/>
            <a:ext cx="2057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657600" y="3429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86200" y="3200400"/>
            <a:ext cx="1981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lnSpc>
                <a:spcPct val="90000"/>
              </a:lnSpc>
              <a:buNone/>
            </a:pPr>
            <a:r>
              <a:rPr lang="it-IT" dirty="0" smtClean="0"/>
              <a:t>				 </a:t>
            </a:r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</a:rPr>
              <a:t>truthfulness</a:t>
            </a:r>
          </a:p>
          <a:p>
            <a:pPr>
              <a:lnSpc>
                <a:spcPct val="90000"/>
              </a:lnSpc>
            </a:pPr>
            <a:endParaRPr lang="it-IT" dirty="0" smtClean="0"/>
          </a:p>
          <a:p>
            <a:pPr>
              <a:lnSpc>
                <a:spcPct val="90000"/>
              </a:lnSpc>
              <a:buNone/>
            </a:pPr>
            <a:r>
              <a:rPr lang="it-IT" dirty="0" smtClean="0"/>
              <a:t>		</a:t>
            </a:r>
          </a:p>
          <a:p>
            <a:pPr>
              <a:lnSpc>
                <a:spcPct val="90000"/>
              </a:lnSpc>
              <a:buNone/>
            </a:pPr>
            <a:r>
              <a:rPr lang="it-IT" b="1" dirty="0" smtClean="0">
                <a:solidFill>
                  <a:schemeClr val="accent5">
                    <a:lumMod val="50000"/>
                  </a:schemeClr>
                </a:solidFill>
              </a:rPr>
              <a:t>		truth		ful		ness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         (free)		    (bound) 	        (bound)</a:t>
            </a:r>
            <a:endParaRPr lang="it-IT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076700" y="3543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419600" y="3200400"/>
            <a:ext cx="1676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2590800" y="3200400"/>
            <a:ext cx="1828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  </a:t>
            </a:r>
            <a:r>
              <a:rPr lang="en-US" b="1" dirty="0" smtClean="0"/>
              <a:t>Unknowingly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	Un		know		</a:t>
            </a:r>
            <a:r>
              <a:rPr lang="en-US" b="1" dirty="0" err="1" smtClean="0"/>
              <a:t>ing</a:t>
            </a:r>
            <a:r>
              <a:rPr lang="en-US" b="1" dirty="0" smtClean="0"/>
              <a:t>		</a:t>
            </a:r>
            <a:r>
              <a:rPr lang="en-US" b="1" dirty="0" err="1" smtClean="0"/>
              <a:t>ly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(Bound)      (Free)                (Bound)         (Bound)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1371600" y="3276599"/>
            <a:ext cx="2286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048000" y="34290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657600" y="3276600"/>
            <a:ext cx="13716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57600" y="3276600"/>
            <a:ext cx="3200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GB" sz="2400" b="1" dirty="0" smtClean="0"/>
          </a:p>
          <a:p>
            <a:pPr>
              <a:lnSpc>
                <a:spcPct val="90000"/>
              </a:lnSpc>
            </a:pPr>
            <a:r>
              <a:rPr lang="en-GB" sz="2400" b="1" dirty="0" smtClean="0"/>
              <a:t>Bound</a:t>
            </a:r>
            <a:r>
              <a:rPr lang="en-GB" sz="2400" dirty="0" smtClean="0"/>
              <a:t> and </a:t>
            </a:r>
            <a:r>
              <a:rPr lang="en-GB" sz="2400" b="1" dirty="0" smtClean="0"/>
              <a:t>free</a:t>
            </a:r>
            <a:r>
              <a:rPr lang="en-GB" sz="2400" dirty="0" smtClean="0"/>
              <a:t> morphemes: </a:t>
            </a:r>
          </a:p>
          <a:p>
            <a:pPr>
              <a:lnSpc>
                <a:spcPct val="90000"/>
              </a:lnSpc>
            </a:pPr>
            <a:endParaRPr lang="it-IT" sz="2400" dirty="0" smtClean="0"/>
          </a:p>
          <a:p>
            <a:pPr>
              <a:lnSpc>
                <a:spcPct val="90000"/>
              </a:lnSpc>
            </a:pPr>
            <a:r>
              <a:rPr lang="en-GB" sz="2400" dirty="0" smtClean="0"/>
              <a:t>Free morphemes can occur on their own:</a:t>
            </a:r>
            <a:endParaRPr lang="en-GB" sz="2400" i="1" dirty="0" smtClean="0"/>
          </a:p>
          <a:p>
            <a:pPr lvl="1">
              <a:lnSpc>
                <a:spcPct val="90000"/>
              </a:lnSpc>
            </a:pPr>
            <a:r>
              <a:rPr lang="en-GB" sz="2400" i="1" dirty="0" smtClean="0"/>
              <a:t>Root words: happy, change, select, green, house</a:t>
            </a:r>
            <a:r>
              <a:rPr lang="en-GB" sz="2400" dirty="0" smtClean="0"/>
              <a:t>, …</a:t>
            </a:r>
          </a:p>
          <a:p>
            <a:pPr lvl="1">
              <a:lnSpc>
                <a:spcPct val="90000"/>
              </a:lnSpc>
            </a:pPr>
            <a:endParaRPr lang="en-GB" sz="2400" dirty="0" smtClean="0"/>
          </a:p>
          <a:p>
            <a:pPr>
              <a:lnSpc>
                <a:spcPct val="90000"/>
              </a:lnSpc>
            </a:pPr>
            <a:r>
              <a:rPr lang="en-GB" sz="2400" dirty="0" smtClean="0"/>
              <a:t>Bound morphemes can occur only if they are attached to other morphemes: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/>
              <a:t>Affixes : </a:t>
            </a:r>
            <a:r>
              <a:rPr lang="en-GB" sz="2400" i="1" dirty="0" smtClean="0"/>
              <a:t>un-, -</a:t>
            </a:r>
            <a:r>
              <a:rPr lang="en-GB" sz="2400" i="1" dirty="0" err="1" smtClean="0"/>
              <a:t>ness</a:t>
            </a:r>
            <a:r>
              <a:rPr lang="en-GB" sz="2400" i="1" dirty="0" smtClean="0"/>
              <a:t>, -able, de-, -</a:t>
            </a:r>
            <a:r>
              <a:rPr lang="en-GB" sz="2400" i="1" dirty="0" err="1" smtClean="0"/>
              <a:t>ive</a:t>
            </a:r>
            <a:r>
              <a:rPr lang="en-GB" sz="2400" i="1" dirty="0" smtClean="0"/>
              <a:t>, -</a:t>
            </a:r>
            <a:r>
              <a:rPr lang="en-GB" sz="2400" i="1" dirty="0" err="1" smtClean="0"/>
              <a:t>er</a:t>
            </a:r>
            <a:r>
              <a:rPr lang="en-GB" sz="2400" dirty="0" smtClean="0"/>
              <a:t>, …</a:t>
            </a:r>
            <a:endParaRPr lang="it-IT" sz="2400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Morpheme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Free					Bound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(root)					  (affix)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2209800" y="3124200"/>
            <a:ext cx="17526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962400" y="3124200"/>
            <a:ext cx="1905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Free Morphemes</a:t>
            </a:r>
          </a:p>
          <a:p>
            <a:r>
              <a:rPr lang="en-US" b="1" dirty="0" smtClean="0"/>
              <a:t>Roots and Stems</a:t>
            </a:r>
          </a:p>
          <a:p>
            <a:r>
              <a:rPr lang="en-US" dirty="0" smtClean="0"/>
              <a:t>A root is a lexical content morpheme that cannot be analyzed in to smaller parts</a:t>
            </a:r>
          </a:p>
          <a:p>
            <a:r>
              <a:rPr lang="en-US" sz="2000" dirty="0" smtClean="0"/>
              <a:t>Read in reread, ling in linguist, paint in painter…</a:t>
            </a:r>
          </a:p>
          <a:p>
            <a:endParaRPr lang="en-US" dirty="0" smtClean="0"/>
          </a:p>
          <a:p>
            <a:r>
              <a:rPr lang="en-US" dirty="0" smtClean="0"/>
              <a:t>When a root word is combined with an affix, it forms a stem</a:t>
            </a:r>
          </a:p>
          <a:p>
            <a:r>
              <a:rPr lang="en-US" sz="2000" dirty="0" smtClean="0"/>
              <a:t>Believe (root): Believe + able (stem)</a:t>
            </a:r>
          </a:p>
          <a:p>
            <a:r>
              <a:rPr lang="en-US" sz="2000" dirty="0" smtClean="0"/>
              <a:t>System (root): system + </a:t>
            </a:r>
            <a:r>
              <a:rPr lang="en-US" sz="2000" dirty="0" err="1" smtClean="0"/>
              <a:t>atic</a:t>
            </a:r>
            <a:r>
              <a:rPr lang="en-US" sz="2000" dirty="0" smtClean="0"/>
              <a:t> (stem)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Roots and Stems for Semitic Languages:</a:t>
            </a:r>
          </a:p>
          <a:p>
            <a:endParaRPr lang="en-US" dirty="0" smtClean="0"/>
          </a:p>
          <a:p>
            <a:r>
              <a:rPr lang="en-US" dirty="0" smtClean="0"/>
              <a:t>Semitic languages (Hebrew &amp; Arabic) have a unique morphological system. Nouns and verbs are built on foundation of three consonants and one derives related words by varying the pattern of vowels and syllables.</a:t>
            </a:r>
          </a:p>
          <a:p>
            <a:r>
              <a:rPr lang="en-US" dirty="0" smtClean="0"/>
              <a:t>Example: root word for ‘write’ is ‘</a:t>
            </a:r>
            <a:r>
              <a:rPr lang="en-US" dirty="0" err="1" smtClean="0"/>
              <a:t>ktb</a:t>
            </a:r>
            <a:r>
              <a:rPr lang="en-US" dirty="0" smtClean="0"/>
              <a:t>’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katab</a:t>
            </a:r>
            <a:r>
              <a:rPr lang="en-US" dirty="0" smtClean="0"/>
              <a:t>		‘he wrote’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kaatib</a:t>
            </a:r>
            <a:r>
              <a:rPr lang="en-US" dirty="0" smtClean="0"/>
              <a:t>		‘writer’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Kitaab</a:t>
            </a:r>
            <a:r>
              <a:rPr lang="en-US" dirty="0" smtClean="0"/>
              <a:t>	‘book’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kutub</a:t>
            </a:r>
            <a:r>
              <a:rPr lang="en-US" dirty="0" smtClean="0"/>
              <a:t>		‘books’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u="sng" dirty="0" smtClean="0"/>
              <a:t>Bound Morpheme</a:t>
            </a:r>
          </a:p>
          <a:p>
            <a:r>
              <a:rPr lang="en-US" b="1" dirty="0" smtClean="0"/>
              <a:t>Affix</a:t>
            </a:r>
          </a:p>
          <a:p>
            <a:endParaRPr lang="en-US" dirty="0" smtClean="0"/>
          </a:p>
          <a:p>
            <a:r>
              <a:rPr lang="en-US" dirty="0" smtClean="0"/>
              <a:t>Bound morphemes or affixes are always part of other words and don not stand alone.</a:t>
            </a:r>
          </a:p>
          <a:p>
            <a:r>
              <a:rPr lang="en-US" b="1" dirty="0" smtClean="0"/>
              <a:t> Affixes</a:t>
            </a:r>
            <a:r>
              <a:rPr lang="en-US" dirty="0" smtClean="0"/>
              <a:t> are the add </a:t>
            </a:r>
            <a:r>
              <a:rPr lang="en-US" dirty="0" err="1" smtClean="0"/>
              <a:t>ons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Affixes can be divided in to sub categories:</a:t>
            </a:r>
          </a:p>
          <a:p>
            <a:r>
              <a:rPr lang="en-US" dirty="0" smtClean="0"/>
              <a:t>Prefixes</a:t>
            </a:r>
          </a:p>
          <a:p>
            <a:r>
              <a:rPr lang="en-US" dirty="0" smtClean="0"/>
              <a:t>Suffixes</a:t>
            </a:r>
          </a:p>
          <a:p>
            <a:r>
              <a:rPr lang="en-US" dirty="0" smtClean="0"/>
              <a:t>Infixes (found in few languages)</a:t>
            </a:r>
          </a:p>
          <a:p>
            <a:r>
              <a:rPr lang="en-US" dirty="0" err="1" smtClean="0"/>
              <a:t>Circumfixes</a:t>
            </a:r>
            <a:r>
              <a:rPr lang="en-US" dirty="0" smtClean="0"/>
              <a:t> (found in few languages)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Types of Bound Morphemes (Affixes):</a:t>
            </a:r>
          </a:p>
          <a:p>
            <a:endParaRPr lang="en-US" b="1" u="sng" dirty="0" smtClean="0"/>
          </a:p>
          <a:p>
            <a:pPr marL="624078" indent="-514350">
              <a:buAutoNum type="arabicPeriod"/>
            </a:pPr>
            <a:r>
              <a:rPr lang="en-US" b="1" dirty="0" smtClean="0"/>
              <a:t>Prefixes: </a:t>
            </a:r>
            <a:r>
              <a:rPr lang="en-US" dirty="0" smtClean="0"/>
              <a:t>Affixes that precede the stem are prefixes</a:t>
            </a:r>
          </a:p>
          <a:p>
            <a:pPr marL="624078" indent="-514350">
              <a:buNone/>
            </a:pPr>
            <a:r>
              <a:rPr lang="en-US" dirty="0" smtClean="0"/>
              <a:t>	e.g. 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re</a:t>
            </a:r>
            <a:r>
              <a:rPr lang="en-US" dirty="0" smtClean="0"/>
              <a:t>write, 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il</a:t>
            </a:r>
            <a:r>
              <a:rPr lang="en-US" dirty="0" smtClean="0"/>
              <a:t>legal, 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un</a:t>
            </a:r>
            <a:r>
              <a:rPr lang="en-US" dirty="0" smtClean="0"/>
              <a:t>educated, </a:t>
            </a:r>
            <a:r>
              <a:rPr lang="en-US" dirty="0" smtClean="0">
                <a:solidFill>
                  <a:srgbClr val="00B0F0"/>
                </a:solidFill>
              </a:rPr>
              <a:t>bi</a:t>
            </a:r>
            <a:r>
              <a:rPr lang="en-US" dirty="0" smtClean="0"/>
              <a:t>polar</a:t>
            </a:r>
          </a:p>
          <a:p>
            <a:pPr marL="624078" indent="-514350">
              <a:buNone/>
            </a:pPr>
            <a:r>
              <a:rPr lang="en-US" b="1" dirty="0" smtClean="0"/>
              <a:t>2. Suffixes: </a:t>
            </a:r>
            <a:r>
              <a:rPr lang="en-US" dirty="0" smtClean="0"/>
              <a:t>while those affixes that follow the stem are suffixes </a:t>
            </a:r>
          </a:p>
          <a:p>
            <a:pPr marL="624078" indent="-514350">
              <a:buNone/>
            </a:pPr>
            <a:r>
              <a:rPr lang="en-US" dirty="0" smtClean="0"/>
              <a:t>	e.g. play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ed</a:t>
            </a:r>
            <a:r>
              <a:rPr lang="en-US" dirty="0" smtClean="0"/>
              <a:t>, play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er</a:t>
            </a:r>
            <a:r>
              <a:rPr lang="en-US" dirty="0" smtClean="0"/>
              <a:t>, old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er, </a:t>
            </a:r>
            <a:r>
              <a:rPr lang="en-US" dirty="0" smtClean="0"/>
              <a:t>knitt</a:t>
            </a:r>
            <a:r>
              <a:rPr lang="en-US" dirty="0" smtClean="0">
                <a:solidFill>
                  <a:schemeClr val="accent6">
                    <a:lumMod val="90000"/>
                  </a:schemeClr>
                </a:solidFill>
              </a:rPr>
              <a:t>ing</a:t>
            </a:r>
            <a:endParaRPr lang="en-US" dirty="0" smtClean="0"/>
          </a:p>
          <a:p>
            <a:pPr marL="624078" indent="-514350">
              <a:buNone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686800" cy="4325112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 smtClean="0"/>
              <a:t>Types of Bound Morphemes (Affixes):</a:t>
            </a:r>
          </a:p>
          <a:p>
            <a:pPr>
              <a:buNone/>
            </a:pPr>
            <a:r>
              <a:rPr lang="en-US" b="1" dirty="0" smtClean="0"/>
              <a:t>	3. Infixes: </a:t>
            </a:r>
            <a:r>
              <a:rPr lang="en-US" dirty="0" smtClean="0"/>
              <a:t>Morphemes can also be</a:t>
            </a:r>
            <a:r>
              <a:rPr lang="en-US" u="sng" dirty="0" smtClean="0"/>
              <a:t> </a:t>
            </a:r>
            <a:r>
              <a:rPr lang="en-US" dirty="0" smtClean="0"/>
              <a:t>infixes, which are inserted within another form. English doesn't really have any infixes, except perhaps for certain expletives in expressions like </a:t>
            </a:r>
            <a:r>
              <a:rPr lang="en-US" i="1" dirty="0" smtClean="0"/>
              <a:t>un-</a:t>
            </a:r>
            <a:r>
              <a:rPr lang="en-US" i="1" dirty="0" err="1" smtClean="0"/>
              <a:t>effing</a:t>
            </a:r>
            <a:r>
              <a:rPr lang="en-US" i="1" dirty="0" smtClean="0"/>
              <a:t>-believable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languages of the world often have infixes like </a:t>
            </a:r>
            <a:r>
              <a:rPr lang="en-US" b="1" dirty="0" err="1" smtClean="0"/>
              <a:t>Bontoc</a:t>
            </a:r>
            <a:r>
              <a:rPr lang="en-US" dirty="0" smtClean="0"/>
              <a:t> (a language in Philippines)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Example:     </a:t>
            </a:r>
            <a:r>
              <a:rPr lang="en-US" b="1" dirty="0" smtClean="0"/>
              <a:t>Nouns/</a:t>
            </a:r>
            <a:r>
              <a:rPr lang="en-US" b="1" dirty="0" err="1" smtClean="0"/>
              <a:t>Adj</a:t>
            </a:r>
            <a:r>
              <a:rPr lang="en-US" b="1" dirty="0" smtClean="0"/>
              <a:t> 	Verbs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fikas</a:t>
            </a:r>
            <a:r>
              <a:rPr lang="en-US" dirty="0" smtClean="0"/>
              <a:t> (strong)	</a:t>
            </a:r>
            <a:r>
              <a:rPr lang="en-US" dirty="0" err="1" smtClean="0"/>
              <a:t>fumikas</a:t>
            </a:r>
            <a:r>
              <a:rPr lang="en-US" dirty="0" smtClean="0"/>
              <a:t> (to be strong)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kilad</a:t>
            </a:r>
            <a:r>
              <a:rPr lang="en-US" dirty="0" smtClean="0"/>
              <a:t> (red)		</a:t>
            </a:r>
            <a:r>
              <a:rPr lang="en-US" dirty="0" err="1" smtClean="0"/>
              <a:t>kumilad</a:t>
            </a:r>
            <a:r>
              <a:rPr lang="en-US" dirty="0" smtClean="0"/>
              <a:t> (to be red)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fusul</a:t>
            </a:r>
            <a:r>
              <a:rPr lang="en-US" dirty="0" smtClean="0"/>
              <a:t> (enemy)	</a:t>
            </a:r>
            <a:r>
              <a:rPr lang="en-US" dirty="0" err="1" smtClean="0"/>
              <a:t>fumusul</a:t>
            </a:r>
            <a:r>
              <a:rPr lang="en-US" dirty="0" smtClean="0"/>
              <a:t> (to be an enemy)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u="sng" dirty="0" smtClean="0"/>
              <a:t>Types of Bound Morphemes (Affixes):</a:t>
            </a:r>
          </a:p>
          <a:p>
            <a:r>
              <a:rPr lang="en-US" b="1" u="sng" dirty="0" smtClean="0"/>
              <a:t>4</a:t>
            </a:r>
            <a:r>
              <a:rPr lang="en-US" dirty="0" smtClean="0"/>
              <a:t>. </a:t>
            </a:r>
            <a:r>
              <a:rPr lang="en-US" b="1" dirty="0" err="1" smtClean="0"/>
              <a:t>Circumfixes</a:t>
            </a:r>
            <a:r>
              <a:rPr lang="en-US" b="1" dirty="0" smtClean="0"/>
              <a:t>: </a:t>
            </a:r>
            <a:r>
              <a:rPr lang="en-US" dirty="0" smtClean="0"/>
              <a:t>Morphemes that can be attached to a base morpheme both initially and finally.</a:t>
            </a:r>
          </a:p>
          <a:p>
            <a:r>
              <a:rPr lang="en-US" dirty="0" smtClean="0"/>
              <a:t>Some languages have </a:t>
            </a:r>
            <a:r>
              <a:rPr lang="en-US" dirty="0" err="1" smtClean="0"/>
              <a:t>cirumfixes</a:t>
            </a:r>
            <a:r>
              <a:rPr lang="en-US" dirty="0" smtClean="0"/>
              <a:t> as well.</a:t>
            </a:r>
          </a:p>
          <a:p>
            <a:r>
              <a:rPr lang="en-US" dirty="0" smtClean="0"/>
              <a:t>Example: </a:t>
            </a:r>
            <a:r>
              <a:rPr lang="en-US" dirty="0" err="1" smtClean="0"/>
              <a:t>Muskogean</a:t>
            </a:r>
            <a:r>
              <a:rPr lang="en-US" dirty="0" smtClean="0"/>
              <a:t> language (spoken in Oklahoma): Negative is formed with both prefix (</a:t>
            </a:r>
            <a:r>
              <a:rPr lang="en-US" dirty="0" err="1" smtClean="0"/>
              <a:t>ik</a:t>
            </a:r>
            <a:r>
              <a:rPr lang="en-US" dirty="0" smtClean="0"/>
              <a:t>) and suffix (o)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tx1"/>
                </a:solidFill>
              </a:rPr>
              <a:t>	Affirmative		Negative</a:t>
            </a:r>
          </a:p>
          <a:p>
            <a:pPr lvl="4"/>
            <a:r>
              <a:rPr lang="en-US" dirty="0" err="1" smtClean="0">
                <a:solidFill>
                  <a:schemeClr val="tx1"/>
                </a:solidFill>
              </a:rPr>
              <a:t>Chokma</a:t>
            </a:r>
            <a:r>
              <a:rPr lang="en-US" dirty="0" smtClean="0">
                <a:solidFill>
                  <a:schemeClr val="tx1"/>
                </a:solidFill>
              </a:rPr>
              <a:t> (he is good)       </a:t>
            </a:r>
            <a:r>
              <a:rPr lang="en-US" dirty="0" err="1" smtClean="0">
                <a:solidFill>
                  <a:schemeClr val="tx1"/>
                </a:solidFill>
              </a:rPr>
              <a:t>ik+chokm+o</a:t>
            </a:r>
            <a:r>
              <a:rPr lang="en-US" dirty="0" smtClean="0">
                <a:solidFill>
                  <a:schemeClr val="tx1"/>
                </a:solidFill>
              </a:rPr>
              <a:t> (he isn’t good)</a:t>
            </a:r>
          </a:p>
          <a:p>
            <a:pPr lvl="4"/>
            <a:r>
              <a:rPr lang="en-US" dirty="0" err="1" smtClean="0">
                <a:solidFill>
                  <a:schemeClr val="tx1"/>
                </a:solidFill>
              </a:rPr>
              <a:t>Lakna</a:t>
            </a:r>
            <a:r>
              <a:rPr lang="en-US" dirty="0" smtClean="0">
                <a:solidFill>
                  <a:schemeClr val="tx1"/>
                </a:solidFill>
              </a:rPr>
              <a:t> (it is yellow)          </a:t>
            </a:r>
            <a:r>
              <a:rPr lang="en-US" dirty="0" err="1" smtClean="0">
                <a:solidFill>
                  <a:schemeClr val="tx1"/>
                </a:solidFill>
              </a:rPr>
              <a:t>ik+lakn+o</a:t>
            </a:r>
            <a:r>
              <a:rPr lang="en-US" dirty="0" smtClean="0">
                <a:solidFill>
                  <a:schemeClr val="tx1"/>
                </a:solidFill>
              </a:rPr>
              <a:t> (it isn’t yellow)</a:t>
            </a:r>
          </a:p>
          <a:p>
            <a:pPr lvl="4"/>
            <a:r>
              <a:rPr lang="en-US" dirty="0" err="1" smtClean="0">
                <a:solidFill>
                  <a:schemeClr val="tx1"/>
                </a:solidFill>
              </a:rPr>
              <a:t>Palli</a:t>
            </a:r>
            <a:r>
              <a:rPr lang="en-US" dirty="0" smtClean="0">
                <a:solidFill>
                  <a:schemeClr val="tx1"/>
                </a:solidFill>
              </a:rPr>
              <a:t> (it is hot)                    </a:t>
            </a:r>
            <a:r>
              <a:rPr lang="en-US" dirty="0" err="1" smtClean="0">
                <a:solidFill>
                  <a:schemeClr val="tx1"/>
                </a:solidFill>
              </a:rPr>
              <a:t>ik+pall+o</a:t>
            </a:r>
            <a:r>
              <a:rPr lang="en-US" dirty="0" smtClean="0">
                <a:solidFill>
                  <a:schemeClr val="tx1"/>
                </a:solidFill>
              </a:rPr>
              <a:t> (it isn’t hot)</a:t>
            </a:r>
          </a:p>
          <a:p>
            <a:pPr lvl="4"/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endParaRPr lang="en-US" b="1" u="sng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Morphemes: Some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Huckles</a:t>
            </a:r>
            <a:r>
              <a:rPr lang="en-US" b="1" dirty="0" smtClean="0"/>
              <a:t> and </a:t>
            </a:r>
            <a:r>
              <a:rPr lang="en-US" b="1" dirty="0" err="1" smtClean="0"/>
              <a:t>Ceives</a:t>
            </a:r>
            <a:r>
              <a:rPr lang="en-US" b="1" dirty="0" smtClean="0"/>
              <a:t> </a:t>
            </a:r>
          </a:p>
          <a:p>
            <a:r>
              <a:rPr lang="en-US" dirty="0" smtClean="0"/>
              <a:t>A morpheme was defined as the basic element of meaning, a phonological form that is arbitrarily united with particular meaning and that cannot be analyzed into simpler elements.</a:t>
            </a:r>
          </a:p>
          <a:p>
            <a:r>
              <a:rPr lang="en-US" dirty="0" smtClean="0"/>
              <a:t>This definition holds true for majority of morphemes but problematic with few ones</a:t>
            </a: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 Cranberry, huckleberry and </a:t>
            </a:r>
            <a:r>
              <a:rPr lang="en-US" dirty="0" err="1" smtClean="0"/>
              <a:t>boseynberry</a:t>
            </a:r>
            <a:endParaRPr lang="en-US" dirty="0" smtClean="0"/>
          </a:p>
          <a:p>
            <a:r>
              <a:rPr lang="en-US" dirty="0" smtClean="0"/>
              <a:t>Berry part is ok but </a:t>
            </a:r>
            <a:r>
              <a:rPr lang="en-US" dirty="0" err="1" smtClean="0"/>
              <a:t>huckle</a:t>
            </a:r>
            <a:r>
              <a:rPr lang="en-US" dirty="0" smtClean="0"/>
              <a:t> and </a:t>
            </a:r>
            <a:r>
              <a:rPr lang="en-US" dirty="0" err="1" smtClean="0"/>
              <a:t>boseyn</a:t>
            </a:r>
            <a:r>
              <a:rPr lang="en-US" dirty="0" smtClean="0"/>
              <a:t> occur only with berry and do not stand alone.</a:t>
            </a:r>
          </a:p>
          <a:p>
            <a:r>
              <a:rPr lang="en-US" dirty="0" smtClean="0"/>
              <a:t>Such words like </a:t>
            </a:r>
            <a:r>
              <a:rPr lang="en-US" dirty="0" err="1" smtClean="0"/>
              <a:t>huckle</a:t>
            </a:r>
            <a:r>
              <a:rPr lang="en-US" dirty="0" smtClean="0"/>
              <a:t>, </a:t>
            </a:r>
            <a:r>
              <a:rPr lang="en-US" dirty="0" err="1" smtClean="0"/>
              <a:t>boseyn</a:t>
            </a:r>
            <a:r>
              <a:rPr lang="en-US" dirty="0" smtClean="0"/>
              <a:t> require a </a:t>
            </a:r>
            <a:r>
              <a:rPr lang="en-US" dirty="0" err="1" smtClean="0"/>
              <a:t>redfinition</a:t>
            </a:r>
            <a:r>
              <a:rPr lang="en-US" dirty="0" smtClean="0"/>
              <a:t> on the concept of morpheme.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 case: Verbs of Latin origin</a:t>
            </a:r>
            <a:r>
              <a:rPr lang="it-IT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en-GB" dirty="0" smtClean="0"/>
          </a:p>
          <a:p>
            <a:pPr fontAlgn="base"/>
            <a:endParaRPr lang="en-GB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514600"/>
          <a:ext cx="7696200" cy="2914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9240"/>
                <a:gridCol w="1539240"/>
                <a:gridCol w="1539240"/>
                <a:gridCol w="1539240"/>
                <a:gridCol w="1539240"/>
              </a:tblGrid>
              <a:tr h="628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ceive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ceive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ceive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ceive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vert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vert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vert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late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col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late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late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duce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duce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</a:t>
                      </a:r>
                      <a:r>
                        <a:rPr kumimoji="0" lang="en-GB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duce</a:t>
                      </a:r>
                      <a:endParaRPr kumimoji="0" lang="en-GB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5715000"/>
            <a:ext cx="70455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Should these be considered to be composed of a single morpheme? 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Or prefix + bound morpheme?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Tendency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The core vocabulary of English is generally composed of words of Anglo-Saxon origin</a:t>
            </a:r>
          </a:p>
          <a:p>
            <a:r>
              <a:rPr lang="it-IT" dirty="0" smtClean="0"/>
              <a:t>There is a general tendency for core elements to be free morphemes</a:t>
            </a:r>
          </a:p>
          <a:p>
            <a:r>
              <a:rPr lang="it-IT" dirty="0" smtClean="0"/>
              <a:t>E.g. </a:t>
            </a:r>
            <a:r>
              <a:rPr lang="it-IT" i="1" dirty="0" smtClean="0"/>
              <a:t>Hand</a:t>
            </a:r>
          </a:p>
          <a:p>
            <a:r>
              <a:rPr lang="it-IT" i="1" dirty="0" smtClean="0"/>
              <a:t>Hand-y, hand-le, hand-ful, mis-hand-le,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Morphemes: Further Sub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Morpheme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Free					Bound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(root)					  (affix)</a:t>
            </a:r>
          </a:p>
          <a:p>
            <a:pPr>
              <a:buNone/>
            </a:pPr>
            <a:r>
              <a:rPr lang="en-US" dirty="0" smtClean="0"/>
              <a:t>Lexical      functional     						                    Derivational      inflectional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2438400" y="3200400"/>
            <a:ext cx="1524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962400" y="3200400"/>
            <a:ext cx="1752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1143000" y="4114800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H="1">
            <a:off x="1638300" y="41529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638800" y="4191000"/>
            <a:ext cx="990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6286500" y="4229100"/>
            <a:ext cx="990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Free Morpheme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Free morphemes fall into two categories:</a:t>
            </a:r>
          </a:p>
          <a:p>
            <a:r>
              <a:rPr lang="en-US" b="1" u="sng" dirty="0" smtClean="0"/>
              <a:t>Lexical Morpheme</a:t>
            </a:r>
            <a:r>
              <a:rPr lang="en-US" dirty="0" smtClean="0"/>
              <a:t>:  set of ordinary nouns, adjectives and verbs (almost same as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content words</a:t>
            </a:r>
            <a:r>
              <a:rPr lang="en-US" dirty="0" smtClean="0"/>
              <a:t> as they carry the content of message we convey)</a:t>
            </a:r>
          </a:p>
          <a:p>
            <a:r>
              <a:rPr lang="en-US" dirty="0" smtClean="0"/>
              <a:t>Examples: sincere, open, follow, boy, sad</a:t>
            </a:r>
          </a:p>
          <a:p>
            <a:endParaRPr lang="en-US" dirty="0" smtClean="0"/>
          </a:p>
          <a:p>
            <a:r>
              <a:rPr lang="en-US" b="1" u="sng" dirty="0" smtClean="0"/>
              <a:t>Functional Morphemes</a:t>
            </a:r>
            <a:r>
              <a:rPr lang="en-US" dirty="0" smtClean="0"/>
              <a:t>: set of conjunctions, prepositions, articles and pronouns(almost same as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functional words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Examples: near, in, the, that, and,  but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Bound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the difference between these two sets of complex words????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47800" y="3352800"/>
          <a:ext cx="6096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</a:tblGrid>
              <a:tr h="304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Fair-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ly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Fast-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er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Sing-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ing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Open-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ed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Car-s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Write-s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Big-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Treat-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ment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Rude-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ness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Un-kind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Fam-ous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Use-less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Help-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ful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Ir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-regular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Red-dish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Bound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GB" i="1" dirty="0" smtClean="0"/>
          </a:p>
          <a:p>
            <a:pPr algn="ctr">
              <a:buFontTx/>
              <a:buNone/>
            </a:pPr>
            <a:r>
              <a:rPr lang="en-GB" i="1" dirty="0" smtClean="0"/>
              <a:t>Fast-</a:t>
            </a:r>
            <a:r>
              <a:rPr lang="en-GB" i="1" dirty="0" err="1" smtClean="0"/>
              <a:t>er</a:t>
            </a:r>
            <a:r>
              <a:rPr lang="en-GB" i="1" dirty="0" smtClean="0"/>
              <a:t>, Sing-</a:t>
            </a:r>
            <a:r>
              <a:rPr lang="en-GB" i="1" dirty="0" err="1" smtClean="0"/>
              <a:t>ing</a:t>
            </a:r>
            <a:r>
              <a:rPr lang="en-GB" i="1" dirty="0" smtClean="0"/>
              <a:t>, Open-</a:t>
            </a:r>
            <a:r>
              <a:rPr lang="en-GB" i="1" dirty="0" err="1" smtClean="0"/>
              <a:t>ed</a:t>
            </a:r>
            <a:r>
              <a:rPr lang="en-GB" i="1" dirty="0" smtClean="0"/>
              <a:t>, </a:t>
            </a:r>
          </a:p>
          <a:p>
            <a:pPr algn="ctr">
              <a:buFontTx/>
              <a:buNone/>
            </a:pPr>
            <a:r>
              <a:rPr lang="en-GB" i="1" dirty="0" smtClean="0"/>
              <a:t>Car-s, Write-s, Big-</a:t>
            </a:r>
            <a:r>
              <a:rPr lang="en-GB" i="1" dirty="0" err="1" smtClean="0"/>
              <a:t>gest</a:t>
            </a:r>
            <a:endParaRPr lang="en-GB" i="1" dirty="0" smtClean="0"/>
          </a:p>
          <a:p>
            <a:endParaRPr lang="en-GB" i="1" dirty="0" smtClean="0"/>
          </a:p>
          <a:p>
            <a:r>
              <a:rPr lang="en-GB" dirty="0" smtClean="0"/>
              <a:t>These affixes do </a:t>
            </a:r>
            <a:r>
              <a:rPr lang="en-GB" u="sng" dirty="0" smtClean="0"/>
              <a:t>not</a:t>
            </a:r>
            <a:r>
              <a:rPr lang="en-GB" dirty="0" smtClean="0"/>
              <a:t> change the word class, but rather contribute to meeting grammatical constraints. These are called:</a:t>
            </a:r>
          </a:p>
          <a:p>
            <a:pPr algn="ctr">
              <a:buFontTx/>
              <a:buNone/>
            </a:pPr>
            <a:r>
              <a:rPr lang="en-GB" b="1" dirty="0" smtClean="0"/>
              <a:t>Inflectional morphemes</a:t>
            </a:r>
            <a:r>
              <a:rPr lang="en-GB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Bound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GB" i="1" dirty="0" smtClean="0"/>
              <a:t>Treat-</a:t>
            </a:r>
            <a:r>
              <a:rPr lang="en-GB" i="1" dirty="0" err="1" smtClean="0"/>
              <a:t>ment</a:t>
            </a:r>
            <a:r>
              <a:rPr lang="en-GB" i="1" dirty="0" smtClean="0"/>
              <a:t> Rude-</a:t>
            </a:r>
            <a:r>
              <a:rPr lang="en-GB" i="1" dirty="0" err="1" smtClean="0"/>
              <a:t>ness</a:t>
            </a:r>
            <a:r>
              <a:rPr lang="en-GB" i="1" dirty="0" smtClean="0"/>
              <a:t> Un-kind Red-dish</a:t>
            </a:r>
          </a:p>
          <a:p>
            <a:pPr algn="ctr">
              <a:buFontTx/>
              <a:buNone/>
            </a:pPr>
            <a:r>
              <a:rPr lang="en-GB" i="1" dirty="0" err="1" smtClean="0"/>
              <a:t>Fam-ous</a:t>
            </a:r>
            <a:r>
              <a:rPr lang="en-GB" i="1" dirty="0" smtClean="0"/>
              <a:t> Use-less Help-</a:t>
            </a:r>
            <a:r>
              <a:rPr lang="en-GB" i="1" dirty="0" err="1" smtClean="0"/>
              <a:t>ful</a:t>
            </a:r>
            <a:r>
              <a:rPr lang="en-GB" i="1" dirty="0" smtClean="0"/>
              <a:t> </a:t>
            </a:r>
            <a:r>
              <a:rPr lang="en-GB" i="1" dirty="0" err="1" smtClean="0"/>
              <a:t>Ir</a:t>
            </a:r>
            <a:r>
              <a:rPr lang="en-GB" i="1" dirty="0" smtClean="0"/>
              <a:t>-regular</a:t>
            </a:r>
            <a:r>
              <a:rPr lang="en-GB" dirty="0" smtClean="0"/>
              <a:t> </a:t>
            </a:r>
          </a:p>
          <a:p>
            <a:pPr algn="ctr">
              <a:buFontTx/>
              <a:buNone/>
            </a:pPr>
            <a:endParaRPr lang="en-GB" dirty="0" smtClean="0"/>
          </a:p>
          <a:p>
            <a:pPr>
              <a:buFontTx/>
              <a:buNone/>
            </a:pPr>
            <a:r>
              <a:rPr lang="en-GB" dirty="0" smtClean="0"/>
              <a:t>These affixes </a:t>
            </a:r>
            <a:r>
              <a:rPr lang="en-GB" dirty="0" smtClean="0"/>
              <a:t>mostly </a:t>
            </a:r>
            <a:r>
              <a:rPr lang="en-GB" dirty="0" smtClean="0"/>
              <a:t>change </a:t>
            </a:r>
            <a:r>
              <a:rPr lang="en-GB" dirty="0" smtClean="0"/>
              <a:t>the class of the word, but this is normally the case, e.g. </a:t>
            </a:r>
            <a:r>
              <a:rPr lang="en-GB" i="1" dirty="0" smtClean="0"/>
              <a:t>fame</a:t>
            </a:r>
            <a:r>
              <a:rPr lang="en-GB" dirty="0" smtClean="0"/>
              <a:t> (n.)&gt; </a:t>
            </a:r>
            <a:r>
              <a:rPr lang="en-GB" i="1" dirty="0" smtClean="0"/>
              <a:t>famous</a:t>
            </a:r>
            <a:r>
              <a:rPr lang="en-GB" dirty="0" smtClean="0"/>
              <a:t> (adj.) </a:t>
            </a:r>
          </a:p>
          <a:p>
            <a:r>
              <a:rPr lang="en-GB" dirty="0" smtClean="0"/>
              <a:t>Furthermore, the semantic element is notably higher. These morphemes are called:</a:t>
            </a:r>
          </a:p>
          <a:p>
            <a:endParaRPr lang="en-GB" dirty="0" smtClean="0"/>
          </a:p>
          <a:p>
            <a:pPr algn="ctr">
              <a:buFontTx/>
              <a:buNone/>
            </a:pPr>
            <a:r>
              <a:rPr lang="en-GB" b="1" dirty="0" smtClean="0"/>
              <a:t>Derivational morphemes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Bound Morphemes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Bound morphemes are of two types: </a:t>
            </a:r>
          </a:p>
          <a:p>
            <a:r>
              <a:rPr lang="en-US" b="1" u="sng" dirty="0" smtClean="0"/>
              <a:t>Derivational Morpheme</a:t>
            </a:r>
            <a:r>
              <a:rPr lang="en-US" dirty="0" smtClean="0"/>
              <a:t>: used to make words of different grammatical category</a:t>
            </a:r>
          </a:p>
          <a:p>
            <a:r>
              <a:rPr lang="en-US" dirty="0" smtClean="0"/>
              <a:t>deals with morphemes that change the lexical category of the word they are added to.</a:t>
            </a:r>
          </a:p>
          <a:p>
            <a:r>
              <a:rPr lang="en-US" b="1" u="sng" dirty="0" smtClean="0"/>
              <a:t>Inflectional Morpheme</a:t>
            </a:r>
            <a:r>
              <a:rPr lang="en-US" dirty="0" smtClean="0"/>
              <a:t>: used to indicate aspects of grammatical function of a word</a:t>
            </a:r>
          </a:p>
          <a:p>
            <a:r>
              <a:rPr lang="en-US" dirty="0" smtClean="0"/>
              <a:t>deals with changes that don’t affect the lexical category of a the word they apply to (e.g., </a:t>
            </a:r>
            <a:r>
              <a:rPr lang="en-US" dirty="0" err="1" smtClean="0"/>
              <a:t>pluralization</a:t>
            </a:r>
            <a:r>
              <a:rPr lang="en-US" dirty="0" smtClean="0"/>
              <a:t>, tense on verbs, noun case, and adjectival comparison).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Derivational vs. Inflectional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Example:</a:t>
            </a:r>
          </a:p>
          <a:p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dirty="0" smtClean="0"/>
              <a:t>wicked (</a:t>
            </a:r>
            <a:r>
              <a:rPr lang="en-US" b="1" dirty="0" smtClean="0"/>
              <a:t>adj.</a:t>
            </a:r>
            <a:r>
              <a:rPr lang="en-US" dirty="0" smtClean="0"/>
              <a:t>) + -</a:t>
            </a:r>
            <a:r>
              <a:rPr lang="en-US" dirty="0" err="1" smtClean="0"/>
              <a:t>er</a:t>
            </a:r>
            <a:r>
              <a:rPr lang="en-US" dirty="0" smtClean="0"/>
              <a:t>  = wickeder (</a:t>
            </a:r>
            <a:r>
              <a:rPr lang="en-US" b="1" dirty="0" smtClean="0"/>
              <a:t>adj.</a:t>
            </a:r>
            <a:r>
              <a:rPr lang="en-US" dirty="0" smtClean="0"/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dirty="0" smtClean="0"/>
              <a:t>speak (</a:t>
            </a:r>
            <a:r>
              <a:rPr lang="en-US" b="1" dirty="0" smtClean="0"/>
              <a:t>v</a:t>
            </a:r>
            <a:r>
              <a:rPr lang="en-US" dirty="0" smtClean="0"/>
              <a:t>.) + -</a:t>
            </a:r>
            <a:r>
              <a:rPr lang="en-US" dirty="0" err="1" smtClean="0"/>
              <a:t>er</a:t>
            </a:r>
            <a:r>
              <a:rPr lang="en-US" dirty="0" smtClean="0"/>
              <a:t>        = speaker (</a:t>
            </a:r>
            <a:r>
              <a:rPr lang="en-US" b="1" dirty="0" smtClean="0"/>
              <a:t>n</a:t>
            </a:r>
            <a:r>
              <a:rPr lang="en-US" dirty="0" smtClean="0"/>
              <a:t>.)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Though the suffix has the same sound, it’s performing two different functions in these two examples.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‘</a:t>
            </a:r>
            <a:r>
              <a:rPr lang="en-US" dirty="0" err="1" smtClean="0"/>
              <a:t>er</a:t>
            </a:r>
            <a:r>
              <a:rPr lang="en-US" dirty="0" smtClean="0"/>
              <a:t>’ that keeps the class same (</a:t>
            </a:r>
            <a:r>
              <a:rPr lang="en-US" dirty="0" err="1" smtClean="0"/>
              <a:t>adj</a:t>
            </a:r>
            <a:r>
              <a:rPr lang="en-US" dirty="0" smtClean="0"/>
              <a:t> to </a:t>
            </a:r>
            <a:r>
              <a:rPr lang="en-US" dirty="0" err="1" smtClean="0"/>
              <a:t>adj</a:t>
            </a:r>
            <a:r>
              <a:rPr lang="en-US" dirty="0" smtClean="0"/>
              <a:t>) is inflectional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‘</a:t>
            </a:r>
            <a:r>
              <a:rPr lang="en-US" dirty="0" err="1" smtClean="0"/>
              <a:t>er</a:t>
            </a:r>
            <a:r>
              <a:rPr lang="en-US" dirty="0" smtClean="0"/>
              <a:t>’ that changes the class (v to n) is derivational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Morphological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The	                 girl-s	 	                       want-</a:t>
            </a:r>
            <a:r>
              <a:rPr lang="en-US" sz="2000" dirty="0" err="1" smtClean="0"/>
              <a:t>ed</a:t>
            </a:r>
            <a:r>
              <a:rPr lang="en-US" sz="2000" dirty="0" smtClean="0"/>
              <a:t>  	              party.</a:t>
            </a:r>
          </a:p>
          <a:p>
            <a:pPr>
              <a:buNone/>
            </a:pPr>
            <a:r>
              <a:rPr lang="en-US" sz="2000" dirty="0" smtClean="0"/>
              <a:t>Functional  lexical    inflectional 	lexical     inflectional       lexical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&amp; Arrangement Morphology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This traditional view of morphology presented thus far is known as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Item and Arrangement Morphology</a:t>
            </a:r>
            <a:r>
              <a:rPr lang="en-US" dirty="0" smtClean="0"/>
              <a:t> (IA).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The basic idea behind IA is that meaning is achieved by stringing morphemes together, and combining their meanings.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i="1" dirty="0" smtClean="0"/>
              <a:t>in- escape -able -</a:t>
            </a:r>
            <a:r>
              <a:rPr lang="en-US" i="1" dirty="0" err="1" smtClean="0"/>
              <a:t>ity</a:t>
            </a:r>
            <a:r>
              <a:rPr lang="en-US" dirty="0" smtClean="0"/>
              <a:t> = “inescapability”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en-US" dirty="0" smtClean="0"/>
          </a:p>
          <a:p>
            <a:pPr>
              <a:lnSpc>
                <a:spcPct val="80000"/>
              </a:lnSpc>
              <a:buNone/>
            </a:pPr>
            <a:r>
              <a:rPr lang="en-US" b="1" dirty="0" smtClean="0">
                <a:solidFill>
                  <a:schemeClr val="accent6">
                    <a:lumMod val="90000"/>
                  </a:schemeClr>
                </a:solidFill>
              </a:rPr>
              <a:t>	A question to think about: Is language really this simple?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Item and Arrangement Morphology: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For the time being, let’s pretend that language </a:t>
            </a:r>
            <a:r>
              <a:rPr lang="en-US" i="1" dirty="0" smtClean="0"/>
              <a:t>is</a:t>
            </a:r>
            <a:r>
              <a:rPr lang="en-US" dirty="0" smtClean="0"/>
              <a:t> that simple.</a:t>
            </a:r>
          </a:p>
          <a:p>
            <a:endParaRPr lang="en-US" dirty="0" smtClean="0"/>
          </a:p>
          <a:p>
            <a:r>
              <a:rPr lang="en-US" dirty="0" smtClean="0"/>
              <a:t>Meaning in language is nothing more than the combination of meaningful bits (i.e., morphemes) and the meanings associated with those bits.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Item and Arrangement Morphology: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First, there are some theoretical problems…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dirty="0" smtClean="0"/>
              <a:t>“fish” = FISH, singular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dirty="0" smtClean="0"/>
              <a:t>“fish” = FISH, plural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Where’s the plural morpheme?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en-US" dirty="0" smtClean="0"/>
              <a:t>“fish”-Ø, where “-Ø” = plural.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How do we know it’s a suffix?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Item and Arrangement Morphology: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And further theoretical problems…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“take” = present tense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“took” = past tense</a:t>
            </a:r>
          </a:p>
          <a:p>
            <a:endParaRPr lang="en-US" dirty="0" smtClean="0"/>
          </a:p>
          <a:p>
            <a:r>
              <a:rPr lang="en-US" dirty="0" smtClean="0"/>
              <a:t>How do you add something to “take” to cause its vowel to change?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“took” = “take”-Ø (where “-Ø” also causes the vowel to change from [e] to [</a:t>
            </a:r>
            <a:r>
              <a:rPr lang="en-US" dirty="0" smtClean="0">
                <a:sym typeface="SILDoulos IPA93" pitchFamily="2" charset="2"/>
              </a:rPr>
              <a:t></a:t>
            </a:r>
            <a:r>
              <a:rPr lang="en-US" dirty="0" smtClean="0"/>
              <a:t>])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Item and Arrangement Morphology: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And even more theoretical problems…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“berry” = a free morpheme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“blueberry” = a compound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“cranberry” = ?</a:t>
            </a:r>
          </a:p>
          <a:p>
            <a:endParaRPr lang="en-US" dirty="0" smtClean="0"/>
          </a:p>
          <a:p>
            <a:r>
              <a:rPr lang="en-US" dirty="0" smtClean="0"/>
              <a:t>If we accept that “cranberry” is “</a:t>
            </a:r>
            <a:r>
              <a:rPr lang="en-US" dirty="0" err="1" smtClean="0"/>
              <a:t>cran</a:t>
            </a:r>
            <a:r>
              <a:rPr lang="en-US" dirty="0" smtClean="0"/>
              <a:t>-” plus “berry”, what does “</a:t>
            </a:r>
            <a:r>
              <a:rPr lang="en-US" dirty="0" err="1" smtClean="0"/>
              <a:t>cran</a:t>
            </a:r>
            <a:r>
              <a:rPr lang="en-US" dirty="0" smtClean="0"/>
              <a:t>-” mean? “Rasp-”?  “</a:t>
            </a:r>
            <a:r>
              <a:rPr lang="en-US" dirty="0" err="1" smtClean="0"/>
              <a:t>Boysen</a:t>
            </a:r>
            <a:r>
              <a:rPr lang="en-US" dirty="0" smtClean="0"/>
              <a:t>-”?  “</a:t>
            </a:r>
            <a:r>
              <a:rPr lang="en-US" dirty="0" err="1" smtClean="0"/>
              <a:t>Huckle</a:t>
            </a:r>
            <a:r>
              <a:rPr lang="en-US" dirty="0" smtClean="0"/>
              <a:t>-”?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Item and Arrangement Morphology: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problems are unresolved, some alternative ideas are presented (WP and </a:t>
            </a:r>
            <a:r>
              <a:rPr lang="en-US" dirty="0" err="1" smtClean="0"/>
              <a:t>Conlanging</a:t>
            </a:r>
            <a:r>
              <a:rPr lang="en-US" dirty="0" smtClean="0"/>
              <a:t>*, Morphophonemic Alternations**)</a:t>
            </a:r>
          </a:p>
          <a:p>
            <a:endParaRPr lang="en-US" dirty="0" smtClean="0"/>
          </a:p>
          <a:p>
            <a:pPr marL="0" indent="0">
              <a:spcBef>
                <a:spcPts val="0"/>
              </a:spcBef>
              <a:buClrTx/>
              <a:buNone/>
              <a:defRPr/>
            </a:pPr>
            <a:r>
              <a:rPr lang="en-US" dirty="0" smtClean="0"/>
              <a:t>*In WP, there are just a few patterns to state, and the </a:t>
            </a:r>
            <a:r>
              <a:rPr lang="en-US" dirty="0" err="1" smtClean="0"/>
              <a:t>conlanger</a:t>
            </a:r>
            <a:r>
              <a:rPr lang="en-US" dirty="0" smtClean="0"/>
              <a:t> only needs to decide which nouns are going to fall into which classes.</a:t>
            </a:r>
          </a:p>
          <a:p>
            <a:pPr marL="0" indent="0">
              <a:spcBef>
                <a:spcPts val="0"/>
              </a:spcBef>
              <a:buClrTx/>
              <a:buNone/>
              <a:defRPr/>
            </a:pPr>
            <a:r>
              <a:rPr lang="en-US" dirty="0" smtClean="0"/>
              <a:t>** For details read </a:t>
            </a:r>
            <a:r>
              <a:rPr lang="en-US" dirty="0" err="1" smtClean="0"/>
              <a:t>Hockett</a:t>
            </a:r>
            <a:r>
              <a:rPr lang="en-US" dirty="0" smtClean="0"/>
              <a:t>, Charles, “A course in Modern Linguistics’”, Mac </a:t>
            </a:r>
            <a:r>
              <a:rPr lang="en-US" dirty="0" err="1" smtClean="0"/>
              <a:t>Millian</a:t>
            </a:r>
            <a:r>
              <a:rPr lang="en-US" dirty="0" smtClean="0"/>
              <a:t>, 1958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Morphs &amp; Allomorphs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Morphs</a:t>
            </a:r>
            <a:r>
              <a:rPr lang="en-US" dirty="0" smtClean="0"/>
              <a:t> are the actual forms used to realize morphemes (just like phones of phonemes)</a:t>
            </a:r>
          </a:p>
          <a:p>
            <a:r>
              <a:rPr lang="en-US" dirty="0" smtClean="0"/>
              <a:t>Example:</a:t>
            </a:r>
          </a:p>
          <a:p>
            <a:r>
              <a:rPr lang="en-US" dirty="0" smtClean="0"/>
              <a:t>The form ‘cat’ has one morph</a:t>
            </a:r>
          </a:p>
          <a:p>
            <a:r>
              <a:rPr lang="en-US" dirty="0" smtClean="0"/>
              <a:t>The form ‘cats’ has two morphs ‘cat’ (lexical) and ‘s’ (inflectional)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	Allomorphs</a:t>
            </a:r>
            <a:r>
              <a:rPr lang="en-US" dirty="0" smtClean="0"/>
              <a:t>:  (related most often to oral language) a single morpheme with more than one phonological realization. say/</a:t>
            </a:r>
            <a:r>
              <a:rPr lang="en-US" dirty="0" err="1" smtClean="0"/>
              <a:t>sez</a:t>
            </a:r>
            <a:r>
              <a:rPr lang="en-US" dirty="0" smtClean="0"/>
              <a:t>. a/an.</a:t>
            </a:r>
          </a:p>
          <a:p>
            <a:r>
              <a:rPr lang="en-US" dirty="0" smtClean="0"/>
              <a:t>Play/</a:t>
            </a:r>
            <a:r>
              <a:rPr lang="en-US" dirty="0" err="1" smtClean="0"/>
              <a:t>playz</a:t>
            </a:r>
            <a:r>
              <a:rPr lang="en-US" dirty="0" smtClean="0"/>
              <a:t> (z of sound)</a:t>
            </a:r>
          </a:p>
          <a:p>
            <a:r>
              <a:rPr lang="en-US" dirty="0" smtClean="0"/>
              <a:t>Test/</a:t>
            </a:r>
            <a:r>
              <a:rPr lang="en-US" dirty="0" err="1" smtClean="0"/>
              <a:t>testid</a:t>
            </a:r>
            <a:r>
              <a:rPr lang="en-US" dirty="0" smtClean="0"/>
              <a:t> (id of sound)</a:t>
            </a:r>
          </a:p>
          <a:p>
            <a:r>
              <a:rPr lang="en-US" dirty="0" smtClean="0"/>
              <a:t>Sheep + 0 morph= sheep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Aspects of Morphology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Morphology has 3 aspects:</a:t>
            </a:r>
          </a:p>
          <a:p>
            <a:r>
              <a:rPr lang="en-US" dirty="0" smtClean="0"/>
              <a:t>Inflectional (discussed earlier)</a:t>
            </a:r>
          </a:p>
          <a:p>
            <a:r>
              <a:rPr lang="en-US" dirty="0" smtClean="0"/>
              <a:t>Derivational (discussed earlier)</a:t>
            </a:r>
          </a:p>
          <a:p>
            <a:r>
              <a:rPr lang="en-US" b="1" u="sng" dirty="0" smtClean="0"/>
              <a:t>Compounding</a:t>
            </a:r>
          </a:p>
          <a:p>
            <a:pPr>
              <a:buNone/>
            </a:pPr>
            <a:r>
              <a:rPr lang="en-US" dirty="0" smtClean="0"/>
              <a:t>	When two are more words are joined together to make a compound word</a:t>
            </a:r>
          </a:p>
          <a:p>
            <a:pPr>
              <a:buNone/>
            </a:pPr>
            <a:r>
              <a:rPr lang="en-US" dirty="0" smtClean="0"/>
              <a:t>	For example: Sociolinguistics, bedroom, book review, playground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Morpheme</a:t>
            </a:r>
          </a:p>
          <a:p>
            <a:r>
              <a:rPr lang="en-US" dirty="0" smtClean="0"/>
              <a:t>Free and Bound Morpheme</a:t>
            </a:r>
          </a:p>
          <a:p>
            <a:r>
              <a:rPr lang="en-US" dirty="0" smtClean="0"/>
              <a:t>Types of Free Morpheme: Lexical and Functional</a:t>
            </a:r>
          </a:p>
          <a:p>
            <a:r>
              <a:rPr lang="en-US" dirty="0" smtClean="0"/>
              <a:t>Types of Bound Morphemes: Inflectional and Derivational</a:t>
            </a:r>
          </a:p>
          <a:p>
            <a:r>
              <a:rPr lang="en-US" dirty="0" smtClean="0"/>
              <a:t>Item and Arrangement Morphological Analysis and Problems</a:t>
            </a:r>
          </a:p>
          <a:p>
            <a:r>
              <a:rPr lang="en-US" dirty="0" smtClean="0"/>
              <a:t>Morphs and Allomorphs</a:t>
            </a:r>
          </a:p>
          <a:p>
            <a:r>
              <a:rPr lang="en-US" dirty="0" smtClean="0"/>
              <a:t>Aspects of Morphology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Bybee</a:t>
            </a:r>
            <a:r>
              <a:rPr lang="en-US" dirty="0" smtClean="0"/>
              <a:t>, Joan. 1985. </a:t>
            </a:r>
            <a:r>
              <a:rPr lang="en-US" i="1" dirty="0" smtClean="0"/>
              <a:t>Morphology: a study of the relation between meaning and form.</a:t>
            </a:r>
            <a:r>
              <a:rPr lang="en-US" dirty="0" smtClean="0"/>
              <a:t> Amsterdam: John </a:t>
            </a:r>
            <a:r>
              <a:rPr lang="en-US" dirty="0" err="1" smtClean="0"/>
              <a:t>Benjamins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Falk, Julia. Linguistics and Language. 1978.</a:t>
            </a:r>
          </a:p>
          <a:p>
            <a:r>
              <a:rPr lang="en-US" dirty="0" err="1" smtClean="0"/>
              <a:t>Fromkin</a:t>
            </a:r>
            <a:r>
              <a:rPr lang="en-US" dirty="0" smtClean="0"/>
              <a:t>, Rodman &amp; </a:t>
            </a:r>
            <a:r>
              <a:rPr lang="en-US" dirty="0" err="1" smtClean="0"/>
              <a:t>Hymas</a:t>
            </a:r>
            <a:r>
              <a:rPr lang="en-US" dirty="0" smtClean="0"/>
              <a:t>. 2007. Language: Nature, Psychology and Grammatical Aspects. Us: Wadsworth.</a:t>
            </a:r>
          </a:p>
          <a:p>
            <a:r>
              <a:rPr lang="en-US" i="1" dirty="0" err="1" smtClean="0"/>
              <a:t>Parsad</a:t>
            </a:r>
            <a:r>
              <a:rPr lang="en-US" i="1" dirty="0" smtClean="0"/>
              <a:t>, </a:t>
            </a:r>
            <a:r>
              <a:rPr lang="en-US" i="1" dirty="0" err="1" smtClean="0"/>
              <a:t>Tarni</a:t>
            </a:r>
            <a:r>
              <a:rPr lang="en-US" i="1" dirty="0" smtClean="0"/>
              <a:t>, A Course in Linguistics, 2012, New </a:t>
            </a:r>
            <a:r>
              <a:rPr lang="en-US" i="1" dirty="0" err="1" smtClean="0"/>
              <a:t>Dehli</a:t>
            </a:r>
            <a:r>
              <a:rPr lang="en-US" i="1" dirty="0" smtClean="0"/>
              <a:t>: PHI </a:t>
            </a:r>
          </a:p>
          <a:p>
            <a:r>
              <a:rPr lang="en-US" i="1" dirty="0" err="1" smtClean="0"/>
              <a:t>Rajimwale</a:t>
            </a:r>
            <a:r>
              <a:rPr lang="en-US" i="1" dirty="0" smtClean="0"/>
              <a:t>, </a:t>
            </a:r>
            <a:r>
              <a:rPr lang="en-US" i="1" dirty="0" err="1" smtClean="0"/>
              <a:t>Sharad</a:t>
            </a:r>
            <a:r>
              <a:rPr lang="en-US" i="1" dirty="0" smtClean="0"/>
              <a:t>, Elements of General Linguistics, 2006. </a:t>
            </a:r>
          </a:p>
          <a:p>
            <a:r>
              <a:rPr lang="en-US" dirty="0" err="1" smtClean="0"/>
              <a:t>Strang</a:t>
            </a:r>
            <a:r>
              <a:rPr lang="en-US" dirty="0" smtClean="0"/>
              <a:t>, Barbara. </a:t>
            </a:r>
            <a:r>
              <a:rPr lang="en-US" i="1" dirty="0" smtClean="0"/>
              <a:t>Modern English Structure. </a:t>
            </a:r>
            <a:r>
              <a:rPr lang="en-US" dirty="0" smtClean="0"/>
              <a:t>Edward Arnold. 1968</a:t>
            </a:r>
            <a:r>
              <a:rPr lang="en-US" i="1" dirty="0" smtClean="0"/>
              <a:t>.</a:t>
            </a:r>
          </a:p>
          <a:p>
            <a:r>
              <a:rPr lang="de-DE" dirty="0" smtClean="0"/>
              <a:t>Ouhalla, Jamal. </a:t>
            </a:r>
            <a:r>
              <a:rPr lang="de-DE" i="1" dirty="0" smtClean="0"/>
              <a:t>Introducing Transformational Grammar. </a:t>
            </a:r>
            <a:r>
              <a:rPr lang="de-DE" dirty="0" smtClean="0"/>
              <a:t>1999.</a:t>
            </a:r>
          </a:p>
          <a:p>
            <a:r>
              <a:rPr lang="en-US" dirty="0" err="1" smtClean="0"/>
              <a:t>Parsad</a:t>
            </a:r>
            <a:r>
              <a:rPr lang="en-US" dirty="0" smtClean="0"/>
              <a:t>, </a:t>
            </a:r>
            <a:r>
              <a:rPr lang="en-US" dirty="0" err="1" smtClean="0"/>
              <a:t>Tarni</a:t>
            </a:r>
            <a:r>
              <a:rPr lang="en-US" dirty="0" smtClean="0"/>
              <a:t>. A Course in Linguistics. 2012.</a:t>
            </a:r>
          </a:p>
          <a:p>
            <a:r>
              <a:rPr lang="en-US" dirty="0" smtClean="0"/>
              <a:t>Yule, George. The Study of Language. 1996.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210</TotalTime>
  <Words>1551</Words>
  <Application>Microsoft Office PowerPoint</Application>
  <PresentationFormat>On-screen Show (4:3)</PresentationFormat>
  <Paragraphs>303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Urban</vt:lpstr>
      <vt:lpstr>Morphology (2)</vt:lpstr>
      <vt:lpstr>Previously….</vt:lpstr>
      <vt:lpstr>Today’s Lecture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Types of Morphemes</vt:lpstr>
      <vt:lpstr>Morphemes: Some problems</vt:lpstr>
      <vt:lpstr>Problem case: Verbs of Latin origin </vt:lpstr>
      <vt:lpstr>General Tendency</vt:lpstr>
      <vt:lpstr>Morphemes: Further Sub Types</vt:lpstr>
      <vt:lpstr>Types of Free Morpheme</vt:lpstr>
      <vt:lpstr>Types of Bound Morphemes</vt:lpstr>
      <vt:lpstr>Types of Bound Morphemes</vt:lpstr>
      <vt:lpstr>Types of Bound Morphemes</vt:lpstr>
      <vt:lpstr>Types of Bound Morphemes</vt:lpstr>
      <vt:lpstr>Derivational vs. Inflectional</vt:lpstr>
      <vt:lpstr>Morphological Description</vt:lpstr>
      <vt:lpstr>Item &amp; Arrangement Morphology</vt:lpstr>
      <vt:lpstr>Item and Arrangement Morphology: Problems</vt:lpstr>
      <vt:lpstr>Item and Arrangement Morphology: Problems</vt:lpstr>
      <vt:lpstr>Item and Arrangement Morphology: Problems</vt:lpstr>
      <vt:lpstr>Item and Arrangement Morphology: Problems</vt:lpstr>
      <vt:lpstr>Item and Arrangement Morphology: Problems</vt:lpstr>
      <vt:lpstr>Morphs &amp; Allomorphs</vt:lpstr>
      <vt:lpstr>Aspects of Morphology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Morphology (2)</dc:title>
  <dc:creator>Numan</dc:creator>
  <cp:lastModifiedBy>Administrator</cp:lastModifiedBy>
  <cp:revision>93</cp:revision>
  <dcterms:created xsi:type="dcterms:W3CDTF">2013-06-11T19:56:01Z</dcterms:created>
  <dcterms:modified xsi:type="dcterms:W3CDTF">2013-06-12T10:01:28Z</dcterms:modified>
</cp:coreProperties>
</file>