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8" r:id="rId30"/>
    <p:sldId id="284" r:id="rId31"/>
    <p:sldId id="287" r:id="rId32"/>
    <p:sldId id="285" r:id="rId33"/>
    <p:sldId id="286" r:id="rId34"/>
    <p:sldId id="292" r:id="rId35"/>
    <p:sldId id="293" r:id="rId36"/>
    <p:sldId id="289" r:id="rId37"/>
    <p:sldId id="290" r:id="rId38"/>
    <p:sldId id="291"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E78494E-5CFE-419E-BFF0-E70BBD01F1B4}" type="datetimeFigureOut">
              <a:rPr lang="en-US" smtClean="0"/>
              <a:pPr/>
              <a:t>6/12/2013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A46E94F-5158-4A72-99A1-FEE1C0B1B9D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78494E-5CFE-419E-BFF0-E70BBD01F1B4}" type="datetimeFigureOut">
              <a:rPr lang="en-US" smtClean="0"/>
              <a:pPr/>
              <a:t>6/12/2013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E78494E-5CFE-419E-BFF0-E70BBD01F1B4}" type="datetimeFigureOut">
              <a:rPr lang="en-US" smtClean="0"/>
              <a:pPr/>
              <a:t>6/12/2013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6E94F-5158-4A72-99A1-FEE1C0B1B9D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78494E-5CFE-419E-BFF0-E70BBD01F1B4}" type="datetimeFigureOut">
              <a:rPr lang="en-US" smtClean="0"/>
              <a:pPr/>
              <a:t>6/12/2013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E78494E-5CFE-419E-BFF0-E70BBD01F1B4}" type="datetimeFigureOut">
              <a:rPr lang="en-US" smtClean="0"/>
              <a:pPr/>
              <a:t>6/12/2013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E78494E-5CFE-419E-BFF0-E70BBD01F1B4}" type="datetimeFigureOut">
              <a:rPr lang="en-US" smtClean="0"/>
              <a:pPr/>
              <a:t>6/12/2013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78494E-5CFE-419E-BFF0-E70BBD01F1B4}" type="datetimeFigureOut">
              <a:rPr lang="en-US" smtClean="0"/>
              <a:pPr/>
              <a:t>6/12/2013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E78494E-5CFE-419E-BFF0-E70BBD01F1B4}" type="datetimeFigureOut">
              <a:rPr lang="en-US" smtClean="0"/>
              <a:pPr/>
              <a:t>6/12/2013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E78494E-5CFE-419E-BFF0-E70BBD01F1B4}" type="datetimeFigureOut">
              <a:rPr lang="en-US" smtClean="0"/>
              <a:pPr/>
              <a:t>6/12/2013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A46E94F-5158-4A72-99A1-FEE1C0B1B9D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78494E-5CFE-419E-BFF0-E70BBD01F1B4}" type="datetimeFigureOut">
              <a:rPr lang="en-US" smtClean="0"/>
              <a:pPr/>
              <a:t>6/12/2013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78494E-5CFE-419E-BFF0-E70BBD01F1B4}" type="datetimeFigureOut">
              <a:rPr lang="en-US" smtClean="0"/>
              <a:pPr/>
              <a:t>6/12/2013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6E94F-5158-4A72-99A1-FEE1C0B1B9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E78494E-5CFE-419E-BFF0-E70BBD01F1B4}" type="datetimeFigureOut">
              <a:rPr lang="en-US" smtClean="0"/>
              <a:pPr/>
              <a:t>6/12/2013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A46E94F-5158-4A72-99A1-FEE1C0B1B9D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Morphology(1)</a:t>
            </a:r>
            <a:endParaRPr lang="en-US" dirty="0"/>
          </a:p>
        </p:txBody>
      </p:sp>
      <p:sp>
        <p:nvSpPr>
          <p:cNvPr id="3" name="Subtitle 2"/>
          <p:cNvSpPr>
            <a:spLocks noGrp="1"/>
          </p:cNvSpPr>
          <p:nvPr>
            <p:ph type="subTitle" idx="1"/>
          </p:nvPr>
        </p:nvSpPr>
        <p:spPr/>
        <p:txBody>
          <a:bodyPr/>
          <a:lstStyle/>
          <a:p>
            <a:endParaRPr lang="en-US" dirty="0" smtClean="0"/>
          </a:p>
          <a:p>
            <a:endParaRPr lang="en-US" dirty="0"/>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Phonology</a:t>
            </a:r>
          </a:p>
          <a:p>
            <a:r>
              <a:rPr lang="en-US" dirty="0" smtClean="0"/>
              <a:t>Co-Articulation Effects</a:t>
            </a:r>
          </a:p>
          <a:p>
            <a:r>
              <a:rPr lang="en-US" dirty="0" smtClean="0"/>
              <a:t>Supra segmental Features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endParaRPr lang="en-US" dirty="0" smtClean="0"/>
          </a:p>
          <a:p>
            <a:r>
              <a:rPr lang="en-US" dirty="0" smtClean="0"/>
              <a:t>Morphology</a:t>
            </a:r>
          </a:p>
          <a:p>
            <a:r>
              <a:rPr lang="en-US" dirty="0" smtClean="0"/>
              <a:t>Word</a:t>
            </a:r>
          </a:p>
          <a:p>
            <a:r>
              <a:rPr lang="en-US" dirty="0" smtClean="0"/>
              <a:t>Morpheme</a:t>
            </a:r>
          </a:p>
          <a:p>
            <a:r>
              <a:rPr lang="en-US" dirty="0" smtClean="0"/>
              <a:t>Word and Morpheme</a:t>
            </a:r>
          </a:p>
          <a:p>
            <a:r>
              <a:rPr lang="en-US" dirty="0" smtClean="0"/>
              <a:t>Phoneme and Morpheme</a:t>
            </a:r>
          </a:p>
          <a:p>
            <a:r>
              <a:rPr lang="en-US" dirty="0" smtClean="0"/>
              <a:t>Lexeme </a:t>
            </a:r>
            <a:r>
              <a:rPr lang="en-US" smtClean="0"/>
              <a:t>and Morpheme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Language</a:t>
            </a:r>
            <a:endParaRPr lang="en-US" dirty="0"/>
          </a:p>
        </p:txBody>
      </p:sp>
      <p:sp>
        <p:nvSpPr>
          <p:cNvPr id="3" name="Content Placeholder 2"/>
          <p:cNvSpPr>
            <a:spLocks noGrp="1"/>
          </p:cNvSpPr>
          <p:nvPr>
            <p:ph idx="1"/>
          </p:nvPr>
        </p:nvSpPr>
        <p:spPr/>
        <p:txBody>
          <a:bodyPr/>
          <a:lstStyle/>
          <a:p>
            <a:endParaRPr lang="en-US" dirty="0" smtClean="0"/>
          </a:p>
          <a:p>
            <a:r>
              <a:rPr lang="en-US" dirty="0" smtClean="0"/>
              <a:t>Phonology</a:t>
            </a:r>
          </a:p>
          <a:p>
            <a:r>
              <a:rPr lang="en-US" dirty="0" smtClean="0"/>
              <a:t>Phonetics</a:t>
            </a:r>
          </a:p>
          <a:p>
            <a:r>
              <a:rPr lang="en-US" b="1" dirty="0" smtClean="0">
                <a:solidFill>
                  <a:srgbClr val="FF0000"/>
                </a:solidFill>
              </a:rPr>
              <a:t>Morphology</a:t>
            </a:r>
          </a:p>
          <a:p>
            <a:r>
              <a:rPr lang="en-US" dirty="0" smtClean="0"/>
              <a:t>Syntax</a:t>
            </a:r>
          </a:p>
          <a:p>
            <a:r>
              <a:rPr lang="en-US" dirty="0" smtClean="0"/>
              <a:t>Semantics</a:t>
            </a:r>
          </a:p>
          <a:p>
            <a:r>
              <a:rPr lang="en-US" dirty="0" smtClean="0"/>
              <a:t>Pragmatics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Morphology</a:t>
            </a:r>
            <a:endParaRPr lang="en-US" dirty="0"/>
          </a:p>
        </p:txBody>
      </p:sp>
      <p:sp>
        <p:nvSpPr>
          <p:cNvPr id="3" name="Content Placeholder 2"/>
          <p:cNvSpPr>
            <a:spLocks noGrp="1"/>
          </p:cNvSpPr>
          <p:nvPr>
            <p:ph idx="1"/>
          </p:nvPr>
        </p:nvSpPr>
        <p:spPr/>
        <p:txBody>
          <a:bodyPr>
            <a:normAutofit/>
          </a:bodyPr>
          <a:lstStyle/>
          <a:p>
            <a:endParaRPr lang="en-US" dirty="0" smtClean="0"/>
          </a:p>
          <a:p>
            <a:pPr>
              <a:buNone/>
            </a:pPr>
            <a:r>
              <a:rPr lang="en-US" dirty="0" smtClean="0"/>
              <a:t>				Morphology</a:t>
            </a:r>
          </a:p>
          <a:p>
            <a:pPr>
              <a:buNone/>
            </a:pPr>
            <a:endParaRPr lang="en-US" dirty="0" smtClean="0"/>
          </a:p>
          <a:p>
            <a:pPr>
              <a:buNone/>
            </a:pPr>
            <a:r>
              <a:rPr lang="en-US" dirty="0" smtClean="0"/>
              <a:t>		Morph (form) 		logy (study)</a:t>
            </a:r>
          </a:p>
          <a:p>
            <a:pPr>
              <a:buNone/>
            </a:pPr>
            <a:endParaRPr lang="en-US" dirty="0" smtClean="0"/>
          </a:p>
          <a:p>
            <a:r>
              <a:rPr lang="en-US" dirty="0" smtClean="0"/>
              <a:t>Thus, morphology is study of forms (actually forms of words: structure)</a:t>
            </a:r>
          </a:p>
          <a:p>
            <a:r>
              <a:rPr lang="en-US" dirty="0" smtClean="0"/>
              <a:t> structure level above phonology and below syntax involving words</a:t>
            </a:r>
          </a:p>
          <a:p>
            <a:endParaRPr lang="en-US" dirty="0"/>
          </a:p>
        </p:txBody>
      </p:sp>
      <p:cxnSp>
        <p:nvCxnSpPr>
          <p:cNvPr id="5" name="Straight Arrow Connector 4"/>
          <p:cNvCxnSpPr/>
          <p:nvPr/>
        </p:nvCxnSpPr>
        <p:spPr>
          <a:xfrm rot="10800000" flipV="1">
            <a:off x="3124200" y="2895599"/>
            <a:ext cx="9144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038600" y="2895600"/>
            <a:ext cx="1219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Morphology</a:t>
            </a:r>
            <a:endParaRPr lang="en-US" dirty="0"/>
          </a:p>
        </p:txBody>
      </p:sp>
      <p:sp>
        <p:nvSpPr>
          <p:cNvPr id="3" name="Content Placeholder 2"/>
          <p:cNvSpPr>
            <a:spLocks noGrp="1"/>
          </p:cNvSpPr>
          <p:nvPr>
            <p:ph idx="1"/>
          </p:nvPr>
        </p:nvSpPr>
        <p:spPr/>
        <p:txBody>
          <a:bodyPr>
            <a:normAutofit lnSpcReduction="10000"/>
          </a:bodyPr>
          <a:lstStyle/>
          <a:p>
            <a:endParaRPr lang="en-GB" dirty="0" smtClean="0"/>
          </a:p>
          <a:p>
            <a:endParaRPr lang="en-GB" dirty="0" smtClean="0"/>
          </a:p>
          <a:p>
            <a:r>
              <a:rPr lang="en-US" dirty="0" smtClean="0"/>
              <a:t>“Morphology is the study of patterns of word formations within and across languages” (Prasad, 48)</a:t>
            </a:r>
          </a:p>
          <a:p>
            <a:endParaRPr lang="en-GB" dirty="0" smtClean="0"/>
          </a:p>
          <a:p>
            <a:r>
              <a:rPr lang="en-GB" dirty="0" smtClean="0"/>
              <a:t>The area of grammar concerned with the structure of words and with relationships between words involving the morphemes that compose them</a:t>
            </a:r>
          </a:p>
          <a:p>
            <a:endParaRPr lang="en-GB" dirty="0" smtClean="0"/>
          </a:p>
          <a:p>
            <a:r>
              <a:rPr lang="en-GB" dirty="0" smtClean="0"/>
              <a:t>Morphology is ‘science of word forms’ (</a:t>
            </a:r>
            <a:r>
              <a:rPr lang="en-GB" dirty="0" err="1" smtClean="0"/>
              <a:t>Fromkin</a:t>
            </a:r>
            <a:r>
              <a:rPr lang="en-GB" dirty="0" smtClean="0"/>
              <a:t>, 131)</a:t>
            </a:r>
            <a:endParaRPr lang="it-IT"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Word?</a:t>
            </a:r>
            <a:endParaRPr lang="en-US" dirty="0"/>
          </a:p>
        </p:txBody>
      </p:sp>
      <p:sp>
        <p:nvSpPr>
          <p:cNvPr id="3" name="Content Placeholder 2"/>
          <p:cNvSpPr>
            <a:spLocks noGrp="1"/>
          </p:cNvSpPr>
          <p:nvPr>
            <p:ph idx="1"/>
          </p:nvPr>
        </p:nvSpPr>
        <p:spPr/>
        <p:txBody>
          <a:bodyPr/>
          <a:lstStyle/>
          <a:p>
            <a:endParaRPr lang="en-US" dirty="0" smtClean="0"/>
          </a:p>
          <a:p>
            <a:r>
              <a:rPr lang="en-US" dirty="0" smtClean="0"/>
              <a:t>We play with words</a:t>
            </a:r>
          </a:p>
          <a:p>
            <a:r>
              <a:rPr lang="en-US" dirty="0" smtClean="0"/>
              <a:t>We know a lot of words</a:t>
            </a:r>
          </a:p>
          <a:p>
            <a:r>
              <a:rPr lang="en-US" dirty="0" smtClean="0"/>
              <a:t>A child in average knows 13,000 words</a:t>
            </a:r>
          </a:p>
          <a:p>
            <a:r>
              <a:rPr lang="en-US" dirty="0" smtClean="0"/>
              <a:t>An adult in average knows 60,000 words</a:t>
            </a:r>
          </a:p>
          <a:p>
            <a:r>
              <a:rPr lang="en-US" dirty="0" smtClean="0"/>
              <a:t>Our knowledge of words help us to use a certain language </a:t>
            </a:r>
          </a:p>
          <a:p>
            <a:endParaRPr lang="en-US" dirty="0" smtClean="0"/>
          </a:p>
          <a:p>
            <a:r>
              <a:rPr lang="en-US" b="1" dirty="0" smtClean="0"/>
              <a:t>What is a word?</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word?</a:t>
            </a:r>
            <a:endParaRPr lang="en-US" dirty="0"/>
          </a:p>
        </p:txBody>
      </p:sp>
      <p:sp>
        <p:nvSpPr>
          <p:cNvPr id="3" name="Content Placeholder 2"/>
          <p:cNvSpPr>
            <a:spLocks noGrp="1"/>
          </p:cNvSpPr>
          <p:nvPr>
            <p:ph idx="1"/>
          </p:nvPr>
        </p:nvSpPr>
        <p:spPr/>
        <p:txBody>
          <a:bodyPr/>
          <a:lstStyle/>
          <a:p>
            <a:endParaRPr lang="en-GB" dirty="0" smtClean="0"/>
          </a:p>
          <a:p>
            <a:r>
              <a:rPr lang="en-GB" dirty="0" smtClean="0"/>
              <a:t>An orthographic definition</a:t>
            </a:r>
            <a:endParaRPr lang="it-IT" dirty="0" smtClean="0"/>
          </a:p>
          <a:p>
            <a:r>
              <a:rPr lang="en-GB" dirty="0" smtClean="0"/>
              <a:t>A phonological definition</a:t>
            </a:r>
            <a:endParaRPr lang="it-IT" dirty="0" smtClean="0"/>
          </a:p>
          <a:p>
            <a:r>
              <a:rPr lang="en-GB" dirty="0" smtClean="0"/>
              <a:t>A semantic definition</a:t>
            </a:r>
            <a:endParaRPr lang="it-IT" dirty="0" smtClean="0"/>
          </a:p>
          <a:p>
            <a:r>
              <a:rPr lang="en-GB" dirty="0" smtClean="0"/>
              <a:t>A syntactic definition</a:t>
            </a:r>
            <a:endParaRPr lang="it-IT"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word? </a:t>
            </a:r>
            <a:r>
              <a:rPr lang="en-US" sz="4400" dirty="0" smtClean="0"/>
              <a:t>(Orthographic View)</a:t>
            </a:r>
            <a:endParaRPr lang="en-US" sz="4400" dirty="0"/>
          </a:p>
        </p:txBody>
      </p:sp>
      <p:sp>
        <p:nvSpPr>
          <p:cNvPr id="3" name="Content Placeholder 2"/>
          <p:cNvSpPr>
            <a:spLocks noGrp="1"/>
          </p:cNvSpPr>
          <p:nvPr>
            <p:ph idx="1"/>
          </p:nvPr>
        </p:nvSpPr>
        <p:spPr/>
        <p:txBody>
          <a:bodyPr/>
          <a:lstStyle/>
          <a:p>
            <a:endParaRPr lang="en-US" dirty="0" smtClean="0"/>
          </a:p>
          <a:p>
            <a:r>
              <a:rPr lang="en-US" b="1" dirty="0" smtClean="0"/>
              <a:t>An Orthographic Definition</a:t>
            </a:r>
          </a:p>
          <a:p>
            <a:endParaRPr lang="en-US" dirty="0" smtClean="0"/>
          </a:p>
          <a:p>
            <a:r>
              <a:rPr lang="en-GB" dirty="0" smtClean="0"/>
              <a:t>Words as </a:t>
            </a:r>
            <a:r>
              <a:rPr lang="en-GB" b="1" dirty="0" smtClean="0"/>
              <a:t>units</a:t>
            </a:r>
            <a:r>
              <a:rPr lang="en-GB" dirty="0" smtClean="0"/>
              <a:t> in the writing system: words are </a:t>
            </a:r>
            <a:r>
              <a:rPr lang="en-GB" b="1" dirty="0" smtClean="0"/>
              <a:t>uninterrupted</a:t>
            </a:r>
            <a:r>
              <a:rPr lang="en-GB" dirty="0" smtClean="0"/>
              <a:t> strings of letters</a:t>
            </a:r>
          </a:p>
          <a:p>
            <a:r>
              <a:rPr lang="en-GB" dirty="0" smtClean="0"/>
              <a:t>Words have spellings</a:t>
            </a:r>
          </a:p>
          <a:p>
            <a:r>
              <a:rPr lang="en-GB" dirty="0" smtClean="0"/>
              <a:t>For example: </a:t>
            </a:r>
            <a:r>
              <a:rPr lang="en-GB" i="1" dirty="0" smtClean="0"/>
              <a:t>writing</a:t>
            </a:r>
            <a:r>
              <a:rPr lang="en-GB" dirty="0" smtClean="0"/>
              <a:t> is a word because there are blank spaces surrounding it</a:t>
            </a:r>
            <a:r>
              <a:rPr lang="it-IT" dirty="0" smtClean="0"/>
              <a:t>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word</a:t>
            </a:r>
            <a:r>
              <a:rPr lang="en-US" sz="4400" dirty="0" smtClean="0"/>
              <a:t>?(Orthographic View)</a:t>
            </a:r>
            <a:endParaRPr lang="en-US" sz="4400" dirty="0"/>
          </a:p>
        </p:txBody>
      </p:sp>
      <p:sp>
        <p:nvSpPr>
          <p:cNvPr id="3" name="Content Placeholder 2"/>
          <p:cNvSpPr>
            <a:spLocks noGrp="1"/>
          </p:cNvSpPr>
          <p:nvPr>
            <p:ph idx="1"/>
          </p:nvPr>
        </p:nvSpPr>
        <p:spPr/>
        <p:txBody>
          <a:bodyPr/>
          <a:lstStyle/>
          <a:p>
            <a:r>
              <a:rPr lang="en-US" b="1" dirty="0" smtClean="0"/>
              <a:t>Problems with Orthographic Definition</a:t>
            </a:r>
          </a:p>
          <a:p>
            <a:endParaRPr lang="en-US" dirty="0" smtClean="0"/>
          </a:p>
          <a:p>
            <a:r>
              <a:rPr lang="en-GB" dirty="0" smtClean="0"/>
              <a:t>Can you make a list of punctuation marks?</a:t>
            </a:r>
            <a:endParaRPr lang="it-IT" dirty="0" smtClean="0"/>
          </a:p>
          <a:p>
            <a:r>
              <a:rPr lang="en-GB" dirty="0" smtClean="0"/>
              <a:t>Can you think of instances of words characterized by different spellings? (soul, sole)</a:t>
            </a:r>
            <a:endParaRPr lang="it-IT" dirty="0" smtClean="0"/>
          </a:p>
          <a:p>
            <a:r>
              <a:rPr lang="en-GB" dirty="0" smtClean="0"/>
              <a:t>What about compound nouns? (Dinning room)</a:t>
            </a:r>
            <a:endParaRPr lang="it-IT"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word? </a:t>
            </a:r>
            <a:r>
              <a:rPr lang="en-US" sz="4400" dirty="0" smtClean="0"/>
              <a:t>(Orthographic View)</a:t>
            </a:r>
            <a:endParaRPr lang="en-US" sz="4400" dirty="0"/>
          </a:p>
        </p:txBody>
      </p:sp>
      <p:sp>
        <p:nvSpPr>
          <p:cNvPr id="3" name="Content Placeholder 2"/>
          <p:cNvSpPr>
            <a:spLocks noGrp="1"/>
          </p:cNvSpPr>
          <p:nvPr>
            <p:ph idx="1"/>
          </p:nvPr>
        </p:nvSpPr>
        <p:spPr/>
        <p:txBody>
          <a:bodyPr>
            <a:normAutofit lnSpcReduction="10000"/>
          </a:bodyPr>
          <a:lstStyle/>
          <a:p>
            <a:r>
              <a:rPr lang="en-GB" sz="2800" b="1" dirty="0" smtClean="0"/>
              <a:t>How many words are there in the following sentences?</a:t>
            </a:r>
          </a:p>
          <a:p>
            <a:endParaRPr lang="en-GB" sz="2800" b="1" dirty="0" smtClean="0"/>
          </a:p>
          <a:p>
            <a:r>
              <a:rPr lang="en-GB" dirty="0" smtClean="0">
                <a:solidFill>
                  <a:srgbClr val="C00000"/>
                </a:solidFill>
              </a:rPr>
              <a:t>a. </a:t>
            </a:r>
            <a:r>
              <a:rPr lang="en-GB" i="1" dirty="0" smtClean="0">
                <a:solidFill>
                  <a:srgbClr val="C00000"/>
                </a:solidFill>
              </a:rPr>
              <a:t>John’s girl friend lives in a high-rise apartment building. </a:t>
            </a:r>
            <a:endParaRPr lang="en-GB" dirty="0" smtClean="0">
              <a:solidFill>
                <a:srgbClr val="C00000"/>
              </a:solidFill>
            </a:endParaRPr>
          </a:p>
          <a:p>
            <a:r>
              <a:rPr lang="en-GB" dirty="0" smtClean="0">
                <a:solidFill>
                  <a:srgbClr val="C00000"/>
                </a:solidFill>
              </a:rPr>
              <a:t>b. </a:t>
            </a:r>
            <a:r>
              <a:rPr lang="en-GB" i="1" dirty="0" smtClean="0">
                <a:solidFill>
                  <a:srgbClr val="C00000"/>
                </a:solidFill>
              </a:rPr>
              <a:t>Mary’s a policewoman in the United States</a:t>
            </a:r>
            <a:r>
              <a:rPr lang="en-GB" dirty="0" smtClean="0">
                <a:solidFill>
                  <a:srgbClr val="C00000"/>
                </a:solidFill>
              </a:rPr>
              <a:t>.</a:t>
            </a:r>
          </a:p>
          <a:p>
            <a:endParaRPr lang="en-GB" dirty="0" smtClean="0">
              <a:solidFill>
                <a:srgbClr val="C00000"/>
              </a:solidFill>
            </a:endParaRPr>
          </a:p>
          <a:p>
            <a:r>
              <a:rPr lang="en-GB" dirty="0" smtClean="0"/>
              <a:t>- Is </a:t>
            </a:r>
            <a:r>
              <a:rPr lang="en-GB" i="1" dirty="0" smtClean="0"/>
              <a:t>John’s</a:t>
            </a:r>
            <a:r>
              <a:rPr lang="en-GB" dirty="0" smtClean="0"/>
              <a:t> in a. above one or two words? </a:t>
            </a:r>
          </a:p>
          <a:p>
            <a:r>
              <a:rPr lang="en-GB" dirty="0" smtClean="0"/>
              <a:t>- Is </a:t>
            </a:r>
            <a:r>
              <a:rPr lang="en-GB" i="1" dirty="0" smtClean="0"/>
              <a:t>Mary’s</a:t>
            </a:r>
            <a:r>
              <a:rPr lang="en-GB" dirty="0" smtClean="0"/>
              <a:t> in b. above one or two words?</a:t>
            </a:r>
          </a:p>
          <a:p>
            <a:r>
              <a:rPr lang="en-GB" dirty="0" smtClean="0"/>
              <a:t>- Is </a:t>
            </a:r>
            <a:r>
              <a:rPr lang="en-GB" i="1" dirty="0" smtClean="0"/>
              <a:t>high-rise</a:t>
            </a:r>
            <a:r>
              <a:rPr lang="en-GB" dirty="0" smtClean="0"/>
              <a:t> in a. above one or two words?</a:t>
            </a:r>
            <a:endParaRPr lang="it-IT"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word?</a:t>
            </a:r>
            <a:r>
              <a:rPr lang="en-US" sz="4400" dirty="0" smtClean="0">
                <a:solidFill>
                  <a:srgbClr val="69676D"/>
                </a:solidFill>
              </a:rPr>
              <a:t> (Orthographic View)</a:t>
            </a:r>
            <a:endParaRPr lang="en-US" dirty="0"/>
          </a:p>
        </p:txBody>
      </p:sp>
      <p:sp>
        <p:nvSpPr>
          <p:cNvPr id="3" name="Content Placeholder 2"/>
          <p:cNvSpPr>
            <a:spLocks noGrp="1"/>
          </p:cNvSpPr>
          <p:nvPr>
            <p:ph idx="1"/>
          </p:nvPr>
        </p:nvSpPr>
        <p:spPr/>
        <p:txBody>
          <a:bodyPr/>
          <a:lstStyle/>
          <a:p>
            <a:r>
              <a:rPr lang="en-GB" sz="2800" b="1" dirty="0" smtClean="0"/>
              <a:t>The orthographic word may not coincide with our intuitions:</a:t>
            </a:r>
          </a:p>
          <a:p>
            <a:endParaRPr lang="en-GB" sz="2800" dirty="0" smtClean="0"/>
          </a:p>
          <a:p>
            <a:r>
              <a:rPr lang="en-GB" dirty="0" smtClean="0"/>
              <a:t>Compound nouns: </a:t>
            </a:r>
            <a:r>
              <a:rPr lang="en-GB" i="1" dirty="0" smtClean="0"/>
              <a:t>apartment</a:t>
            </a:r>
            <a:r>
              <a:rPr lang="en-GB" dirty="0" smtClean="0"/>
              <a:t> </a:t>
            </a:r>
            <a:r>
              <a:rPr lang="en-GB" i="1" dirty="0" smtClean="0"/>
              <a:t>building</a:t>
            </a:r>
            <a:r>
              <a:rPr lang="en-GB" dirty="0" smtClean="0"/>
              <a:t>, </a:t>
            </a:r>
            <a:r>
              <a:rPr lang="en-GB" i="1" dirty="0" smtClean="0"/>
              <a:t>parking</a:t>
            </a:r>
            <a:r>
              <a:rPr lang="en-GB" dirty="0" smtClean="0"/>
              <a:t> </a:t>
            </a:r>
            <a:r>
              <a:rPr lang="en-GB" i="1" dirty="0" smtClean="0"/>
              <a:t>ticket</a:t>
            </a:r>
            <a:r>
              <a:rPr lang="en-GB" dirty="0" smtClean="0"/>
              <a:t>, </a:t>
            </a:r>
            <a:r>
              <a:rPr lang="en-GB" i="1" dirty="0" smtClean="0"/>
              <a:t>ground floor, United States</a:t>
            </a:r>
            <a:r>
              <a:rPr lang="en-GB" dirty="0" smtClean="0"/>
              <a:t>.	</a:t>
            </a:r>
          </a:p>
          <a:p>
            <a:r>
              <a:rPr lang="en-GB" dirty="0" smtClean="0"/>
              <a:t>Phrasal verbs: </a:t>
            </a:r>
            <a:r>
              <a:rPr lang="en-GB" i="1" dirty="0" smtClean="0"/>
              <a:t>get up</a:t>
            </a:r>
            <a:r>
              <a:rPr lang="en-GB" dirty="0" smtClean="0"/>
              <a:t>, </a:t>
            </a:r>
            <a:r>
              <a:rPr lang="en-GB" i="1" dirty="0" smtClean="0"/>
              <a:t>look after</a:t>
            </a:r>
            <a:r>
              <a:rPr lang="en-GB" dirty="0" smtClean="0"/>
              <a:t>, </a:t>
            </a:r>
            <a:r>
              <a:rPr lang="en-GB" i="1" dirty="0" smtClean="0"/>
              <a:t>put up with</a:t>
            </a:r>
            <a:r>
              <a:rPr lang="en-GB" dirty="0" smtClean="0"/>
              <a:t>.</a:t>
            </a:r>
            <a:endParaRPr lang="it-IT"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word?</a:t>
            </a:r>
            <a:r>
              <a:rPr lang="en-US" sz="4400" dirty="0" smtClean="0">
                <a:solidFill>
                  <a:srgbClr val="69676D"/>
                </a:solidFill>
              </a:rPr>
              <a:t> (Phonological View)</a:t>
            </a:r>
            <a:endParaRPr lang="en-US" dirty="0"/>
          </a:p>
        </p:txBody>
      </p:sp>
      <p:sp>
        <p:nvSpPr>
          <p:cNvPr id="3" name="Content Placeholder 2"/>
          <p:cNvSpPr>
            <a:spLocks noGrp="1"/>
          </p:cNvSpPr>
          <p:nvPr>
            <p:ph idx="1"/>
          </p:nvPr>
        </p:nvSpPr>
        <p:spPr/>
        <p:txBody>
          <a:bodyPr/>
          <a:lstStyle/>
          <a:p>
            <a:r>
              <a:rPr lang="en-US" b="1" dirty="0" smtClean="0"/>
              <a:t>A Phonological Definition:</a:t>
            </a:r>
          </a:p>
          <a:p>
            <a:endParaRPr lang="en-US" dirty="0" smtClean="0"/>
          </a:p>
          <a:p>
            <a:r>
              <a:rPr lang="en-GB" dirty="0" smtClean="0"/>
              <a:t>Words as phonological units: spoken in isolation each word can only have one main stress</a:t>
            </a:r>
          </a:p>
          <a:p>
            <a:r>
              <a:rPr lang="en-GB" dirty="0" smtClean="0"/>
              <a:t>E.g. </a:t>
            </a:r>
            <a:r>
              <a:rPr lang="en-GB" i="1" dirty="0" smtClean="0"/>
              <a:t>W</a:t>
            </a:r>
            <a:r>
              <a:rPr lang="en-GB" i="1" u="sng" dirty="0" smtClean="0"/>
              <a:t>o</a:t>
            </a:r>
            <a:r>
              <a:rPr lang="en-GB" i="1" dirty="0" smtClean="0"/>
              <a:t>rds as </a:t>
            </a:r>
            <a:r>
              <a:rPr lang="en-GB" i="1" u="sng" dirty="0" smtClean="0"/>
              <a:t>e</a:t>
            </a:r>
            <a:r>
              <a:rPr lang="en-GB" i="1" dirty="0" smtClean="0"/>
              <a:t>lements of the s</a:t>
            </a:r>
            <a:r>
              <a:rPr lang="en-GB" i="1" u="sng" dirty="0" smtClean="0"/>
              <a:t>y</a:t>
            </a:r>
            <a:r>
              <a:rPr lang="en-GB" i="1" dirty="0" smtClean="0"/>
              <a:t>stem</a:t>
            </a:r>
            <a:r>
              <a:rPr lang="en-GB" dirty="0" smtClean="0"/>
              <a:t>  The underlined characters indicate the main stress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word? </a:t>
            </a:r>
            <a:r>
              <a:rPr lang="en-US" sz="4400" dirty="0" smtClean="0"/>
              <a:t>(Phonological View)</a:t>
            </a:r>
            <a:endParaRPr lang="en-US" sz="4400" dirty="0"/>
          </a:p>
        </p:txBody>
      </p:sp>
      <p:sp>
        <p:nvSpPr>
          <p:cNvPr id="3" name="Content Placeholder 2"/>
          <p:cNvSpPr>
            <a:spLocks noGrp="1"/>
          </p:cNvSpPr>
          <p:nvPr>
            <p:ph idx="1"/>
          </p:nvPr>
        </p:nvSpPr>
        <p:spPr/>
        <p:txBody>
          <a:bodyPr/>
          <a:lstStyle/>
          <a:p>
            <a:r>
              <a:rPr lang="en-US" b="1" dirty="0" smtClean="0"/>
              <a:t>Problems with phonological Definition:</a:t>
            </a:r>
          </a:p>
          <a:p>
            <a:endParaRPr lang="en-US" dirty="0" smtClean="0"/>
          </a:p>
          <a:p>
            <a:r>
              <a:rPr lang="en-GB" dirty="0" smtClean="0"/>
              <a:t>Function words (i.e. words such as </a:t>
            </a:r>
            <a:r>
              <a:rPr lang="en-GB" i="1" dirty="0" err="1" smtClean="0"/>
              <a:t>as</a:t>
            </a:r>
            <a:r>
              <a:rPr lang="en-GB" i="1" dirty="0" smtClean="0"/>
              <a:t>, of, the</a:t>
            </a:r>
            <a:r>
              <a:rPr lang="en-GB" dirty="0" smtClean="0"/>
              <a:t>) do not seem to have a main stress;</a:t>
            </a:r>
            <a:endParaRPr lang="it-IT" dirty="0" smtClean="0"/>
          </a:p>
          <a:p>
            <a:r>
              <a:rPr lang="en-GB" dirty="0" err="1" smtClean="0"/>
              <a:t>Clitics</a:t>
            </a:r>
            <a:r>
              <a:rPr lang="en-GB" dirty="0" smtClean="0"/>
              <a:t> (i.e. </a:t>
            </a:r>
            <a:r>
              <a:rPr lang="en-GB" i="1" dirty="0" smtClean="0"/>
              <a:t>‘s</a:t>
            </a:r>
            <a:r>
              <a:rPr lang="en-GB" dirty="0" smtClean="0"/>
              <a:t> in the example below) do not seem to have a main stress-</a:t>
            </a:r>
            <a:endParaRPr lang="it-IT" dirty="0" smtClean="0"/>
          </a:p>
          <a:p>
            <a:r>
              <a:rPr lang="en-GB" dirty="0" smtClean="0"/>
              <a:t>Ex. </a:t>
            </a:r>
            <a:r>
              <a:rPr lang="en-GB" i="1" dirty="0" smtClean="0"/>
              <a:t>Jane’s in the garden</a:t>
            </a:r>
            <a:r>
              <a:rPr lang="en-GB" dirty="0" smtClean="0"/>
              <a:t>: ‘</a:t>
            </a:r>
            <a:r>
              <a:rPr lang="en-GB" i="1" dirty="0" smtClean="0"/>
              <a:t>s</a:t>
            </a:r>
            <a:r>
              <a:rPr lang="en-GB" dirty="0" smtClean="0"/>
              <a:t>, </a:t>
            </a:r>
            <a:r>
              <a:rPr lang="en-GB" i="1" dirty="0" smtClean="0"/>
              <a:t>in</a:t>
            </a:r>
            <a:r>
              <a:rPr lang="en-GB" dirty="0" smtClean="0"/>
              <a:t>, </a:t>
            </a:r>
            <a:r>
              <a:rPr lang="en-GB" i="1" dirty="0" smtClean="0"/>
              <a:t>the</a:t>
            </a:r>
            <a:r>
              <a:rPr lang="en-GB" dirty="0" smtClean="0"/>
              <a:t> are not stressed.</a:t>
            </a:r>
          </a:p>
          <a:p>
            <a:r>
              <a:rPr lang="en-GB" dirty="0" smtClean="0"/>
              <a:t>Should we not consider these function words as words??? </a:t>
            </a:r>
            <a:endParaRPr lang="it-IT"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word?</a:t>
            </a:r>
            <a:r>
              <a:rPr lang="en-US" sz="4400" dirty="0" smtClean="0">
                <a:solidFill>
                  <a:srgbClr val="69676D"/>
                </a:solidFill>
              </a:rPr>
              <a:t> (Semantic View)</a:t>
            </a:r>
            <a:endParaRPr lang="en-US" dirty="0"/>
          </a:p>
        </p:txBody>
      </p:sp>
      <p:sp>
        <p:nvSpPr>
          <p:cNvPr id="3" name="Content Placeholder 2"/>
          <p:cNvSpPr>
            <a:spLocks noGrp="1"/>
          </p:cNvSpPr>
          <p:nvPr>
            <p:ph idx="1"/>
          </p:nvPr>
        </p:nvSpPr>
        <p:spPr/>
        <p:txBody>
          <a:bodyPr/>
          <a:lstStyle/>
          <a:p>
            <a:r>
              <a:rPr lang="en-US" b="1" dirty="0" smtClean="0"/>
              <a:t>A Semantic Definition:</a:t>
            </a:r>
          </a:p>
          <a:p>
            <a:endParaRPr lang="en-US" dirty="0" smtClean="0"/>
          </a:p>
          <a:p>
            <a:r>
              <a:rPr lang="en-GB" dirty="0" smtClean="0"/>
              <a:t>Words as meaningful units: </a:t>
            </a:r>
          </a:p>
          <a:p>
            <a:r>
              <a:rPr lang="en-GB" dirty="0" smtClean="0"/>
              <a:t>a. Words express unified concepts</a:t>
            </a:r>
          </a:p>
          <a:p>
            <a:r>
              <a:rPr lang="en-GB" dirty="0" smtClean="0"/>
              <a:t>b. Words are the minimum meaningful units of a language</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word?</a:t>
            </a:r>
            <a:r>
              <a:rPr lang="en-US" sz="4400" dirty="0" smtClean="0">
                <a:solidFill>
                  <a:srgbClr val="69676D"/>
                </a:solidFill>
              </a:rPr>
              <a:t> (Semantic View)</a:t>
            </a:r>
            <a:endParaRPr lang="en-US" dirty="0"/>
          </a:p>
        </p:txBody>
      </p:sp>
      <p:sp>
        <p:nvSpPr>
          <p:cNvPr id="3" name="Content Placeholder 2"/>
          <p:cNvSpPr>
            <a:spLocks noGrp="1"/>
          </p:cNvSpPr>
          <p:nvPr>
            <p:ph idx="1"/>
          </p:nvPr>
        </p:nvSpPr>
        <p:spPr/>
        <p:txBody>
          <a:bodyPr/>
          <a:lstStyle/>
          <a:p>
            <a:r>
              <a:rPr lang="en-US" b="1" dirty="0" smtClean="0"/>
              <a:t>Problems with semantic definition:</a:t>
            </a:r>
          </a:p>
          <a:p>
            <a:endParaRPr lang="en-US" dirty="0" smtClean="0"/>
          </a:p>
          <a:p>
            <a:r>
              <a:rPr lang="en-GB" dirty="0" smtClean="0"/>
              <a:t>Concepts can be expressed by noun groups or larger units; for ex. </a:t>
            </a:r>
            <a:r>
              <a:rPr lang="en-GB" i="1" dirty="0" smtClean="0"/>
              <a:t>the man who lives next door</a:t>
            </a:r>
            <a:r>
              <a:rPr lang="en-GB" dirty="0" smtClean="0"/>
              <a:t> or </a:t>
            </a:r>
            <a:r>
              <a:rPr lang="en-GB" i="1" dirty="0" smtClean="0"/>
              <a:t>that beautiful summer morning of 1985 when we drove to the beach on an old CV2</a:t>
            </a:r>
            <a:r>
              <a:rPr lang="en-GB" dirty="0" smtClean="0"/>
              <a:t> </a:t>
            </a:r>
            <a:endParaRPr lang="it-IT" dirty="0" smtClean="0"/>
          </a:p>
          <a:p>
            <a:r>
              <a:rPr lang="en-GB" dirty="0" smtClean="0"/>
              <a:t>Function words may not have an easily identifiable meaning (for ex. can you specify the meaning of </a:t>
            </a:r>
            <a:r>
              <a:rPr lang="en-GB" i="1" dirty="0" smtClean="0"/>
              <a:t>the</a:t>
            </a:r>
            <a:r>
              <a:rPr lang="en-GB" dirty="0" smtClean="0"/>
              <a:t>?)</a:t>
            </a:r>
            <a:endParaRPr lang="it-IT"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word?</a:t>
            </a:r>
            <a:r>
              <a:rPr lang="en-US" sz="5400" dirty="0" smtClean="0">
                <a:solidFill>
                  <a:srgbClr val="69676D"/>
                </a:solidFill>
              </a:rPr>
              <a:t> </a:t>
            </a:r>
            <a:r>
              <a:rPr lang="en-US" sz="4400" dirty="0" smtClean="0">
                <a:solidFill>
                  <a:srgbClr val="69676D"/>
                </a:solidFill>
              </a:rPr>
              <a:t>(Syntactic View)</a:t>
            </a:r>
            <a:endParaRPr lang="en-US" sz="4400" dirty="0"/>
          </a:p>
        </p:txBody>
      </p:sp>
      <p:sp>
        <p:nvSpPr>
          <p:cNvPr id="3" name="Content Placeholder 2"/>
          <p:cNvSpPr>
            <a:spLocks noGrp="1"/>
          </p:cNvSpPr>
          <p:nvPr>
            <p:ph idx="1"/>
          </p:nvPr>
        </p:nvSpPr>
        <p:spPr/>
        <p:txBody>
          <a:bodyPr>
            <a:normAutofit fontScale="77500" lnSpcReduction="20000"/>
          </a:bodyPr>
          <a:lstStyle/>
          <a:p>
            <a:r>
              <a:rPr lang="en-US" sz="3300" b="1" dirty="0" smtClean="0"/>
              <a:t>A Syntactic Definition # 1:</a:t>
            </a:r>
          </a:p>
          <a:p>
            <a:endParaRPr lang="en-US" dirty="0" smtClean="0"/>
          </a:p>
          <a:p>
            <a:pPr>
              <a:lnSpc>
                <a:spcPct val="90000"/>
              </a:lnSpc>
            </a:pPr>
            <a:r>
              <a:rPr lang="en-GB" sz="2800" dirty="0" smtClean="0"/>
              <a:t>Words as syntactic units: words are the smallest syntactic elements in a sentence: </a:t>
            </a:r>
          </a:p>
          <a:p>
            <a:pPr>
              <a:lnSpc>
                <a:spcPct val="90000"/>
              </a:lnSpc>
            </a:pPr>
            <a:r>
              <a:rPr lang="en-GB" sz="2800" dirty="0" smtClean="0"/>
              <a:t>a. They belong to certain word classes (and follow the rules of these syntactic categories)</a:t>
            </a:r>
          </a:p>
          <a:p>
            <a:pPr>
              <a:lnSpc>
                <a:spcPct val="90000"/>
              </a:lnSpc>
            </a:pPr>
            <a:endParaRPr lang="en-GB" sz="2800" dirty="0" smtClean="0"/>
          </a:p>
          <a:p>
            <a:pPr>
              <a:lnSpc>
                <a:spcPct val="90000"/>
              </a:lnSpc>
            </a:pPr>
            <a:r>
              <a:rPr lang="en-GB" sz="2800" dirty="0" smtClean="0"/>
              <a:t>Words can be grouped into 2 main categories:</a:t>
            </a:r>
          </a:p>
          <a:p>
            <a:pPr>
              <a:lnSpc>
                <a:spcPct val="90000"/>
              </a:lnSpc>
              <a:buNone/>
            </a:pPr>
            <a:r>
              <a:rPr lang="en-GB" sz="2800" dirty="0" smtClean="0"/>
              <a:t>	1. Open-class words: classes of words which can contain an infinite number of words </a:t>
            </a:r>
          </a:p>
          <a:p>
            <a:pPr>
              <a:lnSpc>
                <a:spcPct val="90000"/>
              </a:lnSpc>
              <a:buNone/>
            </a:pPr>
            <a:r>
              <a:rPr lang="en-GB" sz="2800" dirty="0" smtClean="0"/>
              <a:t>	(i.e. nouns, lexical verbs, adjectives, adverbs)</a:t>
            </a:r>
          </a:p>
          <a:p>
            <a:pPr>
              <a:lnSpc>
                <a:spcPct val="90000"/>
              </a:lnSpc>
              <a:buNone/>
            </a:pPr>
            <a:r>
              <a:rPr lang="en-GB" sz="2800" dirty="0" smtClean="0"/>
              <a:t>	2. Closed-class words: classes of words which contain a limited number of words</a:t>
            </a:r>
          </a:p>
          <a:p>
            <a:pPr>
              <a:lnSpc>
                <a:spcPct val="90000"/>
              </a:lnSpc>
              <a:buNone/>
            </a:pPr>
            <a:r>
              <a:rPr lang="en-GB" sz="2800" dirty="0" smtClean="0"/>
              <a:t>	(i.e. pronouns, prepositions, auxiliary and modal verbs, conjunctions, determiners)</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a word?</a:t>
            </a:r>
            <a:r>
              <a:rPr lang="en-US" sz="5400" dirty="0" smtClean="0">
                <a:solidFill>
                  <a:srgbClr val="69676D"/>
                </a:solidFill>
              </a:rPr>
              <a:t> (Syntactic View)</a:t>
            </a:r>
            <a:endParaRPr lang="en-US" dirty="0"/>
          </a:p>
        </p:txBody>
      </p:sp>
      <p:sp>
        <p:nvSpPr>
          <p:cNvPr id="3" name="Content Placeholder 2"/>
          <p:cNvSpPr>
            <a:spLocks noGrp="1"/>
          </p:cNvSpPr>
          <p:nvPr>
            <p:ph idx="1"/>
          </p:nvPr>
        </p:nvSpPr>
        <p:spPr/>
        <p:txBody>
          <a:bodyPr>
            <a:normAutofit/>
          </a:bodyPr>
          <a:lstStyle/>
          <a:p>
            <a:r>
              <a:rPr lang="en-US" sz="2800" b="1" dirty="0" smtClean="0"/>
              <a:t>A Syntactic Definition # 2:</a:t>
            </a:r>
            <a:endParaRPr lang="en-US" dirty="0" smtClean="0"/>
          </a:p>
          <a:p>
            <a:endParaRPr lang="en-US" dirty="0" smtClean="0"/>
          </a:p>
          <a:p>
            <a:pPr>
              <a:lnSpc>
                <a:spcPct val="90000"/>
              </a:lnSpc>
            </a:pPr>
            <a:r>
              <a:rPr lang="en-GB" sz="2400" dirty="0" smtClean="0"/>
              <a:t>Only words (and groups of words) can be moved to a different position in a sentence</a:t>
            </a:r>
          </a:p>
          <a:p>
            <a:pPr>
              <a:lnSpc>
                <a:spcPct val="90000"/>
              </a:lnSpc>
            </a:pPr>
            <a:r>
              <a:rPr lang="en-GB" sz="2400" dirty="0" smtClean="0"/>
              <a:t>1. </a:t>
            </a:r>
            <a:r>
              <a:rPr lang="en-GB" sz="2400" i="1" dirty="0" smtClean="0"/>
              <a:t>She</a:t>
            </a:r>
            <a:r>
              <a:rPr lang="en-GB" sz="2400" dirty="0" smtClean="0"/>
              <a:t> </a:t>
            </a:r>
            <a:r>
              <a:rPr lang="en-GB" sz="2400" u="sng" dirty="0" smtClean="0"/>
              <a:t>can</a:t>
            </a:r>
            <a:r>
              <a:rPr lang="en-GB" sz="2400" dirty="0" smtClean="0"/>
              <a:t> ride the bike </a:t>
            </a:r>
          </a:p>
          <a:p>
            <a:pPr>
              <a:lnSpc>
                <a:spcPct val="90000"/>
              </a:lnSpc>
            </a:pPr>
            <a:r>
              <a:rPr lang="en-GB" sz="2400" dirty="0" smtClean="0"/>
              <a:t>2. </a:t>
            </a:r>
            <a:r>
              <a:rPr lang="en-GB" sz="2400" u="sng" dirty="0" smtClean="0"/>
              <a:t>Can</a:t>
            </a:r>
            <a:r>
              <a:rPr lang="en-GB" sz="2400" dirty="0" smtClean="0"/>
              <a:t> </a:t>
            </a:r>
            <a:r>
              <a:rPr lang="en-GB" sz="2400" i="1" dirty="0" smtClean="0"/>
              <a:t>she</a:t>
            </a:r>
            <a:r>
              <a:rPr lang="en-GB" sz="2400" dirty="0" smtClean="0"/>
              <a:t> ride the bike?</a:t>
            </a:r>
          </a:p>
          <a:p>
            <a:pPr>
              <a:lnSpc>
                <a:spcPct val="90000"/>
              </a:lnSpc>
            </a:pPr>
            <a:endParaRPr lang="en-GB" sz="2400" dirty="0" smtClean="0"/>
          </a:p>
          <a:p>
            <a:pPr>
              <a:lnSpc>
                <a:spcPct val="90000"/>
              </a:lnSpc>
            </a:pPr>
            <a:r>
              <a:rPr lang="en-GB" sz="2400" dirty="0" smtClean="0"/>
              <a:t>1. She brought the </a:t>
            </a:r>
            <a:r>
              <a:rPr lang="en-GB" sz="2400" u="sng" dirty="0" smtClean="0"/>
              <a:t>can opener</a:t>
            </a:r>
            <a:r>
              <a:rPr lang="en-GB" sz="2400" dirty="0" smtClean="0"/>
              <a:t>.</a:t>
            </a:r>
          </a:p>
          <a:p>
            <a:pPr>
              <a:lnSpc>
                <a:spcPct val="90000"/>
              </a:lnSpc>
            </a:pPr>
            <a:r>
              <a:rPr lang="en-GB" sz="2400" dirty="0" smtClean="0"/>
              <a:t>2a. The can was brought by her opener. ✘</a:t>
            </a:r>
          </a:p>
          <a:p>
            <a:pPr>
              <a:lnSpc>
                <a:spcPct val="90000"/>
              </a:lnSpc>
            </a:pPr>
            <a:r>
              <a:rPr lang="it-IT" sz="2400" dirty="0" smtClean="0"/>
              <a:t>2b. </a:t>
            </a:r>
            <a:r>
              <a:rPr lang="en-GB" sz="2400" dirty="0" smtClean="0"/>
              <a:t>The can opener was brought by her. </a:t>
            </a:r>
            <a:r>
              <a:rPr lang="it-IT" sz="2400" dirty="0" smtClean="0"/>
              <a:t> </a:t>
            </a:r>
            <a:r>
              <a:rPr lang="en-GB" dirty="0" smtClean="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Where do you find most Words?</a:t>
            </a:r>
            <a:endParaRPr lang="en-US" dirty="0"/>
          </a:p>
        </p:txBody>
      </p:sp>
      <p:sp>
        <p:nvSpPr>
          <p:cNvPr id="3" name="Content Placeholder 2"/>
          <p:cNvSpPr>
            <a:spLocks noGrp="1"/>
          </p:cNvSpPr>
          <p:nvPr>
            <p:ph idx="1"/>
          </p:nvPr>
        </p:nvSpPr>
        <p:spPr/>
        <p:txBody>
          <a:bodyPr/>
          <a:lstStyle/>
          <a:p>
            <a:r>
              <a:rPr lang="en-US" b="1" dirty="0" smtClean="0"/>
              <a:t>Dictionaries:</a:t>
            </a:r>
          </a:p>
          <a:p>
            <a:endParaRPr lang="en-US" dirty="0" smtClean="0"/>
          </a:p>
          <a:p>
            <a:r>
              <a:rPr lang="en-US" dirty="0" smtClean="0"/>
              <a:t>Contain largest number of words</a:t>
            </a:r>
          </a:p>
          <a:p>
            <a:r>
              <a:rPr lang="en-US" dirty="0" smtClean="0"/>
              <a:t>Dictionaries of different languages</a:t>
            </a:r>
          </a:p>
          <a:p>
            <a:r>
              <a:rPr lang="en-US" dirty="0" smtClean="0"/>
              <a:t>Oxford English Dictionary</a:t>
            </a:r>
          </a:p>
          <a:p>
            <a:r>
              <a:rPr lang="en-US" dirty="0" smtClean="0"/>
              <a:t>Urdu Dictionary</a:t>
            </a:r>
          </a:p>
          <a:p>
            <a:endParaRPr lang="en-US" dirty="0" smtClean="0"/>
          </a:p>
          <a:p>
            <a:r>
              <a:rPr lang="en-US" dirty="0" smtClean="0"/>
              <a:t>Dictionaries help us to learn words along with their sounds and multiple meanings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Words</a:t>
            </a:r>
            <a:endParaRPr lang="en-US" dirty="0"/>
          </a:p>
        </p:txBody>
      </p:sp>
      <p:sp>
        <p:nvSpPr>
          <p:cNvPr id="3" name="Content Placeholder 2"/>
          <p:cNvSpPr>
            <a:spLocks noGrp="1"/>
          </p:cNvSpPr>
          <p:nvPr>
            <p:ph idx="1"/>
          </p:nvPr>
        </p:nvSpPr>
        <p:spPr/>
        <p:txBody>
          <a:bodyPr>
            <a:normAutofit lnSpcReduction="10000"/>
          </a:bodyPr>
          <a:lstStyle/>
          <a:p>
            <a:r>
              <a:rPr lang="en-US" dirty="0" smtClean="0"/>
              <a:t>Languages make an important distinction between two types of words:</a:t>
            </a:r>
          </a:p>
          <a:p>
            <a:r>
              <a:rPr lang="en-US" b="1" u="sng" dirty="0" smtClean="0"/>
              <a:t>Content Words</a:t>
            </a:r>
            <a:r>
              <a:rPr lang="en-US" dirty="0" smtClean="0"/>
              <a:t>: Open class (as we can add more words)</a:t>
            </a:r>
          </a:p>
          <a:p>
            <a:r>
              <a:rPr lang="en-US" dirty="0" smtClean="0"/>
              <a:t>Words that denote concepts such as objects, actions, attributes and ideas (Nouns, Verbs, Adjectives)</a:t>
            </a:r>
          </a:p>
          <a:p>
            <a:r>
              <a:rPr lang="en-US" b="1" u="sng" dirty="0" smtClean="0"/>
              <a:t>Function Words: </a:t>
            </a:r>
            <a:r>
              <a:rPr lang="en-US" dirty="0" smtClean="0"/>
              <a:t>Closed class (difficult to think of new ones)</a:t>
            </a:r>
          </a:p>
          <a:p>
            <a:r>
              <a:rPr lang="en-US" dirty="0" smtClean="0"/>
              <a:t>Words with no clear lexical meanings or obvious concepts associated to them (Conjunctions, Pronouns, Prepositions, Interjections, articles)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Words</a:t>
            </a:r>
            <a:endParaRPr lang="en-US" dirty="0"/>
          </a:p>
        </p:txBody>
      </p:sp>
      <p:sp>
        <p:nvSpPr>
          <p:cNvPr id="3" name="Content Placeholder 2"/>
          <p:cNvSpPr>
            <a:spLocks noGrp="1"/>
          </p:cNvSpPr>
          <p:nvPr>
            <p:ph idx="1"/>
          </p:nvPr>
        </p:nvSpPr>
        <p:spPr/>
        <p:txBody>
          <a:bodyPr/>
          <a:lstStyle/>
          <a:p>
            <a:r>
              <a:rPr lang="en-US" b="1" dirty="0" smtClean="0"/>
              <a:t>Our mind is habitual to treat content and function words differently: </a:t>
            </a:r>
            <a:r>
              <a:rPr lang="en-US" dirty="0" smtClean="0"/>
              <a:t>(Psychological and Neurological tests have proved it)</a:t>
            </a:r>
          </a:p>
          <a:p>
            <a:endParaRPr lang="en-US" dirty="0" smtClean="0"/>
          </a:p>
          <a:p>
            <a:r>
              <a:rPr lang="en-US" dirty="0" smtClean="0"/>
              <a:t>Test: Please count number of F’s in the following text:</a:t>
            </a:r>
          </a:p>
          <a:p>
            <a:endParaRPr lang="en-US" dirty="0" smtClean="0"/>
          </a:p>
          <a:p>
            <a:pPr lvl="2">
              <a:buNone/>
            </a:pPr>
            <a:r>
              <a:rPr lang="en-US" i="1" dirty="0" smtClean="0"/>
              <a:t>FINISHED FILES ARE THE</a:t>
            </a:r>
          </a:p>
          <a:p>
            <a:pPr lvl="2">
              <a:buNone/>
            </a:pPr>
            <a:r>
              <a:rPr lang="en-US" i="1" dirty="0" smtClean="0"/>
              <a:t>RESULT OF YEARS OF SCIENTIFIC</a:t>
            </a:r>
          </a:p>
          <a:p>
            <a:pPr lvl="2">
              <a:buNone/>
            </a:pPr>
            <a:r>
              <a:rPr lang="en-US" i="1" dirty="0" smtClean="0"/>
              <a:t>STUDY COMBINED WITH THE</a:t>
            </a:r>
          </a:p>
          <a:p>
            <a:pPr lvl="2">
              <a:buNone/>
            </a:pPr>
            <a:r>
              <a:rPr lang="en-US" i="1" dirty="0" smtClean="0"/>
              <a:t>EXPERIENCE OF YEARS.</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Morphology &amp; Morpheme</a:t>
            </a:r>
            <a:endParaRPr lang="en-US" dirty="0"/>
          </a:p>
        </p:txBody>
      </p:sp>
      <p:sp>
        <p:nvSpPr>
          <p:cNvPr id="3" name="Content Placeholder 2"/>
          <p:cNvSpPr>
            <a:spLocks noGrp="1"/>
          </p:cNvSpPr>
          <p:nvPr>
            <p:ph idx="1"/>
          </p:nvPr>
        </p:nvSpPr>
        <p:spPr/>
        <p:txBody>
          <a:bodyPr/>
          <a:lstStyle/>
          <a:p>
            <a:endParaRPr lang="en-US" dirty="0" smtClean="0"/>
          </a:p>
          <a:p>
            <a:r>
              <a:rPr lang="en-US" dirty="0" smtClean="0"/>
              <a:t>Traditionally, the term “</a:t>
            </a:r>
            <a:r>
              <a:rPr lang="en-US" dirty="0" smtClean="0">
                <a:solidFill>
                  <a:schemeClr val="accent2">
                    <a:lumMod val="75000"/>
                  </a:schemeClr>
                </a:solidFill>
              </a:rPr>
              <a:t>morphology</a:t>
            </a:r>
            <a:r>
              <a:rPr lang="en-US" dirty="0" smtClean="0"/>
              <a:t>” refers to the study of “morphemes”.</a:t>
            </a:r>
          </a:p>
          <a:p>
            <a:endParaRPr lang="en-US" dirty="0" smtClean="0"/>
          </a:p>
          <a:p>
            <a:r>
              <a:rPr lang="en-US" dirty="0" smtClean="0"/>
              <a:t>Morphology considers morpheme rather than word as elemental unit of grammatical structure</a:t>
            </a:r>
          </a:p>
          <a:p>
            <a:endParaRPr lang="en-US" dirty="0" smtClean="0">
              <a:solidFill>
                <a:schemeClr val="accent6">
                  <a:lumMod val="75000"/>
                </a:schemeClr>
              </a:solidFill>
            </a:endParaRPr>
          </a:p>
          <a:p>
            <a:r>
              <a:rPr lang="en-US" b="1" dirty="0" smtClean="0">
                <a:solidFill>
                  <a:schemeClr val="accent4">
                    <a:lumMod val="75000"/>
                  </a:schemeClr>
                </a:solidFill>
              </a:rPr>
              <a:t>But…what’s a morpheme?</a:t>
            </a:r>
            <a:endParaRPr lang="en-US"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a:t>
            </a:r>
            <a:endParaRPr lang="en-US" dirty="0"/>
          </a:p>
        </p:txBody>
      </p:sp>
      <p:sp>
        <p:nvSpPr>
          <p:cNvPr id="3" name="Content Placeholder 2"/>
          <p:cNvSpPr>
            <a:spLocks noGrp="1"/>
          </p:cNvSpPr>
          <p:nvPr>
            <p:ph idx="1"/>
          </p:nvPr>
        </p:nvSpPr>
        <p:spPr/>
        <p:txBody>
          <a:bodyPr>
            <a:normAutofit lnSpcReduction="10000"/>
          </a:bodyPr>
          <a:lstStyle/>
          <a:p>
            <a:r>
              <a:rPr lang="en-US" dirty="0" smtClean="0"/>
              <a:t>‘a minimal unit (which cannot be broken down) of meaning or grammatical function’ (Yule, 75)</a:t>
            </a:r>
          </a:p>
          <a:p>
            <a:endParaRPr lang="en-US" dirty="0" smtClean="0"/>
          </a:p>
          <a:p>
            <a:r>
              <a:rPr lang="en-US" dirty="0" smtClean="0"/>
              <a:t>A </a:t>
            </a:r>
            <a:r>
              <a:rPr lang="en-US" dirty="0" smtClean="0">
                <a:solidFill>
                  <a:schemeClr val="folHlink"/>
                </a:solidFill>
              </a:rPr>
              <a:t>morpheme</a:t>
            </a:r>
            <a:r>
              <a:rPr lang="en-US" dirty="0" smtClean="0"/>
              <a:t> is a piece of phonological information that has a conventionalized meaning arbitrarily associated with it.</a:t>
            </a:r>
          </a:p>
          <a:p>
            <a:endParaRPr lang="en-US" dirty="0" smtClean="0"/>
          </a:p>
          <a:p>
            <a:pPr>
              <a:buFont typeface="Wingdings" pitchFamily="2" charset="2"/>
              <a:buChar char="v"/>
            </a:pPr>
            <a:r>
              <a:rPr lang="en-US" dirty="0" smtClean="0"/>
              <a:t>Example: talks, talked, talker, talking are words consisting of one element ‘talk’ whereas other elements are –s, -</a:t>
            </a:r>
            <a:r>
              <a:rPr lang="en-US" dirty="0" err="1" smtClean="0"/>
              <a:t>er</a:t>
            </a:r>
            <a:r>
              <a:rPr lang="en-US" dirty="0" smtClean="0"/>
              <a:t>, -</a:t>
            </a:r>
            <a:r>
              <a:rPr lang="en-US" dirty="0" err="1" smtClean="0"/>
              <a:t>ed</a:t>
            </a:r>
            <a:r>
              <a:rPr lang="en-US" dirty="0" smtClean="0"/>
              <a:t>, -</a:t>
            </a:r>
            <a:r>
              <a:rPr lang="en-US" dirty="0" err="1" smtClean="0"/>
              <a:t>ing</a:t>
            </a:r>
            <a:r>
              <a:rPr lang="en-US" dirty="0" smtClean="0"/>
              <a:t> (All these elements are morphemes)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a:t>
            </a:r>
            <a:endParaRPr lang="en-US" dirty="0"/>
          </a:p>
        </p:txBody>
      </p:sp>
      <p:sp>
        <p:nvSpPr>
          <p:cNvPr id="3" name="Content Placeholder 2"/>
          <p:cNvSpPr>
            <a:spLocks noGrp="1"/>
          </p:cNvSpPr>
          <p:nvPr>
            <p:ph idx="1"/>
          </p:nvPr>
        </p:nvSpPr>
        <p:spPr/>
        <p:txBody>
          <a:bodyPr/>
          <a:lstStyle/>
          <a:p>
            <a:endParaRPr lang="en-US" dirty="0" smtClean="0"/>
          </a:p>
          <a:p>
            <a:r>
              <a:rPr lang="en-US" b="1" dirty="0" smtClean="0"/>
              <a:t>Morphemes can be analyzed in two ways:</a:t>
            </a:r>
          </a:p>
          <a:p>
            <a:endParaRPr lang="en-US" dirty="0" smtClean="0"/>
          </a:p>
          <a:p>
            <a:pPr>
              <a:lnSpc>
                <a:spcPct val="90000"/>
              </a:lnSpc>
            </a:pPr>
            <a:r>
              <a:rPr lang="it-IT" dirty="0" smtClean="0"/>
              <a:t>By dividing it up with hyphens:</a:t>
            </a:r>
          </a:p>
          <a:p>
            <a:pPr>
              <a:lnSpc>
                <a:spcPct val="90000"/>
              </a:lnSpc>
              <a:buFont typeface="Wingdings" pitchFamily="2" charset="2"/>
              <a:buNone/>
            </a:pPr>
            <a:r>
              <a:rPr lang="it-IT" dirty="0" smtClean="0"/>
              <a:t>	            e.g. </a:t>
            </a:r>
            <a:r>
              <a:rPr lang="it-IT" b="1" dirty="0" smtClean="0">
                <a:solidFill>
                  <a:schemeClr val="hlink"/>
                </a:solidFill>
              </a:rPr>
              <a:t>truth-ful-ness</a:t>
            </a:r>
            <a:endParaRPr lang="it-IT" dirty="0" smtClean="0"/>
          </a:p>
          <a:p>
            <a:pPr>
              <a:lnSpc>
                <a:spcPct val="90000"/>
              </a:lnSpc>
            </a:pPr>
            <a:r>
              <a:rPr lang="it-IT" dirty="0" smtClean="0"/>
              <a:t>By using a tree diagram</a:t>
            </a:r>
          </a:p>
          <a:p>
            <a:pPr>
              <a:lnSpc>
                <a:spcPct val="90000"/>
              </a:lnSpc>
              <a:buNone/>
            </a:pPr>
            <a:r>
              <a:rPr lang="it-IT" dirty="0" smtClean="0"/>
              <a:t>		e.g.	 </a:t>
            </a:r>
            <a:r>
              <a:rPr lang="it-IT" b="1" dirty="0" smtClean="0">
                <a:solidFill>
                  <a:schemeClr val="accent5">
                    <a:lumMod val="50000"/>
                  </a:schemeClr>
                </a:solidFill>
              </a:rPr>
              <a:t>truthfulness</a:t>
            </a:r>
          </a:p>
          <a:p>
            <a:pPr>
              <a:lnSpc>
                <a:spcPct val="90000"/>
              </a:lnSpc>
            </a:pPr>
            <a:endParaRPr lang="it-IT" dirty="0" smtClean="0"/>
          </a:p>
          <a:p>
            <a:pPr>
              <a:lnSpc>
                <a:spcPct val="90000"/>
              </a:lnSpc>
              <a:buNone/>
            </a:pPr>
            <a:r>
              <a:rPr lang="it-IT" dirty="0" smtClean="0"/>
              <a:t>		</a:t>
            </a:r>
            <a:r>
              <a:rPr lang="it-IT" b="1" dirty="0" smtClean="0">
                <a:solidFill>
                  <a:schemeClr val="accent5">
                    <a:lumMod val="50000"/>
                  </a:schemeClr>
                </a:solidFill>
              </a:rPr>
              <a:t>truth		ful		ness</a:t>
            </a:r>
          </a:p>
        </p:txBody>
      </p:sp>
      <p:cxnSp>
        <p:nvCxnSpPr>
          <p:cNvPr id="5" name="Straight Arrow Connector 4"/>
          <p:cNvCxnSpPr/>
          <p:nvPr/>
        </p:nvCxnSpPr>
        <p:spPr>
          <a:xfrm rot="10800000" flipV="1">
            <a:off x="2133600" y="4953000"/>
            <a:ext cx="1066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H="1">
            <a:off x="3009900" y="5143500"/>
            <a:ext cx="609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00400" y="4953000"/>
            <a:ext cx="1828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a:t>
            </a:r>
            <a:endParaRPr lang="en-US" dirty="0"/>
          </a:p>
        </p:txBody>
      </p:sp>
      <p:sp>
        <p:nvSpPr>
          <p:cNvPr id="3" name="Content Placeholder 2"/>
          <p:cNvSpPr>
            <a:spLocks noGrp="1"/>
          </p:cNvSpPr>
          <p:nvPr>
            <p:ph idx="1"/>
          </p:nvPr>
        </p:nvSpPr>
        <p:spPr/>
        <p:txBody>
          <a:bodyPr/>
          <a:lstStyle/>
          <a:p>
            <a:r>
              <a:rPr lang="it-IT" b="1" dirty="0" smtClean="0"/>
              <a:t>Hyphen form:</a:t>
            </a:r>
          </a:p>
          <a:p>
            <a:r>
              <a:rPr lang="it-IT" dirty="0" smtClean="0"/>
              <a:t>Divide into base form + morphemes</a:t>
            </a:r>
          </a:p>
          <a:p>
            <a:pPr>
              <a:buFont typeface="Wingdings" pitchFamily="2" charset="2"/>
              <a:buNone/>
            </a:pPr>
            <a:r>
              <a:rPr lang="it-IT" b="1" dirty="0" smtClean="0">
                <a:solidFill>
                  <a:schemeClr val="hlink"/>
                </a:solidFill>
              </a:rPr>
              <a:t>truth</a:t>
            </a:r>
            <a:r>
              <a:rPr lang="it-IT" dirty="0" smtClean="0"/>
              <a:t>	=	one morpheme</a:t>
            </a:r>
          </a:p>
          <a:p>
            <a:pPr>
              <a:buFont typeface="Wingdings" pitchFamily="2" charset="2"/>
              <a:buNone/>
            </a:pPr>
            <a:r>
              <a:rPr lang="it-IT" b="1" dirty="0" smtClean="0">
                <a:solidFill>
                  <a:schemeClr val="hlink"/>
                </a:solidFill>
              </a:rPr>
              <a:t>truthful</a:t>
            </a:r>
            <a:r>
              <a:rPr lang="it-IT" dirty="0" smtClean="0"/>
              <a:t> = 	base form + bound morpheme </a:t>
            </a:r>
          </a:p>
          <a:p>
            <a:pPr>
              <a:buFont typeface="Wingdings" pitchFamily="2" charset="2"/>
              <a:buNone/>
            </a:pPr>
            <a:r>
              <a:rPr lang="it-IT" b="1" dirty="0" smtClean="0">
                <a:solidFill>
                  <a:schemeClr val="hlink"/>
                </a:solidFill>
              </a:rPr>
              <a:t>			    	          truth</a:t>
            </a:r>
            <a:r>
              <a:rPr lang="it-IT" dirty="0" smtClean="0">
                <a:solidFill>
                  <a:schemeClr val="hlink"/>
                </a:solidFill>
              </a:rPr>
              <a:t>-</a:t>
            </a:r>
            <a:r>
              <a:rPr lang="it-IT" b="1" dirty="0" smtClean="0">
                <a:solidFill>
                  <a:schemeClr val="hlink"/>
                </a:solidFill>
              </a:rPr>
              <a:t>ful</a:t>
            </a:r>
            <a:endParaRPr lang="it-IT" dirty="0" smtClean="0"/>
          </a:p>
          <a:p>
            <a:pPr>
              <a:buFont typeface="Wingdings" pitchFamily="2" charset="2"/>
              <a:buNone/>
            </a:pPr>
            <a:r>
              <a:rPr lang="it-IT" b="1" dirty="0" smtClean="0">
                <a:solidFill>
                  <a:schemeClr val="hlink"/>
                </a:solidFill>
              </a:rPr>
              <a:t>truthfulness</a:t>
            </a:r>
            <a:r>
              <a:rPr lang="it-IT" dirty="0" smtClean="0"/>
              <a:t> = base form + bound + bound</a:t>
            </a:r>
          </a:p>
          <a:p>
            <a:pPr>
              <a:buFont typeface="Wingdings" pitchFamily="2" charset="2"/>
              <a:buNone/>
            </a:pPr>
            <a:r>
              <a:rPr lang="it-IT" dirty="0" smtClean="0"/>
              <a:t>					</a:t>
            </a:r>
            <a:r>
              <a:rPr lang="it-IT" b="1" dirty="0" smtClean="0">
                <a:solidFill>
                  <a:schemeClr val="hlink"/>
                </a:solidFill>
              </a:rPr>
              <a:t>truth-ful-ness</a:t>
            </a:r>
            <a:endParaRPr lang="it-IT"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a:t>
            </a:r>
            <a:endParaRPr lang="en-US" dirty="0"/>
          </a:p>
        </p:txBody>
      </p:sp>
      <p:sp>
        <p:nvSpPr>
          <p:cNvPr id="3" name="Content Placeholder 2"/>
          <p:cNvSpPr>
            <a:spLocks noGrp="1"/>
          </p:cNvSpPr>
          <p:nvPr>
            <p:ph idx="1"/>
          </p:nvPr>
        </p:nvSpPr>
        <p:spPr/>
        <p:txBody>
          <a:bodyPr/>
          <a:lstStyle/>
          <a:p>
            <a:r>
              <a:rPr lang="en-US" b="1" dirty="0" smtClean="0"/>
              <a:t>Tree Form:</a:t>
            </a:r>
          </a:p>
          <a:p>
            <a:r>
              <a:rPr lang="it-IT" sz="2400" dirty="0" smtClean="0"/>
              <a:t>Divide the word into its constuent morphemes e.g. </a:t>
            </a:r>
            <a:r>
              <a:rPr lang="it-IT" sz="2400" b="1" dirty="0" smtClean="0">
                <a:solidFill>
                  <a:schemeClr val="hlink"/>
                </a:solidFill>
              </a:rPr>
              <a:t>greed-i-ness</a:t>
            </a:r>
            <a:endParaRPr lang="it-IT" sz="2400" dirty="0" smtClean="0"/>
          </a:p>
          <a:p>
            <a:r>
              <a:rPr lang="it-IT" sz="2400" dirty="0" smtClean="0"/>
              <a:t>Decide the </a:t>
            </a:r>
            <a:r>
              <a:rPr lang="it-IT" sz="2400" b="1" dirty="0" smtClean="0"/>
              <a:t>root</a:t>
            </a:r>
            <a:r>
              <a:rPr lang="it-IT" sz="2400" dirty="0" smtClean="0"/>
              <a:t> and its </a:t>
            </a:r>
            <a:r>
              <a:rPr lang="it-IT" sz="2400" b="1" dirty="0" smtClean="0">
                <a:solidFill>
                  <a:schemeClr val="folHlink"/>
                </a:solidFill>
              </a:rPr>
              <a:t>grammatical category</a:t>
            </a:r>
            <a:r>
              <a:rPr lang="it-IT" sz="2400" dirty="0" smtClean="0"/>
              <a:t> : </a:t>
            </a:r>
            <a:r>
              <a:rPr lang="it-IT" sz="2400" b="1" dirty="0" smtClean="0">
                <a:solidFill>
                  <a:schemeClr val="hlink"/>
                </a:solidFill>
              </a:rPr>
              <a:t>greed</a:t>
            </a:r>
            <a:r>
              <a:rPr lang="it-IT" sz="2400" dirty="0" smtClean="0"/>
              <a:t> = noun (N)</a:t>
            </a:r>
          </a:p>
          <a:p>
            <a:r>
              <a:rPr lang="it-IT" sz="2400" dirty="0" smtClean="0"/>
              <a:t>Decide the grammatical category of </a:t>
            </a:r>
            <a:r>
              <a:rPr lang="it-IT" sz="2400" b="1" dirty="0" smtClean="0"/>
              <a:t>all the new words</a:t>
            </a:r>
            <a:r>
              <a:rPr lang="it-IT" sz="2400" dirty="0" smtClean="0"/>
              <a:t> created by the other morphemes</a:t>
            </a:r>
            <a:endParaRPr lang="en-US" dirty="0"/>
          </a:p>
        </p:txBody>
      </p:sp>
      <p:pic>
        <p:nvPicPr>
          <p:cNvPr id="5" name="Picture 5"/>
          <p:cNvPicPr>
            <a:picLocks noChangeAspect="1" noChangeArrowheads="1"/>
          </p:cNvPicPr>
          <p:nvPr/>
        </p:nvPicPr>
        <p:blipFill>
          <a:blip r:embed="rId3" cstate="print"/>
          <a:srcRect/>
          <a:stretch>
            <a:fillRect/>
          </a:stretch>
        </p:blipFill>
        <p:spPr bwMode="auto">
          <a:xfrm>
            <a:off x="5791200" y="4381809"/>
            <a:ext cx="2371429" cy="24761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a:t>
            </a:r>
            <a:endParaRPr lang="en-US" dirty="0"/>
          </a:p>
        </p:txBody>
      </p:sp>
      <p:sp>
        <p:nvSpPr>
          <p:cNvPr id="5" name="Content Placeholder 4"/>
          <p:cNvSpPr>
            <a:spLocks noGrp="1"/>
          </p:cNvSpPr>
          <p:nvPr>
            <p:ph idx="1"/>
          </p:nvPr>
        </p:nvSpPr>
        <p:spPr/>
        <p:txBody>
          <a:bodyPr>
            <a:normAutofit fontScale="85000" lnSpcReduction="20000"/>
          </a:bodyPr>
          <a:lstStyle/>
          <a:p>
            <a:pPr>
              <a:buNone/>
            </a:pPr>
            <a:r>
              <a:rPr lang="en-US" sz="3600" b="1" dirty="0" smtClean="0"/>
              <a:t>Identifying morphemes:</a:t>
            </a:r>
          </a:p>
          <a:p>
            <a:pPr>
              <a:buNone/>
            </a:pPr>
            <a:r>
              <a:rPr lang="en-US" dirty="0" smtClean="0"/>
              <a:t>				Tourists</a:t>
            </a:r>
          </a:p>
          <a:p>
            <a:endParaRPr lang="en-US" dirty="0" smtClean="0"/>
          </a:p>
          <a:p>
            <a:pPr>
              <a:buNone/>
            </a:pPr>
            <a:r>
              <a:rPr lang="en-US" dirty="0" smtClean="0"/>
              <a:t>	Tour  		   </a:t>
            </a:r>
            <a:r>
              <a:rPr lang="en-US" dirty="0" err="1" smtClean="0"/>
              <a:t>ist</a:t>
            </a:r>
            <a:r>
              <a:rPr lang="en-US" dirty="0" smtClean="0"/>
              <a:t>     		s</a:t>
            </a:r>
          </a:p>
          <a:p>
            <a:pPr>
              <a:buNone/>
            </a:pPr>
            <a:r>
              <a:rPr lang="en-US" dirty="0" smtClean="0"/>
              <a:t>	(visit)	         (person who         (plural) </a:t>
            </a:r>
          </a:p>
          <a:p>
            <a:pPr>
              <a:buNone/>
            </a:pPr>
            <a:r>
              <a:rPr lang="en-US" dirty="0" smtClean="0"/>
              <a:t>			      does something)   </a:t>
            </a:r>
          </a:p>
          <a:p>
            <a:pPr>
              <a:buNone/>
            </a:pPr>
            <a:endParaRPr lang="en-US" dirty="0" smtClean="0"/>
          </a:p>
          <a:p>
            <a:pPr>
              <a:buNone/>
            </a:pPr>
            <a:endParaRPr lang="en-US" dirty="0" smtClean="0"/>
          </a:p>
          <a:p>
            <a:pPr>
              <a:buNone/>
            </a:pPr>
            <a:r>
              <a:rPr lang="en-US" dirty="0" smtClean="0"/>
              <a:t>				Reopened</a:t>
            </a:r>
          </a:p>
          <a:p>
            <a:pPr>
              <a:buNone/>
            </a:pPr>
            <a:endParaRPr lang="en-US" dirty="0" smtClean="0"/>
          </a:p>
          <a:p>
            <a:pPr>
              <a:buNone/>
            </a:pPr>
            <a:r>
              <a:rPr lang="en-US" dirty="0" smtClean="0"/>
              <a:t>		Re		  open		</a:t>
            </a:r>
            <a:r>
              <a:rPr lang="en-US" dirty="0" err="1" smtClean="0"/>
              <a:t>ed</a:t>
            </a:r>
            <a:endParaRPr lang="en-US" dirty="0" smtClean="0"/>
          </a:p>
          <a:p>
            <a:pPr>
              <a:buNone/>
            </a:pPr>
            <a:r>
              <a:rPr lang="en-US" dirty="0" smtClean="0"/>
              <a:t>    (again)		(an action)        (past)</a:t>
            </a:r>
          </a:p>
          <a:p>
            <a:endParaRPr lang="en-US" dirty="0"/>
          </a:p>
        </p:txBody>
      </p:sp>
      <p:cxnSp>
        <p:nvCxnSpPr>
          <p:cNvPr id="7" name="Straight Arrow Connector 6"/>
          <p:cNvCxnSpPr/>
          <p:nvPr/>
        </p:nvCxnSpPr>
        <p:spPr>
          <a:xfrm rot="5400000">
            <a:off x="3390900" y="28575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543300" y="52197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1752600" y="2667000"/>
            <a:ext cx="1828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581400" y="2667000"/>
            <a:ext cx="1447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flipV="1">
            <a:off x="1981200" y="5029200"/>
            <a:ext cx="1752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733800" y="5029200"/>
            <a:ext cx="1371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Word</a:t>
            </a:r>
            <a:endParaRPr lang="en-US" dirty="0"/>
          </a:p>
        </p:txBody>
      </p:sp>
      <p:sp>
        <p:nvSpPr>
          <p:cNvPr id="3" name="Content Placeholder 2"/>
          <p:cNvSpPr>
            <a:spLocks noGrp="1"/>
          </p:cNvSpPr>
          <p:nvPr>
            <p:ph idx="1"/>
          </p:nvPr>
        </p:nvSpPr>
        <p:spPr/>
        <p:txBody>
          <a:bodyPr/>
          <a:lstStyle/>
          <a:p>
            <a:endParaRPr lang="en-US" dirty="0" smtClean="0">
              <a:solidFill>
                <a:schemeClr val="accent2">
                  <a:lumMod val="50000"/>
                </a:schemeClr>
              </a:solidFill>
            </a:endParaRPr>
          </a:p>
          <a:p>
            <a:r>
              <a:rPr lang="en-US" b="1" dirty="0" smtClean="0">
                <a:solidFill>
                  <a:schemeClr val="accent2">
                    <a:lumMod val="50000"/>
                  </a:schemeClr>
                </a:solidFill>
              </a:rPr>
              <a:t>What is the relationship between words and morphemes?</a:t>
            </a:r>
          </a:p>
          <a:p>
            <a:endParaRPr lang="en-US" dirty="0" smtClean="0">
              <a:solidFill>
                <a:schemeClr val="accent2">
                  <a:lumMod val="50000"/>
                </a:schemeClr>
              </a:solidFill>
            </a:endParaRPr>
          </a:p>
          <a:p>
            <a:r>
              <a:rPr lang="en-US" dirty="0" smtClean="0"/>
              <a:t> It's a hierarchical one: a word is made up of one or more morphemes. Most commonly, these morphemes are strung together, or concatenated, in a line (e.g. sweet, sweeter, sweetened). However, it is not uncommon to find </a:t>
            </a:r>
            <a:r>
              <a:rPr lang="en-US" b="1" dirty="0" smtClean="0"/>
              <a:t>non-</a:t>
            </a:r>
            <a:r>
              <a:rPr lang="en-US" b="1" dirty="0" err="1" smtClean="0"/>
              <a:t>concatenative</a:t>
            </a:r>
            <a:r>
              <a:rPr lang="en-US" b="1" dirty="0" smtClean="0"/>
              <a:t> morphemes (</a:t>
            </a:r>
            <a:r>
              <a:rPr lang="en-US" b="1" dirty="0" err="1" smtClean="0"/>
              <a:t>iiregular</a:t>
            </a:r>
            <a:r>
              <a:rPr lang="en-US" b="1" dirty="0" smtClean="0"/>
              <a:t>) </a:t>
            </a:r>
            <a:r>
              <a:rPr lang="en-US" dirty="0" smtClean="0"/>
              <a:t>(e.g. eat, ate)</a:t>
            </a:r>
            <a:r>
              <a:rPr lang="en-US" i="1"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Word</a:t>
            </a:r>
            <a:endParaRPr lang="en-US" dirty="0"/>
          </a:p>
        </p:txBody>
      </p:sp>
      <p:sp>
        <p:nvSpPr>
          <p:cNvPr id="3" name="Content Placeholder 2"/>
          <p:cNvSpPr>
            <a:spLocks noGrp="1"/>
          </p:cNvSpPr>
          <p:nvPr>
            <p:ph idx="1"/>
          </p:nvPr>
        </p:nvSpPr>
        <p:spPr/>
        <p:txBody>
          <a:bodyPr/>
          <a:lstStyle/>
          <a:p>
            <a:endParaRPr lang="en-US" dirty="0" smtClean="0"/>
          </a:p>
          <a:p>
            <a:r>
              <a:rPr lang="en-US" dirty="0" smtClean="0"/>
              <a:t>Words are made up of morphemes:</a:t>
            </a:r>
          </a:p>
          <a:p>
            <a:endParaRPr lang="en-US" dirty="0" smtClean="0"/>
          </a:p>
          <a:p>
            <a:r>
              <a:rPr lang="en-US" dirty="0" smtClean="0"/>
              <a:t>Bank (one word= one morpheme)</a:t>
            </a:r>
          </a:p>
          <a:p>
            <a:r>
              <a:rPr lang="en-US" dirty="0" smtClean="0"/>
              <a:t>Childish (one word= two morphemes)</a:t>
            </a:r>
          </a:p>
          <a:p>
            <a:r>
              <a:rPr lang="en-US" dirty="0" smtClean="0"/>
              <a:t>Forgiveness (one word= three morphemes)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Word</a:t>
            </a:r>
            <a:endParaRPr lang="en-US" dirty="0"/>
          </a:p>
        </p:txBody>
      </p:sp>
      <p:sp>
        <p:nvSpPr>
          <p:cNvPr id="3" name="Content Placeholder 2"/>
          <p:cNvSpPr>
            <a:spLocks noGrp="1"/>
          </p:cNvSpPr>
          <p:nvPr>
            <p:ph idx="1"/>
          </p:nvPr>
        </p:nvSpPr>
        <p:spPr/>
        <p:txBody>
          <a:bodyPr/>
          <a:lstStyle/>
          <a:p>
            <a:endParaRPr lang="en-US" dirty="0" smtClean="0"/>
          </a:p>
          <a:p>
            <a:r>
              <a:rPr lang="en-US" dirty="0" smtClean="0"/>
              <a:t>According to </a:t>
            </a:r>
            <a:r>
              <a:rPr lang="en-US" dirty="0" err="1" smtClean="0"/>
              <a:t>Strang</a:t>
            </a:r>
            <a:r>
              <a:rPr lang="en-US" dirty="0" smtClean="0"/>
              <a:t> (1968),</a:t>
            </a:r>
          </a:p>
          <a:p>
            <a:pPr>
              <a:buNone/>
            </a:pPr>
            <a:r>
              <a:rPr lang="en-US" dirty="0" smtClean="0"/>
              <a:t>	‘A word consists of one or more morphemes; one or more morphemes constitute a word. Below this on a scale of meaningful division, we cannot go’</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Word</a:t>
            </a:r>
            <a:endParaRPr lang="en-US" dirty="0"/>
          </a:p>
        </p:txBody>
      </p:sp>
      <p:sp>
        <p:nvSpPr>
          <p:cNvPr id="3" name="Content Placeholder 2"/>
          <p:cNvSpPr>
            <a:spLocks noGrp="1"/>
          </p:cNvSpPr>
          <p:nvPr>
            <p:ph idx="1"/>
          </p:nvPr>
        </p:nvSpPr>
        <p:spPr/>
        <p:txBody>
          <a:bodyPr>
            <a:normAutofit fontScale="92500"/>
          </a:bodyPr>
          <a:lstStyle/>
          <a:p>
            <a:r>
              <a:rPr lang="en-US" dirty="0" smtClean="0"/>
              <a:t>The decomposition of words in to morphemes illustrate one of the fundamental properties of human language ----- </a:t>
            </a:r>
            <a:r>
              <a:rPr lang="en-US" b="1" dirty="0" smtClean="0"/>
              <a:t>Discreetness</a:t>
            </a:r>
            <a:r>
              <a:rPr lang="en-US" dirty="0" smtClean="0"/>
              <a:t>.(</a:t>
            </a:r>
            <a:r>
              <a:rPr lang="en-US" dirty="0" err="1" smtClean="0"/>
              <a:t>Fromkin</a:t>
            </a:r>
            <a:r>
              <a:rPr lang="en-US" dirty="0" smtClean="0"/>
              <a:t>, 131)</a:t>
            </a:r>
          </a:p>
          <a:p>
            <a:endParaRPr lang="en-US" dirty="0" smtClean="0"/>
          </a:p>
          <a:p>
            <a:r>
              <a:rPr lang="en-US" b="1" dirty="0" smtClean="0"/>
              <a:t>In all languages,, discreet linguistic units combine in rule-governed ways to form larger units:</a:t>
            </a:r>
          </a:p>
          <a:p>
            <a:pPr>
              <a:buFont typeface="Wingdings" pitchFamily="2" charset="2"/>
              <a:buChar char="Ø"/>
            </a:pPr>
            <a:r>
              <a:rPr lang="en-US" dirty="0" smtClean="0"/>
              <a:t>Sound units combine to form morphemes</a:t>
            </a:r>
          </a:p>
          <a:p>
            <a:pPr>
              <a:buFont typeface="Wingdings" pitchFamily="2" charset="2"/>
              <a:buChar char="Ø"/>
            </a:pPr>
            <a:r>
              <a:rPr lang="en-US" dirty="0" smtClean="0"/>
              <a:t>Morphemes combine to make words</a:t>
            </a:r>
          </a:p>
          <a:p>
            <a:pPr>
              <a:buFont typeface="Wingdings" pitchFamily="2" charset="2"/>
              <a:buChar char="Ø"/>
            </a:pPr>
            <a:r>
              <a:rPr lang="en-US" dirty="0" smtClean="0"/>
              <a:t>Words combine to form phrases/sentences</a:t>
            </a:r>
          </a:p>
          <a:p>
            <a:pPr>
              <a:buFont typeface="Wingdings" pitchFamily="2" charset="2"/>
              <a:buChar char="Ø"/>
            </a:pPr>
            <a:r>
              <a:rPr lang="en-US" dirty="0" smtClean="0"/>
              <a:t>Phrases combine to form sentences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Phoneme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Phoneme: Smallest unit in Phonology</a:t>
            </a:r>
          </a:p>
          <a:p>
            <a:endParaRPr lang="en-US" dirty="0" smtClean="0"/>
          </a:p>
          <a:p>
            <a:r>
              <a:rPr lang="en-US" dirty="0" smtClean="0"/>
              <a:t>Morpheme: smallest unit in Morphology</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Phoneme</a:t>
            </a:r>
            <a:endParaRPr lang="en-US" dirty="0"/>
          </a:p>
        </p:txBody>
      </p:sp>
      <p:sp>
        <p:nvSpPr>
          <p:cNvPr id="3" name="Content Placeholder 2"/>
          <p:cNvSpPr>
            <a:spLocks noGrp="1"/>
          </p:cNvSpPr>
          <p:nvPr>
            <p:ph idx="1"/>
          </p:nvPr>
        </p:nvSpPr>
        <p:spPr/>
        <p:txBody>
          <a:bodyPr/>
          <a:lstStyle/>
          <a:p>
            <a:r>
              <a:rPr lang="en-US" b="1" dirty="0" smtClean="0"/>
              <a:t>Morphemes are realized in phonemic forms. </a:t>
            </a:r>
          </a:p>
          <a:p>
            <a:endParaRPr lang="en-US" dirty="0" smtClean="0"/>
          </a:p>
          <a:p>
            <a:r>
              <a:rPr lang="en-US" dirty="0" smtClean="0"/>
              <a:t>Example: Cat has three sounds (phonemes) /k/,  /æ/ &amp; /t/</a:t>
            </a:r>
          </a:p>
          <a:p>
            <a:r>
              <a:rPr lang="en-US" dirty="0" smtClean="0"/>
              <a:t>However, morphemes are not equated with phonemes.</a:t>
            </a:r>
          </a:p>
          <a:p>
            <a:r>
              <a:rPr lang="en-US" dirty="0" smtClean="0"/>
              <a:t>Single morpheme can be realized in different phonemic shapes.</a:t>
            </a:r>
          </a:p>
          <a:p>
            <a:r>
              <a:rPr lang="en-US" sz="2000" dirty="0" smtClean="0"/>
              <a:t>Example: making plural by adding ‘s’ gives sound of ‘s’ in cats but of ‘z’ in bags</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Lexeme</a:t>
            </a:r>
            <a:endParaRPr lang="en-US" dirty="0"/>
          </a:p>
        </p:txBody>
      </p:sp>
      <p:sp>
        <p:nvSpPr>
          <p:cNvPr id="3" name="Content Placeholder 2"/>
          <p:cNvSpPr>
            <a:spLocks noGrp="1"/>
          </p:cNvSpPr>
          <p:nvPr>
            <p:ph idx="1"/>
          </p:nvPr>
        </p:nvSpPr>
        <p:spPr/>
        <p:txBody>
          <a:bodyPr/>
          <a:lstStyle/>
          <a:p>
            <a:r>
              <a:rPr lang="en-US" dirty="0" smtClean="0"/>
              <a:t>Lexeme refers to a single word and all of its forms. For example the word "go" in English has the forms "go" "goes" "went" and "going". All of these words are from the same lexeme "go." </a:t>
            </a:r>
            <a:br>
              <a:rPr lang="en-US" dirty="0" smtClean="0"/>
            </a:br>
            <a:r>
              <a:rPr lang="en-US" dirty="0" smtClean="0"/>
              <a:t/>
            </a:r>
            <a:br>
              <a:rPr lang="en-US" dirty="0" smtClean="0"/>
            </a:br>
            <a:r>
              <a:rPr lang="en-US" dirty="0" smtClean="0"/>
              <a:t>Morpheme refers to the smallest unit of meaning a word can be broken down into. For example the word "cats" This can be broken down into "cat-s" "cat" carries the meaning of the furry four legged animal and "-s" carries the meaning of plural.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 &amp; Lexeme</a:t>
            </a:r>
            <a:endParaRPr lang="en-US" dirty="0"/>
          </a:p>
        </p:txBody>
      </p:sp>
      <p:sp>
        <p:nvSpPr>
          <p:cNvPr id="3" name="Content Placeholder 2"/>
          <p:cNvSpPr>
            <a:spLocks noGrp="1"/>
          </p:cNvSpPr>
          <p:nvPr>
            <p:ph idx="1"/>
          </p:nvPr>
        </p:nvSpPr>
        <p:spPr/>
        <p:txBody>
          <a:bodyPr/>
          <a:lstStyle/>
          <a:p>
            <a:endParaRPr lang="en-US" dirty="0" smtClean="0"/>
          </a:p>
          <a:p>
            <a:r>
              <a:rPr lang="en-US" dirty="0" smtClean="0"/>
              <a:t>lexemes belong to open classes; morphemes belong to closed classes (fixed).</a:t>
            </a:r>
          </a:p>
          <a:p>
            <a:r>
              <a:rPr lang="en-US" dirty="0" smtClean="0"/>
              <a:t>lexemes do not allow zero or empty forms; morphemes do (zero morpheme as in case of plural ‘sheep’).</a:t>
            </a:r>
          </a:p>
          <a:p>
            <a:r>
              <a:rPr lang="en-US" dirty="0" smtClean="0"/>
              <a:t>lexemes have extra-grammatical referents (beyond structure, pragmatics): morphemes have grammatical functions.</a:t>
            </a:r>
          </a:p>
          <a:p>
            <a:r>
              <a:rPr lang="en-US" dirty="0" smtClean="0"/>
              <a:t>lexemes are not paradigmatic; morphemes are.</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do we need Morphological study?</a:t>
            </a:r>
            <a:endParaRPr lang="en-US" dirty="0"/>
          </a:p>
        </p:txBody>
      </p:sp>
      <p:sp>
        <p:nvSpPr>
          <p:cNvPr id="3" name="Content Placeholder 2"/>
          <p:cNvSpPr>
            <a:spLocks noGrp="1"/>
          </p:cNvSpPr>
          <p:nvPr>
            <p:ph idx="1"/>
          </p:nvPr>
        </p:nvSpPr>
        <p:spPr/>
        <p:txBody>
          <a:bodyPr/>
          <a:lstStyle/>
          <a:p>
            <a:pPr>
              <a:lnSpc>
                <a:spcPct val="90000"/>
              </a:lnSpc>
            </a:pPr>
            <a:endParaRPr lang="en-US" dirty="0" smtClean="0"/>
          </a:p>
          <a:p>
            <a:pPr>
              <a:lnSpc>
                <a:spcPct val="90000"/>
              </a:lnSpc>
            </a:pPr>
            <a:r>
              <a:rPr lang="en-US" dirty="0" smtClean="0"/>
              <a:t>The study of how words are composed from  smaller, meaning-bearing units (morphemes)</a:t>
            </a:r>
          </a:p>
          <a:p>
            <a:pPr>
              <a:lnSpc>
                <a:spcPct val="90000"/>
              </a:lnSpc>
            </a:pPr>
            <a:r>
              <a:rPr lang="en-US" dirty="0" smtClean="0"/>
              <a:t>Applications:</a:t>
            </a:r>
          </a:p>
          <a:p>
            <a:pPr lvl="1">
              <a:lnSpc>
                <a:spcPct val="90000"/>
              </a:lnSpc>
            </a:pPr>
            <a:r>
              <a:rPr lang="en-US" dirty="0" smtClean="0"/>
              <a:t>Spelling correction: </a:t>
            </a:r>
            <a:r>
              <a:rPr lang="en-US" dirty="0" smtClean="0">
                <a:solidFill>
                  <a:srgbClr val="FF0066"/>
                </a:solidFill>
              </a:rPr>
              <a:t>reference</a:t>
            </a:r>
          </a:p>
          <a:p>
            <a:pPr lvl="1">
              <a:lnSpc>
                <a:spcPct val="90000"/>
              </a:lnSpc>
            </a:pPr>
            <a:r>
              <a:rPr lang="en-US" dirty="0" smtClean="0"/>
              <a:t>Hyphenation algorithms: </a:t>
            </a:r>
            <a:r>
              <a:rPr lang="en-US" dirty="0" smtClean="0">
                <a:solidFill>
                  <a:srgbClr val="FF0066"/>
                </a:solidFill>
              </a:rPr>
              <a:t>refer-</a:t>
            </a:r>
            <a:r>
              <a:rPr lang="en-US" dirty="0" err="1" smtClean="0">
                <a:solidFill>
                  <a:srgbClr val="FF0066"/>
                </a:solidFill>
              </a:rPr>
              <a:t>ence</a:t>
            </a:r>
            <a:endParaRPr lang="en-US" dirty="0" smtClean="0">
              <a:solidFill>
                <a:srgbClr val="FF0066"/>
              </a:solidFill>
            </a:endParaRPr>
          </a:p>
          <a:p>
            <a:pPr lvl="1">
              <a:lnSpc>
                <a:spcPct val="90000"/>
              </a:lnSpc>
            </a:pPr>
            <a:r>
              <a:rPr lang="en-US" dirty="0" smtClean="0"/>
              <a:t>Part-of-speech analysis: </a:t>
            </a:r>
            <a:r>
              <a:rPr lang="en-US" dirty="0" err="1" smtClean="0">
                <a:solidFill>
                  <a:srgbClr val="FF0066"/>
                </a:solidFill>
              </a:rPr>
              <a:t>googler</a:t>
            </a:r>
            <a:r>
              <a:rPr lang="en-US" dirty="0" smtClean="0">
                <a:solidFill>
                  <a:srgbClr val="FF0066"/>
                </a:solidFill>
              </a:rPr>
              <a:t> [N], </a:t>
            </a:r>
            <a:r>
              <a:rPr lang="en-US" dirty="0" err="1" smtClean="0">
                <a:solidFill>
                  <a:srgbClr val="FF0066"/>
                </a:solidFill>
              </a:rPr>
              <a:t>googling</a:t>
            </a:r>
            <a:r>
              <a:rPr lang="en-US" dirty="0" smtClean="0">
                <a:solidFill>
                  <a:srgbClr val="FF0066"/>
                </a:solidFill>
              </a:rPr>
              <a:t> [V]</a:t>
            </a:r>
          </a:p>
          <a:p>
            <a:pPr lvl="1">
              <a:lnSpc>
                <a:spcPct val="90000"/>
              </a:lnSpc>
            </a:pPr>
            <a:r>
              <a:rPr lang="en-US" dirty="0" smtClean="0"/>
              <a:t>Text-to-speech: grapheme-to-phoneme conversion</a:t>
            </a:r>
          </a:p>
          <a:p>
            <a:pPr lvl="2">
              <a:lnSpc>
                <a:spcPct val="90000"/>
              </a:lnSpc>
            </a:pPr>
            <a:r>
              <a:rPr lang="en-US" dirty="0" smtClean="0">
                <a:solidFill>
                  <a:srgbClr val="FF0066"/>
                </a:solidFill>
              </a:rPr>
              <a:t>hothouse (/T/ or /D/)</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Morphology</a:t>
            </a:r>
          </a:p>
          <a:p>
            <a:r>
              <a:rPr lang="en-US" dirty="0" smtClean="0"/>
              <a:t>Word</a:t>
            </a:r>
          </a:p>
          <a:p>
            <a:r>
              <a:rPr lang="en-US" dirty="0" smtClean="0"/>
              <a:t>Morpheme</a:t>
            </a:r>
          </a:p>
          <a:p>
            <a:r>
              <a:rPr lang="en-US" dirty="0" smtClean="0"/>
              <a:t>Word and Morpheme</a:t>
            </a:r>
          </a:p>
          <a:p>
            <a:r>
              <a:rPr lang="en-US" dirty="0" smtClean="0"/>
              <a:t>Phoneme and Morpheme</a:t>
            </a:r>
          </a:p>
          <a:p>
            <a:r>
              <a:rPr lang="en-US" dirty="0" smtClean="0"/>
              <a:t>Lexeme and Morpheme</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Bybee</a:t>
            </a:r>
            <a:r>
              <a:rPr lang="en-US" dirty="0" smtClean="0"/>
              <a:t>, Joan. 1985. </a:t>
            </a:r>
            <a:r>
              <a:rPr lang="en-US" i="1" dirty="0" smtClean="0"/>
              <a:t>Morphology: a study of the relation between meaning and form.</a:t>
            </a:r>
            <a:r>
              <a:rPr lang="en-US" dirty="0" smtClean="0"/>
              <a:t> Amsterdam: John </a:t>
            </a:r>
            <a:r>
              <a:rPr lang="en-US" dirty="0" err="1" smtClean="0"/>
              <a:t>Benjamins</a:t>
            </a:r>
            <a:r>
              <a:rPr lang="en-US" dirty="0" smtClean="0"/>
              <a:t>.</a:t>
            </a:r>
          </a:p>
          <a:p>
            <a:r>
              <a:rPr lang="en-US" dirty="0" smtClean="0"/>
              <a:t>Falk, Julia. Linguistics and Language. 1978.</a:t>
            </a:r>
          </a:p>
          <a:p>
            <a:r>
              <a:rPr lang="en-US" i="1" dirty="0" err="1" smtClean="0"/>
              <a:t>Parsad</a:t>
            </a:r>
            <a:r>
              <a:rPr lang="en-US" i="1" dirty="0" smtClean="0"/>
              <a:t>, </a:t>
            </a:r>
            <a:r>
              <a:rPr lang="en-US" i="1" dirty="0" err="1" smtClean="0"/>
              <a:t>Tarni</a:t>
            </a:r>
            <a:r>
              <a:rPr lang="en-US" i="1" dirty="0" smtClean="0"/>
              <a:t>, A Course in Linguistics, 2012, New </a:t>
            </a:r>
            <a:r>
              <a:rPr lang="en-US" i="1" dirty="0" err="1" smtClean="0"/>
              <a:t>Dehli</a:t>
            </a:r>
            <a:r>
              <a:rPr lang="en-US" i="1" dirty="0" smtClean="0"/>
              <a:t>: PHI </a:t>
            </a:r>
          </a:p>
          <a:p>
            <a:r>
              <a:rPr lang="en-US" i="1" dirty="0" err="1" smtClean="0"/>
              <a:t>Rajimwale</a:t>
            </a:r>
            <a:r>
              <a:rPr lang="en-US" i="1" dirty="0" smtClean="0"/>
              <a:t>, </a:t>
            </a:r>
            <a:r>
              <a:rPr lang="en-US" i="1" dirty="0" err="1" smtClean="0"/>
              <a:t>Sharad</a:t>
            </a:r>
            <a:r>
              <a:rPr lang="en-US" i="1" dirty="0" smtClean="0"/>
              <a:t>, Elements of General Linguistics, 2006. </a:t>
            </a:r>
          </a:p>
          <a:p>
            <a:r>
              <a:rPr lang="en-US" dirty="0" err="1" smtClean="0"/>
              <a:t>Strang</a:t>
            </a:r>
            <a:r>
              <a:rPr lang="en-US" dirty="0" smtClean="0"/>
              <a:t>, Barbara. </a:t>
            </a:r>
            <a:r>
              <a:rPr lang="en-US" i="1" dirty="0" smtClean="0"/>
              <a:t>Modern English Structure. </a:t>
            </a:r>
            <a:r>
              <a:rPr lang="en-US" dirty="0" smtClean="0"/>
              <a:t>Edward Arnold. 1968</a:t>
            </a:r>
            <a:r>
              <a:rPr lang="en-US" i="1" dirty="0" smtClean="0"/>
              <a:t>.</a:t>
            </a:r>
          </a:p>
          <a:p>
            <a:r>
              <a:rPr lang="de-DE" dirty="0" smtClean="0"/>
              <a:t>Ouhalla, Jamal. </a:t>
            </a:r>
            <a:r>
              <a:rPr lang="de-DE" i="1" dirty="0" smtClean="0"/>
              <a:t>Introducing Transformational Grammar. </a:t>
            </a:r>
            <a:r>
              <a:rPr lang="de-DE" dirty="0" smtClean="0"/>
              <a:t>1999.</a:t>
            </a:r>
          </a:p>
          <a:p>
            <a:r>
              <a:rPr lang="en-US" dirty="0" err="1" smtClean="0"/>
              <a:t>Parsad</a:t>
            </a:r>
            <a:r>
              <a:rPr lang="en-US" dirty="0" smtClean="0"/>
              <a:t>, </a:t>
            </a:r>
            <a:r>
              <a:rPr lang="en-US" dirty="0" err="1" smtClean="0"/>
              <a:t>Tarni</a:t>
            </a:r>
            <a:r>
              <a:rPr lang="en-US" dirty="0" smtClean="0"/>
              <a:t>. A Course in Linguistics. 2012.</a:t>
            </a:r>
          </a:p>
          <a:p>
            <a:r>
              <a:rPr lang="en-US" dirty="0" smtClean="0"/>
              <a:t>Yule, George. The Study of Language. 1996.</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182</TotalTime>
  <Words>1638</Words>
  <Application>Microsoft Office PowerPoint</Application>
  <PresentationFormat>On-screen Show (4:3)</PresentationFormat>
  <Paragraphs>273</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Flow</vt:lpstr>
      <vt:lpstr>Morphology(1)</vt:lpstr>
      <vt:lpstr>Previously….</vt:lpstr>
      <vt:lpstr>Today’s Lecture</vt:lpstr>
      <vt:lpstr>Levels of Language</vt:lpstr>
      <vt:lpstr>Morphology</vt:lpstr>
      <vt:lpstr>Morphology</vt:lpstr>
      <vt:lpstr>What is a Word?</vt:lpstr>
      <vt:lpstr>What is a word?</vt:lpstr>
      <vt:lpstr>What is a word? (Orthographic View)</vt:lpstr>
      <vt:lpstr>What is a word?(Orthographic View)</vt:lpstr>
      <vt:lpstr>What is a word? (Orthographic View)</vt:lpstr>
      <vt:lpstr>What is a word? (Orthographic View)</vt:lpstr>
      <vt:lpstr>What is a word? (Phonological View)</vt:lpstr>
      <vt:lpstr>What is a word? (Phonological View)</vt:lpstr>
      <vt:lpstr>What is a word? (Semantic View)</vt:lpstr>
      <vt:lpstr>What is a word? (Semantic View)</vt:lpstr>
      <vt:lpstr>What is a word? (Syntactic View)</vt:lpstr>
      <vt:lpstr>What is a word? (Syntactic View)</vt:lpstr>
      <vt:lpstr>Where do you find most Words?</vt:lpstr>
      <vt:lpstr>Types of Words</vt:lpstr>
      <vt:lpstr>Types of Words</vt:lpstr>
      <vt:lpstr>Morphology &amp; Morpheme</vt:lpstr>
      <vt:lpstr>Morpheme</vt:lpstr>
      <vt:lpstr>Morpheme</vt:lpstr>
      <vt:lpstr>Morpheme</vt:lpstr>
      <vt:lpstr>Morpheme</vt:lpstr>
      <vt:lpstr>Morpheme</vt:lpstr>
      <vt:lpstr>Morpheme &amp; Word</vt:lpstr>
      <vt:lpstr>Morpheme &amp; Word</vt:lpstr>
      <vt:lpstr>Morpheme &amp; Word</vt:lpstr>
      <vt:lpstr>Morpheme &amp; Word</vt:lpstr>
      <vt:lpstr>Morpheme &amp; Phoneme</vt:lpstr>
      <vt:lpstr>Morpheme &amp; Phoneme</vt:lpstr>
      <vt:lpstr>Morpheme &amp; Lexeme</vt:lpstr>
      <vt:lpstr>Morpheme &amp; Lexeme</vt:lpstr>
      <vt:lpstr>Why do we need Morphological study?</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Morphology</dc:title>
  <dc:creator>Numan</dc:creator>
  <cp:lastModifiedBy>Administrator</cp:lastModifiedBy>
  <cp:revision>105</cp:revision>
  <dcterms:created xsi:type="dcterms:W3CDTF">2013-06-11T18:16:42Z</dcterms:created>
  <dcterms:modified xsi:type="dcterms:W3CDTF">2013-06-12T08:33:09Z</dcterms:modified>
</cp:coreProperties>
</file>