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56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3FA2B0-A290-4E89-9C7C-F9C5CDCA32A3}" type="datetimeFigureOut">
              <a:rPr lang="en-US" smtClean="0"/>
              <a:pPr/>
              <a:t>10-Jun-13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B722EAA-A40C-45AF-BA96-008EFC77F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dictionary.reference.com/browse/segmental" TargetMode="External"/><Relationship Id="rId2" Type="http://schemas.openxmlformats.org/officeDocument/2006/relationships/hyperlink" Target="http://dictionary.reference.com/browse/stress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oxforddictionaries.com/definition/english/intonation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Phonology (2)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Dr. </a:t>
            </a:r>
            <a:r>
              <a:rPr lang="en-US" dirty="0" err="1" smtClean="0"/>
              <a:t>Ansa</a:t>
            </a:r>
            <a:r>
              <a:rPr lang="en-US" dirty="0" smtClean="0"/>
              <a:t> </a:t>
            </a:r>
            <a:r>
              <a:rPr lang="en-US" dirty="0" err="1" smtClean="0"/>
              <a:t>Hameed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Phonology</a:t>
            </a:r>
          </a:p>
          <a:p>
            <a:r>
              <a:rPr lang="en-US" dirty="0" smtClean="0"/>
              <a:t>Phone</a:t>
            </a:r>
          </a:p>
          <a:p>
            <a:r>
              <a:rPr lang="en-US" dirty="0" smtClean="0"/>
              <a:t>Phoneme</a:t>
            </a:r>
          </a:p>
          <a:p>
            <a:r>
              <a:rPr lang="en-US" dirty="0" smtClean="0"/>
              <a:t>Allophone</a:t>
            </a:r>
          </a:p>
          <a:p>
            <a:r>
              <a:rPr lang="en-US" dirty="0" smtClean="0"/>
              <a:t>Minimal Pairs</a:t>
            </a:r>
          </a:p>
          <a:p>
            <a:r>
              <a:rPr lang="en-US" dirty="0" smtClean="0"/>
              <a:t>Free Variation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Previously…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Co-articulation Effects</a:t>
            </a:r>
          </a:p>
          <a:p>
            <a:endParaRPr lang="en-US" dirty="0" smtClean="0"/>
          </a:p>
          <a:p>
            <a:r>
              <a:rPr lang="en-US" dirty="0" smtClean="0"/>
              <a:t>Supra segmental Features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u="sng" dirty="0" smtClean="0"/>
              <a:t>ORIGIN AND HISTORY</a:t>
            </a:r>
          </a:p>
          <a:p>
            <a:endParaRPr lang="en-US" b="1" u="sng" dirty="0" smtClean="0"/>
          </a:p>
          <a:p>
            <a:r>
              <a:rPr lang="en-US" dirty="0" smtClean="0"/>
              <a:t>The term </a:t>
            </a:r>
            <a:r>
              <a:rPr lang="en-US" b="1" dirty="0" smtClean="0"/>
              <a:t>co-articulation</a:t>
            </a:r>
            <a:r>
              <a:rPr lang="en-US" dirty="0" smtClean="0"/>
              <a:t> dates from the 1930s when </a:t>
            </a:r>
            <a:r>
              <a:rPr lang="en-US" b="1" dirty="0" err="1" smtClean="0"/>
              <a:t>Menzerath</a:t>
            </a:r>
            <a:r>
              <a:rPr lang="en-US" dirty="0" smtClean="0"/>
              <a:t> and </a:t>
            </a:r>
            <a:r>
              <a:rPr lang="en-US" b="1" dirty="0" smtClean="0"/>
              <a:t>De </a:t>
            </a:r>
            <a:r>
              <a:rPr lang="en-US" b="1" dirty="0" err="1" smtClean="0"/>
              <a:t>Lacerda</a:t>
            </a:r>
            <a:r>
              <a:rPr lang="en-US" dirty="0" smtClean="0"/>
              <a:t> published </a:t>
            </a:r>
            <a:r>
              <a:rPr lang="en-US" dirty="0" smtClean="0"/>
              <a:t>a book:</a:t>
            </a:r>
          </a:p>
          <a:p>
            <a:r>
              <a:rPr lang="en-US" b="1" i="1" dirty="0" err="1" smtClean="0"/>
              <a:t>Koartikulation</a:t>
            </a:r>
            <a:r>
              <a:rPr lang="en-US" b="1" i="1" dirty="0" smtClean="0"/>
              <a:t>, </a:t>
            </a:r>
            <a:r>
              <a:rPr lang="en-US" b="1" i="1" dirty="0" err="1" smtClean="0"/>
              <a:t>Stererung</a:t>
            </a:r>
            <a:r>
              <a:rPr lang="en-US" b="1" i="1" dirty="0" smtClean="0"/>
              <a:t> und </a:t>
            </a:r>
            <a:r>
              <a:rPr lang="en-US" b="1" i="1" dirty="0" err="1" smtClean="0"/>
              <a:t>Lautabgrenzung</a:t>
            </a:r>
            <a:r>
              <a:rPr lang="en-US" dirty="0" smtClean="0"/>
              <a:t> (1933). </a:t>
            </a:r>
          </a:p>
          <a:p>
            <a:r>
              <a:rPr lang="en-US" dirty="0" smtClean="0"/>
              <a:t>Since the late 1960s the experimental investigation of </a:t>
            </a:r>
            <a:r>
              <a:rPr lang="en-US" dirty="0" err="1" smtClean="0"/>
              <a:t>coarticulation</a:t>
            </a:r>
            <a:r>
              <a:rPr lang="en-US" dirty="0" smtClean="0"/>
              <a:t> has developed into a major area of research. </a:t>
            </a:r>
          </a:p>
          <a:p>
            <a:r>
              <a:rPr lang="en-US" dirty="0" smtClean="0"/>
              <a:t>The phenomenon of co-articulation became apparent with the detailed investigation of </a:t>
            </a:r>
            <a:r>
              <a:rPr lang="en-US" b="1" dirty="0" smtClean="0"/>
              <a:t>co-</a:t>
            </a:r>
            <a:r>
              <a:rPr lang="en-US" b="1" dirty="0" err="1" smtClean="0"/>
              <a:t>articulatory</a:t>
            </a:r>
            <a:r>
              <a:rPr lang="en-US" b="1" dirty="0" smtClean="0"/>
              <a:t> effects.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Articulation</a:t>
            </a:r>
            <a:r>
              <a:rPr lang="en-US" dirty="0" smtClean="0"/>
              <a:t> is how speech sounds are produced, made or articulated.</a:t>
            </a:r>
          </a:p>
          <a:p>
            <a:r>
              <a:rPr lang="en-US" b="1" dirty="0" smtClean="0"/>
              <a:t>Co-articulation</a:t>
            </a:r>
            <a:r>
              <a:rPr lang="en-US" dirty="0" smtClean="0"/>
              <a:t> is the way in which the movements of different articulators affect each other and the ways in which preceding and following articulations of an individual articulator affect its current articulation. </a:t>
            </a:r>
          </a:p>
          <a:p>
            <a:pPr algn="ctr"/>
            <a:r>
              <a:rPr lang="en-US" b="1" dirty="0" smtClean="0"/>
              <a:t>“The process of making one sound almost at the same time as the next is called co-articulation”.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two well known co-articulation effects:</a:t>
            </a:r>
          </a:p>
          <a:p>
            <a:r>
              <a:rPr lang="en-US" dirty="0" smtClean="0"/>
              <a:t>Assimilation </a:t>
            </a:r>
          </a:p>
          <a:p>
            <a:r>
              <a:rPr lang="en-US" dirty="0" smtClean="0"/>
              <a:t>Elision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ASSIMILATION</a:t>
            </a:r>
          </a:p>
          <a:p>
            <a:endParaRPr lang="en-US" b="1" dirty="0" smtClean="0"/>
          </a:p>
          <a:p>
            <a:r>
              <a:rPr lang="en-US" b="1" dirty="0" smtClean="0"/>
              <a:t>Assimilation</a:t>
            </a:r>
            <a:r>
              <a:rPr lang="en-US" dirty="0" smtClean="0"/>
              <a:t> is a regular and frequent sound change process by which a phoneme changes to match an adjacent phoneme in a word. A common example of assimilation is vowels being nasalized before nasal consonants as it is difficult to change the shape of the mouth sufficiently quickly.</a:t>
            </a:r>
          </a:p>
          <a:p>
            <a:pPr algn="ctr"/>
            <a:r>
              <a:rPr lang="en-US" b="1" dirty="0" smtClean="0"/>
              <a:t>“When two phonemes occur in sequence and some aspects of one phoneme is taken or copied by another, the process is known as assimilation”.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Types of Assimilation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PROGRESSIVE ASSIMILATION</a:t>
            </a:r>
          </a:p>
          <a:p>
            <a:endParaRPr lang="en-US" dirty="0" smtClean="0"/>
          </a:p>
          <a:p>
            <a:r>
              <a:rPr lang="en-US" dirty="0" smtClean="0"/>
              <a:t>If the phoneme changes to match the preceding phoneme, it is progressive assimilation. Progressive assimilation is also known as </a:t>
            </a:r>
            <a:r>
              <a:rPr lang="en-US" b="1" dirty="0" smtClean="0"/>
              <a:t>left-to-right or </a:t>
            </a:r>
            <a:r>
              <a:rPr lang="en-US" b="1" dirty="0" err="1" smtClean="0"/>
              <a:t>perseveratory</a:t>
            </a:r>
            <a:r>
              <a:rPr lang="en-US" b="1" dirty="0" smtClean="0"/>
              <a:t> or preservative, lagging or lag assimilation.</a:t>
            </a:r>
            <a:endParaRPr lang="en-US" dirty="0" smtClean="0"/>
          </a:p>
          <a:p>
            <a:pPr algn="ctr"/>
            <a:r>
              <a:rPr lang="en-US" b="1" dirty="0" smtClean="0"/>
              <a:t>“If a phoneme is affected by one that comes earlier in the utterance, this assimilation is termed as progressive”.</a:t>
            </a:r>
            <a:endParaRPr lang="en-US" dirty="0" smtClean="0"/>
          </a:p>
          <a:p>
            <a:r>
              <a:rPr lang="en-US" dirty="0" smtClean="0"/>
              <a:t>For example: Baking, Organ, Bacon…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REGRESSIVE ASSIMILATION</a:t>
            </a:r>
            <a:endParaRPr lang="en-US" dirty="0" smtClean="0"/>
          </a:p>
          <a:p>
            <a:r>
              <a:rPr lang="en-US" dirty="0" smtClean="0"/>
              <a:t>If the phoneme changes to match the following phoneme, it is regressive assimilation, also called </a:t>
            </a:r>
            <a:r>
              <a:rPr lang="en-US" b="1" dirty="0" smtClean="0"/>
              <a:t>right to left</a:t>
            </a:r>
            <a:r>
              <a:rPr lang="en-US" dirty="0" smtClean="0"/>
              <a:t> or </a:t>
            </a:r>
            <a:r>
              <a:rPr lang="en-US" b="1" dirty="0" smtClean="0"/>
              <a:t>anticipatory assimilation.</a:t>
            </a:r>
            <a:endParaRPr lang="en-US" dirty="0" smtClean="0"/>
          </a:p>
          <a:p>
            <a:pPr algn="ctr"/>
            <a:r>
              <a:rPr lang="en-US" b="1" dirty="0" smtClean="0"/>
              <a:t>“If a phoneme is affected by one that comes later in the sentence, this is called regressive assimilation”.</a:t>
            </a:r>
          </a:p>
          <a:p>
            <a:pPr algn="just"/>
            <a:r>
              <a:rPr lang="en-US" dirty="0" smtClean="0"/>
              <a:t>For example: I can go. Let me check! Good morning! Good boy.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RECIPROCAL ASSIMILATION</a:t>
            </a:r>
            <a:endParaRPr lang="en-US" dirty="0" smtClean="0"/>
          </a:p>
          <a:p>
            <a:r>
              <a:rPr lang="en-US" dirty="0" smtClean="0"/>
              <a:t>Very occasionally two sounds (invariably adjacent) may influence one another in reciprocal assimilation. When such a change results in a single segment with some of the features of both components, it is known as </a:t>
            </a:r>
            <a:r>
              <a:rPr lang="en-US" b="1" dirty="0" smtClean="0"/>
              <a:t>coalescence</a:t>
            </a:r>
            <a:r>
              <a:rPr lang="en-US" dirty="0" smtClean="0"/>
              <a:t> or </a:t>
            </a:r>
            <a:r>
              <a:rPr lang="en-US" b="1" dirty="0" smtClean="0"/>
              <a:t>fusion</a:t>
            </a:r>
            <a:r>
              <a:rPr lang="en-US" dirty="0" smtClean="0"/>
              <a:t>. This notion was identified by</a:t>
            </a:r>
            <a:r>
              <a:rPr lang="en-US" b="1" dirty="0" smtClean="0"/>
              <a:t> Sanskrit</a:t>
            </a:r>
            <a:r>
              <a:rPr lang="en-US" dirty="0" smtClean="0"/>
              <a:t> </a:t>
            </a:r>
            <a:r>
              <a:rPr lang="en-US" b="1" dirty="0" smtClean="0"/>
              <a:t>Grammarians</a:t>
            </a:r>
            <a:r>
              <a:rPr lang="en-US" dirty="0" smtClean="0"/>
              <a:t> as </a:t>
            </a:r>
            <a:r>
              <a:rPr lang="en-US" b="1" dirty="0" err="1" smtClean="0"/>
              <a:t>Sandhi</a:t>
            </a:r>
            <a:r>
              <a:rPr lang="en-US" b="1" dirty="0" smtClean="0"/>
              <a:t> </a:t>
            </a:r>
            <a:r>
              <a:rPr lang="en-US" dirty="0" smtClean="0"/>
              <a:t>or </a:t>
            </a:r>
            <a:r>
              <a:rPr lang="en-US" b="1" dirty="0" smtClean="0"/>
              <a:t>fusion</a:t>
            </a:r>
            <a:r>
              <a:rPr lang="en-US" dirty="0" smtClean="0"/>
              <a:t>.</a:t>
            </a:r>
          </a:p>
          <a:p>
            <a:pPr algn="ctr"/>
            <a:r>
              <a:rPr lang="en-US" b="1" dirty="0" smtClean="0"/>
              <a:t>“If there is a mutual influence between the two phonemes, it is reciprocal assimilation”.</a:t>
            </a:r>
            <a:endParaRPr lang="en-US" dirty="0" smtClean="0"/>
          </a:p>
          <a:p>
            <a:r>
              <a:rPr lang="en-US" dirty="0" smtClean="0"/>
              <a:t>For example: </a:t>
            </a:r>
          </a:p>
          <a:p>
            <a:r>
              <a:rPr lang="en-US" dirty="0" smtClean="0"/>
              <a:t>What you want?</a:t>
            </a:r>
          </a:p>
          <a:p>
            <a:r>
              <a:rPr lang="en-US" dirty="0" smtClean="0"/>
              <a:t>Would you?</a:t>
            </a:r>
          </a:p>
          <a:p>
            <a:r>
              <a:rPr lang="en-US" dirty="0" smtClean="0"/>
              <a:t>In case you need it</a:t>
            </a:r>
          </a:p>
          <a:p>
            <a:r>
              <a:rPr lang="en-US" dirty="0" smtClean="0"/>
              <a:t>Has your letter come?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Co-Articulation Effects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Elision</a:t>
            </a:r>
            <a:r>
              <a:rPr lang="en-US" dirty="0" smtClean="0"/>
              <a:t> is the omission of one or more sounds such as a vowel, a consonant or a whole syllable in a word or phrase, producing a result that is easier for the speaker to pronounce. Sometimes a sound may be elided for euphonic effects.</a:t>
            </a:r>
          </a:p>
          <a:p>
            <a:pPr algn="ctr"/>
            <a:r>
              <a:rPr lang="en-US" b="1" dirty="0" smtClean="0"/>
              <a:t>“The term elision describes the disappearance of a sound”.</a:t>
            </a:r>
            <a:endParaRPr lang="en-US" dirty="0" smtClean="0"/>
          </a:p>
          <a:p>
            <a:pPr algn="ctr">
              <a:buNone/>
            </a:pPr>
            <a:r>
              <a:rPr lang="en-US" b="1" dirty="0" smtClean="0"/>
              <a:t>Or </a:t>
            </a:r>
            <a:endParaRPr lang="en-US" dirty="0" smtClean="0"/>
          </a:p>
          <a:p>
            <a:pPr algn="ctr"/>
            <a:r>
              <a:rPr lang="en-US" b="1" dirty="0" smtClean="0"/>
              <a:t>“The omission of a sound segment which would be present in the deliberate pronunciation of a word in isolation is technically described as elision”. </a:t>
            </a:r>
            <a:endParaRPr lang="en-US" dirty="0" smtClean="0"/>
          </a:p>
          <a:p>
            <a:r>
              <a:rPr lang="en-US" dirty="0" smtClean="0"/>
              <a:t>The reason of elision is, in some instances, the difficulty of putting certain consonants sounds together while maintaining a regular rhythm and speed.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WORD-INTERNAL</a:t>
            </a:r>
            <a:endParaRPr lang="en-US" dirty="0" smtClean="0"/>
          </a:p>
          <a:p>
            <a:r>
              <a:rPr lang="es-ES" b="1" dirty="0" err="1" smtClean="0"/>
              <a:t>Weak</a:t>
            </a:r>
            <a:r>
              <a:rPr lang="es-ES" b="1" dirty="0" smtClean="0"/>
              <a:t>, central</a:t>
            </a:r>
            <a:r>
              <a:rPr lang="es-ES" dirty="0" smtClean="0"/>
              <a:t> </a:t>
            </a:r>
            <a:r>
              <a:rPr lang="es-ES" dirty="0" err="1" smtClean="0"/>
              <a:t>vowels</a:t>
            </a:r>
            <a:r>
              <a:rPr lang="es-ES" dirty="0" smtClean="0"/>
              <a:t> are </a:t>
            </a:r>
            <a:r>
              <a:rPr lang="es-ES" dirty="0" err="1" smtClean="0"/>
              <a:t>elided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occur</a:t>
            </a:r>
            <a:r>
              <a:rPr lang="es-ES" dirty="0" smtClean="0"/>
              <a:t> in </a:t>
            </a:r>
            <a:r>
              <a:rPr lang="es-ES" dirty="0" err="1" smtClean="0"/>
              <a:t>unaccented</a:t>
            </a:r>
            <a:r>
              <a:rPr lang="es-ES" dirty="0" smtClean="0"/>
              <a:t> </a:t>
            </a:r>
            <a:r>
              <a:rPr lang="es-ES" dirty="0" err="1" smtClean="0"/>
              <a:t>syllables</a:t>
            </a:r>
            <a:r>
              <a:rPr lang="es-ES" dirty="0" smtClean="0"/>
              <a:t> </a:t>
            </a:r>
            <a:r>
              <a:rPr lang="es-ES" dirty="0" err="1" smtClean="0"/>
              <a:t>between</a:t>
            </a:r>
            <a:r>
              <a:rPr lang="es-ES" dirty="0" smtClean="0"/>
              <a:t> </a:t>
            </a:r>
            <a:r>
              <a:rPr lang="es-ES" dirty="0" err="1" smtClean="0"/>
              <a:t>two</a:t>
            </a:r>
            <a:r>
              <a:rPr lang="es-ES" dirty="0" smtClean="0"/>
              <a:t> </a:t>
            </a:r>
            <a:r>
              <a:rPr lang="es-ES" dirty="0" err="1" smtClean="0"/>
              <a:t>consonants</a:t>
            </a:r>
            <a:r>
              <a:rPr lang="es-ES" dirty="0" smtClean="0"/>
              <a:t>.</a:t>
            </a:r>
            <a:endParaRPr lang="en-US" dirty="0" smtClean="0"/>
          </a:p>
          <a:p>
            <a:r>
              <a:rPr lang="es-ES" dirty="0" err="1" smtClean="0"/>
              <a:t>Examples</a:t>
            </a:r>
            <a:r>
              <a:rPr lang="es-ES" dirty="0" smtClean="0"/>
              <a:t>: </a:t>
            </a:r>
            <a:r>
              <a:rPr lang="es-ES" dirty="0" err="1" smtClean="0"/>
              <a:t>certain</a:t>
            </a:r>
            <a:r>
              <a:rPr lang="es-ES" dirty="0" smtClean="0"/>
              <a:t>, </a:t>
            </a:r>
            <a:r>
              <a:rPr lang="es-ES" dirty="0" err="1" smtClean="0"/>
              <a:t>student</a:t>
            </a:r>
            <a:r>
              <a:rPr lang="es-ES" dirty="0" smtClean="0"/>
              <a:t>, </a:t>
            </a:r>
            <a:r>
              <a:rPr lang="es-ES" dirty="0" err="1" smtClean="0"/>
              <a:t>vision</a:t>
            </a:r>
            <a:r>
              <a:rPr lang="es-ES" dirty="0" smtClean="0"/>
              <a:t>, </a:t>
            </a:r>
            <a:r>
              <a:rPr lang="es-ES" dirty="0" err="1" smtClean="0"/>
              <a:t>classical</a:t>
            </a:r>
            <a:r>
              <a:rPr lang="es-ES" dirty="0" smtClean="0"/>
              <a:t>, nasal, etc.</a:t>
            </a:r>
            <a:endParaRPr lang="en-US" dirty="0" smtClean="0"/>
          </a:p>
          <a:p>
            <a:r>
              <a:rPr lang="en-US" b="1" dirty="0" smtClean="0"/>
              <a:t>Alveolar consonants</a:t>
            </a:r>
            <a:r>
              <a:rPr lang="en-US" dirty="0" smtClean="0"/>
              <a:t> are elided when they occur between two consonants.</a:t>
            </a:r>
          </a:p>
          <a:p>
            <a:r>
              <a:rPr lang="en-US" dirty="0" smtClean="0"/>
              <a:t>For example: handsome, postpone.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Elision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AT WORD BOUNDARIES</a:t>
            </a:r>
            <a:endParaRPr lang="en-US" dirty="0" smtClean="0"/>
          </a:p>
          <a:p>
            <a:r>
              <a:rPr lang="es-ES" b="1" dirty="0" smtClean="0"/>
              <a:t>Word-final </a:t>
            </a:r>
            <a:r>
              <a:rPr lang="es-ES" b="1" dirty="0" err="1" smtClean="0"/>
              <a:t>alveolars</a:t>
            </a:r>
            <a:r>
              <a:rPr lang="es-ES" b="1" dirty="0" smtClean="0"/>
              <a:t> [</a:t>
            </a:r>
            <a:r>
              <a:rPr lang="es-ES" b="1" dirty="0" err="1" smtClean="0"/>
              <a:t>t,d</a:t>
            </a:r>
            <a:r>
              <a:rPr lang="es-ES" b="1" dirty="0" smtClean="0"/>
              <a:t>]</a:t>
            </a:r>
            <a:r>
              <a:rPr lang="es-ES" dirty="0" smtClean="0"/>
              <a:t> are </a:t>
            </a:r>
            <a:r>
              <a:rPr lang="es-ES" dirty="0" err="1" smtClean="0"/>
              <a:t>generally</a:t>
            </a:r>
            <a:r>
              <a:rPr lang="es-ES" dirty="0" smtClean="0"/>
              <a:t> </a:t>
            </a:r>
            <a:r>
              <a:rPr lang="es-ES" dirty="0" err="1" smtClean="0"/>
              <a:t>elided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they</a:t>
            </a:r>
            <a:r>
              <a:rPr lang="es-ES" dirty="0" smtClean="0"/>
              <a:t> are preceded and </a:t>
            </a:r>
            <a:r>
              <a:rPr lang="es-ES" dirty="0" err="1" smtClean="0"/>
              <a:t>followed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other</a:t>
            </a:r>
            <a:r>
              <a:rPr lang="es-ES" dirty="0" smtClean="0"/>
              <a:t> </a:t>
            </a:r>
            <a:r>
              <a:rPr lang="es-ES" dirty="0" err="1" smtClean="0"/>
              <a:t>consonants</a:t>
            </a:r>
            <a:r>
              <a:rPr lang="es-ES" dirty="0" smtClean="0"/>
              <a:t>, </a:t>
            </a:r>
            <a:r>
              <a:rPr lang="es-ES" dirty="0" err="1" smtClean="0"/>
              <a:t>especially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following</a:t>
            </a:r>
            <a:r>
              <a:rPr lang="es-ES" dirty="0" smtClean="0"/>
              <a:t> </a:t>
            </a:r>
            <a:r>
              <a:rPr lang="es-ES" dirty="0" err="1" smtClean="0"/>
              <a:t>consonant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a </a:t>
            </a:r>
            <a:r>
              <a:rPr lang="es-ES" dirty="0" err="1" smtClean="0"/>
              <a:t>plosive</a:t>
            </a:r>
            <a:r>
              <a:rPr lang="es-ES" dirty="0" smtClean="0"/>
              <a:t>.</a:t>
            </a:r>
            <a:endParaRPr lang="en-US" dirty="0" smtClean="0"/>
          </a:p>
          <a:p>
            <a:r>
              <a:rPr lang="es-ES" dirty="0" err="1" smtClean="0"/>
              <a:t>Examples</a:t>
            </a:r>
            <a:r>
              <a:rPr lang="es-ES" dirty="0" smtClean="0"/>
              <a:t>: </a:t>
            </a:r>
            <a:r>
              <a:rPr lang="es-ES" dirty="0" err="1" smtClean="0"/>
              <a:t>next</a:t>
            </a:r>
            <a:r>
              <a:rPr lang="es-ES" dirty="0" smtClean="0"/>
              <a:t> </a:t>
            </a:r>
            <a:r>
              <a:rPr lang="es-ES" dirty="0" err="1" smtClean="0"/>
              <a:t>turn</a:t>
            </a:r>
            <a:r>
              <a:rPr lang="es-ES" dirty="0" smtClean="0"/>
              <a:t>,  </a:t>
            </a:r>
            <a:r>
              <a:rPr lang="es-ES" dirty="0" err="1" smtClean="0"/>
              <a:t>best</a:t>
            </a:r>
            <a:r>
              <a:rPr lang="es-ES" dirty="0" smtClean="0"/>
              <a:t> </a:t>
            </a:r>
            <a:r>
              <a:rPr lang="es-ES" dirty="0" err="1" smtClean="0"/>
              <a:t>joke</a:t>
            </a:r>
            <a:r>
              <a:rPr lang="es-ES" dirty="0" smtClean="0"/>
              <a:t>,  </a:t>
            </a:r>
            <a:r>
              <a:rPr lang="es-ES" dirty="0" err="1" smtClean="0"/>
              <a:t>send</a:t>
            </a:r>
            <a:r>
              <a:rPr lang="es-ES" dirty="0" smtClean="0"/>
              <a:t> </a:t>
            </a:r>
            <a:r>
              <a:rPr lang="es-ES" dirty="0" err="1" smtClean="0"/>
              <a:t>two</a:t>
            </a:r>
            <a:r>
              <a:rPr lang="es-ES" dirty="0" smtClean="0"/>
              <a:t>,  </a:t>
            </a:r>
            <a:r>
              <a:rPr lang="es-ES" dirty="0" err="1" smtClean="0"/>
              <a:t>rubbed</a:t>
            </a:r>
            <a:r>
              <a:rPr lang="es-ES" dirty="0" smtClean="0"/>
              <a:t> </a:t>
            </a:r>
            <a:r>
              <a:rPr lang="es-ES" dirty="0" err="1" smtClean="0"/>
              <a:t>down</a:t>
            </a:r>
            <a:r>
              <a:rPr lang="es-ES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THINK OF SOME EXAMPLES OF ASSIMILATION AND ELISION IN URDU LANGUAGE</a:t>
            </a:r>
            <a:endParaRPr lang="en-US" dirty="0" smtClean="0"/>
          </a:p>
          <a:p>
            <a:r>
              <a:rPr lang="en-US" dirty="0" smtClean="0"/>
              <a:t>Examples: </a:t>
            </a:r>
          </a:p>
          <a:p>
            <a:r>
              <a:rPr lang="en-US" dirty="0" smtClean="0"/>
              <a:t>‘</a:t>
            </a:r>
            <a:r>
              <a:rPr lang="en-US" dirty="0" err="1" smtClean="0"/>
              <a:t>Ghalat</a:t>
            </a:r>
            <a:r>
              <a:rPr lang="en-US" dirty="0" smtClean="0"/>
              <a:t>’ spoken as ‘</a:t>
            </a:r>
            <a:r>
              <a:rPr lang="en-US" dirty="0" err="1" smtClean="0"/>
              <a:t>ghalt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‘</a:t>
            </a:r>
            <a:r>
              <a:rPr lang="en-US" dirty="0" err="1" smtClean="0"/>
              <a:t>Qadar</a:t>
            </a:r>
            <a:r>
              <a:rPr lang="en-US" dirty="0" smtClean="0"/>
              <a:t>’ spoken as ‘</a:t>
            </a:r>
            <a:r>
              <a:rPr lang="en-US" dirty="0" err="1" smtClean="0"/>
              <a:t>qadr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Supra segmental Features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u="sng" dirty="0" smtClean="0">
                <a:latin typeface="Arial Rounded MT Bold" pitchFamily="34" charset="0"/>
              </a:rPr>
              <a:t>DEFINITION 1.</a:t>
            </a:r>
          </a:p>
          <a:p>
            <a:r>
              <a:rPr lang="en-US" sz="2800" u="sng" dirty="0" smtClean="0">
                <a:latin typeface="Arial Rounded MT Bold" pitchFamily="34" charset="0"/>
              </a:rPr>
              <a:t>‘</a:t>
            </a:r>
            <a:r>
              <a:rPr lang="en-US" sz="2800" dirty="0" smtClean="0">
                <a:latin typeface="Arial Rounded MT Bold" pitchFamily="34" charset="0"/>
              </a:rPr>
              <a:t>denoting a feature of an utterance other than the consonantal and vocalic components, for example (in English) stress and intonation’</a:t>
            </a:r>
          </a:p>
          <a:p>
            <a:r>
              <a:rPr lang="en-US" sz="2800" i="1" dirty="0" smtClean="0">
                <a:solidFill>
                  <a:srgbClr val="33CCFF"/>
                </a:solidFill>
              </a:rPr>
              <a:t>Retrieved </a:t>
            </a:r>
            <a:r>
              <a:rPr lang="en-US" sz="2800" i="1" dirty="0" err="1" smtClean="0">
                <a:solidFill>
                  <a:srgbClr val="33CCFF"/>
                </a:solidFill>
              </a:rPr>
              <a:t>From:http</a:t>
            </a:r>
            <a:r>
              <a:rPr lang="en-US" sz="2800" i="1" dirty="0" smtClean="0">
                <a:solidFill>
                  <a:srgbClr val="33CCFF"/>
                </a:solidFill>
              </a:rPr>
              <a:t>://</a:t>
            </a:r>
            <a:r>
              <a:rPr lang="en-US" sz="2800" i="1" dirty="0" err="1" smtClean="0">
                <a:solidFill>
                  <a:srgbClr val="33CCFF"/>
                </a:solidFill>
              </a:rPr>
              <a:t>oxforddictionaries.com</a:t>
            </a:r>
            <a:r>
              <a:rPr lang="en-US" sz="2800" i="1" dirty="0" smtClean="0">
                <a:solidFill>
                  <a:srgbClr val="33CCFF"/>
                </a:solidFill>
              </a:rPr>
              <a:t>/definition/</a:t>
            </a:r>
            <a:r>
              <a:rPr lang="en-US" sz="2800" i="1" dirty="0" err="1" smtClean="0">
                <a:solidFill>
                  <a:srgbClr val="33CCFF"/>
                </a:solidFill>
              </a:rPr>
              <a:t>english</a:t>
            </a:r>
            <a:r>
              <a:rPr lang="en-US" sz="2800" i="1" dirty="0" smtClean="0">
                <a:solidFill>
                  <a:srgbClr val="33CCFF"/>
                </a:solidFill>
              </a:rPr>
              <a:t>/</a:t>
            </a:r>
            <a:r>
              <a:rPr lang="en-US" sz="2800" i="1" dirty="0" err="1" smtClean="0">
                <a:solidFill>
                  <a:srgbClr val="33CCFF"/>
                </a:solidFill>
              </a:rPr>
              <a:t>suprasegmental</a:t>
            </a:r>
            <a:endParaRPr lang="en-US" sz="2800" i="1" dirty="0" smtClean="0">
              <a:solidFill>
                <a:srgbClr val="33CCFF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‘</a:t>
            </a:r>
            <a:r>
              <a:rPr lang="en-US" sz="2800" dirty="0" smtClean="0"/>
              <a:t>of or relating to significant features (as stress, pitch, or juncture) that occur simultaneously with vowels and consonants in an utterance’</a:t>
            </a:r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u="sng" dirty="0" smtClean="0">
                <a:solidFill>
                  <a:srgbClr val="00B0F0"/>
                </a:solidFill>
              </a:rPr>
              <a:t>Linguistics </a:t>
            </a:r>
            <a:r>
              <a:rPr lang="en-US" dirty="0" smtClean="0"/>
              <a:t>. pertaining to or noting features of </a:t>
            </a:r>
            <a:r>
              <a:rPr lang="en-US" dirty="0" err="1" smtClean="0"/>
              <a:t>speech,as</a:t>
            </a:r>
            <a:r>
              <a:rPr lang="en-US" dirty="0" smtClean="0"/>
              <a:t> </a:t>
            </a:r>
            <a:r>
              <a:rPr lang="en-US" u="sng" dirty="0" smtClean="0">
                <a:hlinkClick r:id="rId2"/>
              </a:rPr>
              <a:t>stress</a:t>
            </a:r>
            <a:r>
              <a:rPr lang="en-US" dirty="0" smtClean="0"/>
              <a:t>, pitch, and length that accompany individual consonants and vowels and may extend over more than one such </a:t>
            </a:r>
            <a:r>
              <a:rPr lang="en-US" u="sng" dirty="0" smtClean="0">
                <a:hlinkClick r:id="rId3"/>
              </a:rPr>
              <a:t>segmental</a:t>
            </a:r>
            <a:r>
              <a:rPr lang="en-US" dirty="0" smtClean="0"/>
              <a:t> </a:t>
            </a:r>
            <a:r>
              <a:rPr lang="en-US" dirty="0" err="1" smtClean="0"/>
              <a:t>element;pertaining</a:t>
            </a:r>
            <a:r>
              <a:rPr lang="en-US" dirty="0" smtClean="0"/>
              <a:t> to </a:t>
            </a:r>
            <a:r>
              <a:rPr lang="en-US" dirty="0" err="1" smtClean="0"/>
              <a:t>junctural</a:t>
            </a:r>
            <a:r>
              <a:rPr lang="en-US" dirty="0" smtClean="0"/>
              <a:t> and prosodic </a:t>
            </a:r>
          </a:p>
          <a:p>
            <a:pPr>
              <a:buNone/>
            </a:pPr>
            <a:r>
              <a:rPr lang="en-US" dirty="0" smtClean="0"/>
              <a:t>	features</a:t>
            </a:r>
          </a:p>
          <a:p>
            <a:pPr>
              <a:buNone/>
            </a:pPr>
            <a:r>
              <a:rPr lang="en-US" dirty="0" smtClean="0"/>
              <a:t>. Retrieved </a:t>
            </a:r>
            <a:r>
              <a:rPr lang="en-US" dirty="0" err="1" smtClean="0"/>
              <a:t>from:http</a:t>
            </a:r>
            <a:r>
              <a:rPr lang="en-US" dirty="0" smtClean="0"/>
              <a:t>://</a:t>
            </a:r>
            <a:r>
              <a:rPr lang="en-US" dirty="0" err="1" smtClean="0"/>
              <a:t>dictionary.reference.com</a:t>
            </a:r>
            <a:r>
              <a:rPr lang="en-US" dirty="0" smtClean="0"/>
              <a:t>/browse/</a:t>
            </a:r>
            <a:r>
              <a:rPr lang="en-US" dirty="0" err="1" smtClean="0"/>
              <a:t>suprasegmental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800" b="1" u="sng" dirty="0" smtClean="0"/>
              <a:t>Syllables</a:t>
            </a:r>
          </a:p>
          <a:p>
            <a:endParaRPr lang="en-US" dirty="0" smtClean="0"/>
          </a:p>
          <a:p>
            <a:pPr lvl="1">
              <a:buNone/>
              <a:defRPr/>
            </a:pPr>
            <a:r>
              <a:rPr lang="en-US" i="1" u="sng" dirty="0" smtClean="0">
                <a:solidFill>
                  <a:schemeClr val="accent1">
                    <a:lumMod val="75000"/>
                  </a:schemeClr>
                </a:solidFill>
              </a:rPr>
              <a:t>ORIGIN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en-US" dirty="0" smtClean="0">
                <a:solidFill>
                  <a:srgbClr val="FFFF00"/>
                </a:solidFill>
              </a:rPr>
              <a:t>.</a:t>
            </a:r>
            <a:r>
              <a:rPr lang="en-US" dirty="0" smtClean="0"/>
              <a:t>  Greek </a:t>
            </a:r>
            <a:r>
              <a:rPr lang="en-US" i="1" dirty="0" err="1" smtClean="0"/>
              <a:t>sullabē</a:t>
            </a:r>
            <a:r>
              <a:rPr lang="en-US" dirty="0" smtClean="0"/>
              <a:t>, </a:t>
            </a:r>
            <a:r>
              <a:rPr lang="en-US" dirty="0" err="1" smtClean="0"/>
              <a:t>from</a:t>
            </a:r>
            <a:r>
              <a:rPr lang="en-US" i="1" dirty="0" err="1" smtClean="0"/>
              <a:t>sun</a:t>
            </a:r>
            <a:r>
              <a:rPr lang="en-US" i="1" dirty="0" smtClean="0"/>
              <a:t>-</a:t>
            </a:r>
            <a:r>
              <a:rPr lang="en-US" dirty="0" smtClean="0"/>
              <a:t> 'together' + </a:t>
            </a:r>
            <a:r>
              <a:rPr lang="en-US" i="1" dirty="0" err="1" smtClean="0"/>
              <a:t>lambanein</a:t>
            </a:r>
            <a:r>
              <a:rPr lang="en-US" dirty="0" smtClean="0"/>
              <a:t> 'take‘</a:t>
            </a:r>
          </a:p>
          <a:p>
            <a:pPr lvl="1">
              <a:buNone/>
              <a:defRPr/>
            </a:pPr>
            <a:endParaRPr lang="en-US" dirty="0" smtClean="0"/>
          </a:p>
          <a:p>
            <a:pPr lvl="1">
              <a:buFont typeface="Wingdings" pitchFamily="2" charset="2"/>
              <a:buChar char="Ø"/>
              <a:defRPr/>
            </a:pPr>
            <a:r>
              <a:rPr lang="en-US" sz="3200" b="1" dirty="0" smtClean="0">
                <a:solidFill>
                  <a:srgbClr val="0070C0"/>
                </a:solidFill>
              </a:rPr>
              <a:t>‘a unit of pronunciation having one vowel sound, with or without surrounding consonants, forming the whole or a part of a word; for example, there are two syllables in </a:t>
            </a:r>
            <a:r>
              <a:rPr lang="en-US" sz="3200" b="1" i="1" dirty="0" smtClean="0">
                <a:solidFill>
                  <a:srgbClr val="0070C0"/>
                </a:solidFill>
              </a:rPr>
              <a:t>water</a:t>
            </a:r>
            <a:r>
              <a:rPr lang="en-US" sz="3200" b="1" dirty="0" smtClean="0">
                <a:solidFill>
                  <a:srgbClr val="0070C0"/>
                </a:solidFill>
              </a:rPr>
              <a:t> and three in </a:t>
            </a:r>
            <a:r>
              <a:rPr lang="en-US" sz="3200" b="1" i="1" dirty="0" smtClean="0">
                <a:solidFill>
                  <a:srgbClr val="0070C0"/>
                </a:solidFill>
              </a:rPr>
              <a:t>inferno’.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</a:rPr>
              <a:t>Retrieved </a:t>
            </a:r>
            <a:r>
              <a:rPr lang="en-US" sz="3200" i="1" dirty="0" err="1" smtClean="0">
                <a:solidFill>
                  <a:schemeClr val="accent1">
                    <a:lumMod val="75000"/>
                  </a:schemeClr>
                </a:solidFill>
              </a:rPr>
              <a:t>from:http</a:t>
            </a: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</a:rPr>
              <a:t>://</a:t>
            </a:r>
            <a:r>
              <a:rPr lang="en-US" sz="3200" i="1" dirty="0" err="1" smtClean="0">
                <a:solidFill>
                  <a:schemeClr val="accent1">
                    <a:lumMod val="75000"/>
                  </a:schemeClr>
                </a:solidFill>
              </a:rPr>
              <a:t>oxforddictionaries.com</a:t>
            </a: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</a:rPr>
              <a:t>/definition/</a:t>
            </a:r>
            <a:r>
              <a:rPr lang="en-US" sz="3200" i="1" dirty="0" err="1" smtClean="0">
                <a:solidFill>
                  <a:schemeClr val="accent1">
                    <a:lumMod val="75000"/>
                  </a:schemeClr>
                </a:solidFill>
              </a:rPr>
              <a:t>english</a:t>
            </a:r>
            <a:r>
              <a:rPr lang="en-US" sz="3200" i="1" dirty="0" smtClean="0">
                <a:solidFill>
                  <a:schemeClr val="accent1">
                    <a:lumMod val="75000"/>
                  </a:schemeClr>
                </a:solidFill>
              </a:rPr>
              <a:t>/syllable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b="1" dirty="0" smtClean="0"/>
          </a:p>
          <a:p>
            <a:r>
              <a:rPr lang="en-US" sz="3200" dirty="0" smtClean="0"/>
              <a:t>A syllable is a unit of sound composed of</a:t>
            </a:r>
          </a:p>
          <a:p>
            <a:r>
              <a:rPr lang="en-US" sz="3200" dirty="0" smtClean="0"/>
              <a:t> a central peak of sonority (usually a vowel), and</a:t>
            </a:r>
          </a:p>
          <a:p>
            <a:r>
              <a:rPr lang="en-US" sz="3200" dirty="0" smtClean="0"/>
              <a:t>the consonants that cluster around this central peak.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Parts of a Syllable:</a:t>
            </a:r>
          </a:p>
          <a:p>
            <a:endParaRPr lang="en-US" dirty="0" smtClean="0"/>
          </a:p>
          <a:p>
            <a:pPr marL="514350" indent="-51435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B0F0"/>
                </a:solidFill>
                <a:latin typeface="Arial Rounded MT Bold" pitchFamily="34" charset="0"/>
              </a:rPr>
              <a:t>1.ONSET: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  <a:sym typeface="Wingdings" pitchFamily="2" charset="2"/>
              </a:rPr>
              <a:t>( Optional)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marL="514350" indent="-514350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Initial segment of a Syllable</a:t>
            </a:r>
          </a:p>
          <a:p>
            <a:pPr marL="514350" indent="-514350">
              <a:lnSpc>
                <a:spcPct val="90000"/>
              </a:lnSpc>
              <a:buNone/>
            </a:pPr>
            <a:endParaRPr lang="en-US" sz="28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marL="514350" indent="-51435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B0F0"/>
                </a:solidFill>
                <a:latin typeface="Arial Rounded MT Bold" pitchFamily="34" charset="0"/>
              </a:rPr>
              <a:t>2. RHYME</a:t>
            </a:r>
            <a:r>
              <a:rPr lang="en-US" sz="2800" dirty="0" smtClean="0">
                <a:solidFill>
                  <a:srgbClr val="00B0F0"/>
                </a:solidFill>
                <a:latin typeface="Arial Rounded MT Bold" pitchFamily="34" charset="0"/>
                <a:sym typeface="Wingdings" pitchFamily="2" charset="2"/>
              </a:rPr>
              <a:t>: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  <a:sym typeface="Wingdings" pitchFamily="2" charset="2"/>
              </a:rPr>
              <a:t>( Obligatory)</a:t>
            </a:r>
            <a:r>
              <a:rPr lang="en-US" sz="2800" b="1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Core of a syllable, consisting of a nucleus and coda</a:t>
            </a:r>
          </a:p>
          <a:p>
            <a:pPr marL="514350" indent="-514350">
              <a:lnSpc>
                <a:spcPct val="90000"/>
              </a:lnSpc>
              <a:buNone/>
            </a:pPr>
            <a:endParaRPr lang="en-US" sz="2800" dirty="0" smtClean="0">
              <a:solidFill>
                <a:srgbClr val="00B0F0"/>
              </a:solidFill>
              <a:latin typeface="Arial Rounded MT Bold" pitchFamily="34" charset="0"/>
            </a:endParaRPr>
          </a:p>
          <a:p>
            <a:pPr marL="514350" indent="-51435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00B0F0"/>
                </a:solidFill>
                <a:latin typeface="Arial Rounded MT Bold" pitchFamily="34" charset="0"/>
              </a:rPr>
              <a:t>3.NUCLEUS/CENTRE/PEAK:</a:t>
            </a:r>
            <a:r>
              <a:rPr lang="en-US" sz="2800" dirty="0" smtClean="0">
                <a:solidFill>
                  <a:srgbClr val="00B050"/>
                </a:solidFill>
              </a:rPr>
              <a:t> (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Obligatory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Central segment of a syllable</a:t>
            </a:r>
          </a:p>
          <a:p>
            <a:r>
              <a:rPr lang="en-US" sz="2800" dirty="0" smtClean="0">
                <a:latin typeface="Arial Black" pitchFamily="34" charset="0"/>
              </a:rPr>
              <a:t>Coda/Termination: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(Optional)</a:t>
            </a:r>
          </a:p>
          <a:p>
            <a:r>
              <a:rPr lang="en-US" sz="2800" dirty="0" smtClean="0">
                <a:latin typeface="Arial Black" pitchFamily="34" charset="0"/>
              </a:rPr>
              <a:t>Closing segment of a syllable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</a:rPr>
              <a:t>NOTE</a:t>
            </a:r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(</a:t>
            </a:r>
            <a:r>
              <a:rPr lang="en-US" sz="2800" i="1" dirty="0" smtClean="0">
                <a:solidFill>
                  <a:srgbClr val="FF0000"/>
                </a:solidFill>
                <a:latin typeface="Arial Black" pitchFamily="34" charset="0"/>
              </a:rPr>
              <a:t>A syllable thus has </a:t>
            </a:r>
            <a:r>
              <a:rPr lang="en-US" sz="2800" i="1" u="sng" dirty="0" smtClean="0">
                <a:solidFill>
                  <a:srgbClr val="FF0000"/>
                </a:solidFill>
                <a:latin typeface="Arial Black" pitchFamily="34" charset="0"/>
              </a:rPr>
              <a:t>three</a:t>
            </a:r>
            <a:r>
              <a:rPr lang="en-US" sz="2800" i="1" dirty="0" smtClean="0">
                <a:solidFill>
                  <a:srgbClr val="FF0000"/>
                </a:solidFill>
                <a:latin typeface="Arial Black" pitchFamily="34" charset="0"/>
              </a:rPr>
              <a:t> positions):</a:t>
            </a:r>
          </a:p>
          <a:p>
            <a:endParaRPr lang="en-US" sz="2800" i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i="1" dirty="0" smtClean="0">
                <a:solidFill>
                  <a:srgbClr val="00B0F0"/>
                </a:solidFill>
                <a:latin typeface="Arial Black" pitchFamily="34" charset="0"/>
              </a:rPr>
              <a:t>Nucleus/Centre/Peak</a:t>
            </a:r>
          </a:p>
          <a:p>
            <a:pPr>
              <a:buFont typeface="Wingdings" pitchFamily="2" charset="2"/>
              <a:buChar char="ü"/>
            </a:pPr>
            <a:r>
              <a:rPr lang="en-US" sz="2800" i="1" dirty="0" smtClean="0">
                <a:solidFill>
                  <a:srgbClr val="00B0F0"/>
                </a:solidFill>
                <a:latin typeface="Arial Black" pitchFamily="34" charset="0"/>
              </a:rPr>
              <a:t>Onset</a:t>
            </a:r>
          </a:p>
          <a:p>
            <a:pPr>
              <a:buFont typeface="Wingdings" pitchFamily="2" charset="2"/>
              <a:buChar char="ü"/>
            </a:pPr>
            <a:r>
              <a:rPr lang="en-US" sz="2800" i="1" dirty="0" smtClean="0">
                <a:solidFill>
                  <a:srgbClr val="00B0F0"/>
                </a:solidFill>
                <a:latin typeface="Arial Black" pitchFamily="34" charset="0"/>
              </a:rPr>
              <a:t>Coda/Termination</a:t>
            </a:r>
          </a:p>
          <a:p>
            <a:pPr marL="514350" indent="-514350">
              <a:lnSpc>
                <a:spcPct val="90000"/>
              </a:lnSpc>
              <a:buNone/>
            </a:pP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2800" i="1" dirty="0" smtClean="0">
                <a:solidFill>
                  <a:srgbClr val="33CCFF"/>
                </a:solidFill>
                <a:latin typeface="Aharoni" pitchFamily="2" charset="-79"/>
                <a:cs typeface="Aharoni" pitchFamily="2" charset="-79"/>
              </a:rPr>
              <a:t>A syllable is a unit of sound ,and, therefore we should look at the </a:t>
            </a:r>
            <a:r>
              <a:rPr lang="en-US" sz="2800" i="1" u="sng" dirty="0" smtClean="0">
                <a:solidFill>
                  <a:srgbClr val="33CCFF"/>
                </a:solidFill>
                <a:latin typeface="Aharoni" pitchFamily="2" charset="-79"/>
                <a:cs typeface="Aharoni" pitchFamily="2" charset="-79"/>
              </a:rPr>
              <a:t>phonetic transcription</a:t>
            </a:r>
            <a:r>
              <a:rPr lang="en-US" sz="2800" i="1" dirty="0" smtClean="0">
                <a:solidFill>
                  <a:srgbClr val="33CCFF"/>
                </a:solidFill>
                <a:latin typeface="Aharoni" pitchFamily="2" charset="-79"/>
                <a:cs typeface="Aharoni" pitchFamily="2" charset="-79"/>
              </a:rPr>
              <a:t> of words and not their </a:t>
            </a:r>
            <a:r>
              <a:rPr lang="en-US" sz="2800" i="1" u="sng" dirty="0" smtClean="0">
                <a:solidFill>
                  <a:srgbClr val="33CCFF"/>
                </a:solidFill>
                <a:latin typeface="Aharoni" pitchFamily="2" charset="-79"/>
                <a:cs typeface="Aharoni" pitchFamily="2" charset="-79"/>
              </a:rPr>
              <a:t>Orthographic representation.</a:t>
            </a:r>
            <a:endParaRPr lang="en-US" sz="2800" i="1" u="sng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Phonetically ,a syllable is said to consist of a centre which has little or no obstruction to the flow of  air and which sounds comparatively loud</a:t>
            </a:r>
          </a:p>
          <a:p>
            <a:pPr>
              <a:buFont typeface="Wingdings" pitchFamily="2" charset="2"/>
              <a:buChar char="q"/>
            </a:pP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KINDS OF SYLLABLES</a:t>
            </a:r>
          </a:p>
          <a:p>
            <a:pPr>
              <a:buFont typeface="Wingdings" pitchFamily="2" charset="2"/>
              <a:buChar char="q"/>
            </a:pPr>
            <a:endParaRPr lang="en-US" sz="2800" u="sng" dirty="0" smtClean="0">
              <a:solidFill>
                <a:schemeClr val="accent1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Open Syllables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Closed Syllables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Syllables consisting of only a vowel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Syllables where the central vowel is both preceded and followed by one or more than one consonant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A Syllable is made up of two kinds of elements </a:t>
            </a:r>
            <a:r>
              <a:rPr lang="en-US" sz="3200" dirty="0" smtClean="0">
                <a:solidFill>
                  <a:srgbClr val="FFFF00"/>
                </a:solidFill>
              </a:rPr>
              <a:t>:</a:t>
            </a: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Vowels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Consonants</a:t>
            </a:r>
          </a:p>
          <a:p>
            <a:pPr>
              <a:lnSpc>
                <a:spcPct val="90000"/>
              </a:lnSpc>
              <a:buNone/>
            </a:pPr>
            <a:endParaRPr lang="en-US" b="1" dirty="0" smtClean="0">
              <a:solidFill>
                <a:srgbClr val="00B0F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B0F0"/>
                </a:solidFill>
              </a:rPr>
              <a:t>  </a:t>
            </a:r>
            <a:r>
              <a:rPr lang="en-US" b="1" dirty="0" smtClean="0">
                <a:solidFill>
                  <a:srgbClr val="002060"/>
                </a:solidFill>
              </a:rPr>
              <a:t>The vowels are the obligatory elements and the consonants are the optional. A vowel can be a syllable by itself ,it may be preceded by one,two,or three consonants .Or it may be followed by one ,two, three, or four consonants. 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vowel is the central element in a Syllable and is called the Nucleus. The consonants that precede the central vowel are called the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Releasing Consonants</a:t>
            </a:r>
            <a:r>
              <a:rPr lang="en-US" sz="2800" dirty="0" smtClean="0"/>
              <a:t> while the consonants that follow the Central vowels are called  </a:t>
            </a:r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</a:rPr>
              <a:t>Arresting Vowels. </a:t>
            </a:r>
          </a:p>
          <a:p>
            <a:r>
              <a:rPr lang="en-US" sz="2800" u="sng" dirty="0" smtClean="0">
                <a:solidFill>
                  <a:schemeClr val="accent1">
                    <a:lumMod val="75000"/>
                  </a:schemeClr>
                </a:solidFill>
              </a:rPr>
              <a:t>The </a:t>
            </a:r>
            <a:r>
              <a:rPr lang="en-US" sz="2800" u="sng" dirty="0" smtClean="0"/>
              <a:t>structure of English syllable can thus be shown as:</a:t>
            </a:r>
          </a:p>
          <a:p>
            <a:r>
              <a:rPr lang="en-US" sz="3600" dirty="0" smtClean="0">
                <a:solidFill>
                  <a:srgbClr val="00B0F0"/>
                </a:solidFill>
              </a:rPr>
              <a:t>		</a:t>
            </a:r>
            <a:r>
              <a:rPr lang="en-US" sz="3600" b="1" u="sng" dirty="0" smtClean="0">
                <a:solidFill>
                  <a:srgbClr val="00B0F0"/>
                </a:solidFill>
              </a:rPr>
              <a:t>(CCC) V (CCCC)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60400" indent="-660400">
              <a:lnSpc>
                <a:spcPct val="80000"/>
              </a:lnSpc>
              <a:buFont typeface="Wingdings" pitchFamily="2" charset="2"/>
              <a:buChar char="q"/>
            </a:pPr>
            <a:endParaRPr lang="en-US" dirty="0" smtClean="0">
              <a:solidFill>
                <a:srgbClr val="002060"/>
              </a:solidFill>
            </a:endParaRPr>
          </a:p>
          <a:p>
            <a:pPr marL="660400" indent="-660400">
              <a:lnSpc>
                <a:spcPct val="8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When two or more consonants occur together without a vowel between them in the same syllable, such consonants are said to form a </a:t>
            </a:r>
            <a:r>
              <a:rPr lang="en-US" u="sng" dirty="0" smtClean="0">
                <a:solidFill>
                  <a:srgbClr val="002060"/>
                </a:solidFill>
              </a:rPr>
              <a:t>CONSONANT CLUSTER</a:t>
            </a:r>
            <a:r>
              <a:rPr lang="en-US" dirty="0" smtClean="0">
                <a:solidFill>
                  <a:srgbClr val="002060"/>
                </a:solidFill>
              </a:rPr>
              <a:t> e.g. the word (TEXTS ) has a  four consonant-cluster at the end .</a:t>
            </a:r>
          </a:p>
          <a:p>
            <a:pPr marL="660400" indent="-660400">
              <a:lnSpc>
                <a:spcPct val="80000"/>
              </a:lnSpc>
              <a:buFont typeface="Wingdings" pitchFamily="2" charset="2"/>
              <a:buChar char="q"/>
            </a:pPr>
            <a:endParaRPr lang="en-US" dirty="0" smtClean="0">
              <a:solidFill>
                <a:srgbClr val="002060"/>
              </a:solidFill>
            </a:endParaRPr>
          </a:p>
          <a:p>
            <a:pPr marL="660400" indent="-660400">
              <a:lnSpc>
                <a:spcPct val="80000"/>
              </a:lnSpc>
              <a:buFont typeface="Wingdings" pitchFamily="2" charset="2"/>
              <a:buChar char="q"/>
            </a:pPr>
            <a:r>
              <a:rPr lang="en-US" dirty="0" smtClean="0">
                <a:solidFill>
                  <a:srgbClr val="002060"/>
                </a:solidFill>
              </a:rPr>
              <a:t>When two or more consonants occur together in a word but belong to different syllables (</a:t>
            </a:r>
            <a:r>
              <a:rPr lang="en-US" dirty="0" err="1" smtClean="0">
                <a:solidFill>
                  <a:srgbClr val="002060"/>
                </a:solidFill>
              </a:rPr>
              <a:t>e.g</a:t>
            </a:r>
            <a:r>
              <a:rPr lang="en-US" dirty="0" smtClean="0">
                <a:solidFill>
                  <a:srgbClr val="002060"/>
                </a:solidFill>
              </a:rPr>
              <a:t>  the consonants /n/ and /t/ in the word (CONTEXT),they are called </a:t>
            </a:r>
            <a:r>
              <a:rPr lang="en-US" u="sng" dirty="0" smtClean="0">
                <a:solidFill>
                  <a:srgbClr val="002060"/>
                </a:solidFill>
              </a:rPr>
              <a:t>ABUTTING CONSONANTS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400" b="1" i="1" u="sng" dirty="0" smtClean="0">
                <a:solidFill>
                  <a:srgbClr val="33CCFF"/>
                </a:solidFill>
              </a:rPr>
              <a:t>SYLLABIC CONSONANT</a:t>
            </a:r>
          </a:p>
          <a:p>
            <a:r>
              <a:rPr lang="en-US" sz="2400" dirty="0" smtClean="0"/>
              <a:t>In a Syllable, a nucleus is generally a vowel ,preceded or followed by consonants ,which are marginal elements but there are some special cases where the consonant is the nucleus of the syllable e.g.in words like Bottle </a:t>
            </a:r>
            <a:r>
              <a:rPr lang="en-US" sz="2400" dirty="0" err="1" smtClean="0"/>
              <a:t>cattle,kettle</a:t>
            </a:r>
            <a:r>
              <a:rPr lang="en-US" sz="2400" dirty="0" smtClean="0"/>
              <a:t>, cotton and </a:t>
            </a:r>
            <a:r>
              <a:rPr lang="en-US" sz="2400" dirty="0" err="1" smtClean="0"/>
              <a:t>mutton,the</a:t>
            </a:r>
            <a:r>
              <a:rPr lang="en-US" sz="2400" dirty="0" smtClean="0"/>
              <a:t> second syllable has two sounds ,both consonants either /</a:t>
            </a:r>
            <a:r>
              <a:rPr lang="en-US" sz="2400" dirty="0" err="1" smtClean="0"/>
              <a:t>tl</a:t>
            </a:r>
            <a:r>
              <a:rPr lang="en-US" sz="2400" dirty="0" smtClean="0"/>
              <a:t>/or /</a:t>
            </a:r>
            <a:r>
              <a:rPr lang="en-US" sz="2400" dirty="0" err="1" smtClean="0"/>
              <a:t>tn</a:t>
            </a:r>
            <a:r>
              <a:rPr lang="en-US" sz="2400" dirty="0" smtClean="0"/>
              <a:t>/.In such cases /t/ and /n/ occupy the nuclear position and are called </a:t>
            </a:r>
            <a:r>
              <a:rPr lang="en-US" sz="2400" u="sng" dirty="0" smtClean="0">
                <a:solidFill>
                  <a:srgbClr val="33CCFF"/>
                </a:solidFill>
              </a:rPr>
              <a:t>SYLLABIC CONSONANTS</a:t>
            </a:r>
            <a:r>
              <a:rPr lang="en-US" sz="2400" dirty="0" smtClean="0"/>
              <a:t> ,represented as V.(i.e. not as C 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Syllable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Stress</a:t>
            </a:r>
          </a:p>
          <a:p>
            <a:endParaRPr lang="en-US" dirty="0" smtClean="0"/>
          </a:p>
          <a:p>
            <a:r>
              <a:rPr lang="en-US" sz="2000" dirty="0" smtClean="0"/>
              <a:t> ‘</a:t>
            </a:r>
            <a:r>
              <a:rPr lang="en-US" sz="2800" dirty="0" smtClean="0"/>
              <a:t>An emphasis given to a particular syllable or word in speech, typically through a combination of relatively greater loudness, higher pitch, and longer duration…..</a:t>
            </a:r>
            <a:endParaRPr lang="en-US" sz="2800" i="1" dirty="0" smtClean="0"/>
          </a:p>
          <a:p>
            <a:r>
              <a:rPr lang="en-US" sz="2000" i="1" dirty="0" smtClean="0"/>
              <a:t>’ </a:t>
            </a:r>
            <a:r>
              <a:rPr lang="en-US" sz="2000" i="1" dirty="0" smtClean="0">
                <a:solidFill>
                  <a:srgbClr val="33CCFF"/>
                </a:solidFill>
              </a:rPr>
              <a:t>http://oxforddictionaries.com/definition/english/stress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Stress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b="1" dirty="0" smtClean="0"/>
          </a:p>
          <a:p>
            <a:r>
              <a:rPr lang="en-US" sz="2800" dirty="0" smtClean="0"/>
              <a:t>A Syllable </a:t>
            </a:r>
            <a:r>
              <a:rPr lang="en-US" sz="2800" dirty="0" err="1" smtClean="0"/>
              <a:t>prronounced</a:t>
            </a:r>
            <a:r>
              <a:rPr lang="en-US" sz="2800" dirty="0" smtClean="0"/>
              <a:t> more prominently than the other syllables in the </a:t>
            </a:r>
            <a:r>
              <a:rPr lang="en-US" sz="2800" dirty="0" err="1" smtClean="0"/>
              <a:t>sme</a:t>
            </a:r>
            <a:r>
              <a:rPr lang="en-US" sz="2800" dirty="0" smtClean="0"/>
              <a:t> word is said to be</a:t>
            </a:r>
            <a:r>
              <a:rPr lang="en-US" sz="2800" i="1" dirty="0" smtClean="0"/>
              <a:t> </a:t>
            </a:r>
            <a:r>
              <a:rPr lang="en-US" sz="2800" i="1" u="sng" dirty="0" smtClean="0">
                <a:solidFill>
                  <a:srgbClr val="FF0000"/>
                </a:solidFill>
              </a:rPr>
              <a:t>STRESSED</a:t>
            </a:r>
            <a:r>
              <a:rPr lang="en-US" sz="2800" i="1" dirty="0" smtClean="0"/>
              <a:t> </a:t>
            </a:r>
            <a:r>
              <a:rPr lang="en-US" sz="2800" dirty="0" smtClean="0"/>
              <a:t>or</a:t>
            </a:r>
            <a:r>
              <a:rPr lang="en-US" sz="2800" i="1" dirty="0" smtClean="0">
                <a:solidFill>
                  <a:srgbClr val="FF0000"/>
                </a:solidFill>
              </a:rPr>
              <a:t> ACCENTED</a:t>
            </a:r>
            <a:r>
              <a:rPr lang="en-US" sz="2800" dirty="0" smtClean="0"/>
              <a:t> </a:t>
            </a:r>
            <a:r>
              <a:rPr lang="en-US" sz="2800" dirty="0" err="1" smtClean="0"/>
              <a:t>syllable.A</a:t>
            </a:r>
            <a:r>
              <a:rPr lang="en-US" sz="2800" dirty="0" smtClean="0"/>
              <a:t> stressed syllable is often mentioned by a small vertical line just above and before its beginning ,as shown in </a:t>
            </a:r>
            <a:r>
              <a:rPr lang="en-US" sz="2800" u="sng" dirty="0" smtClean="0">
                <a:solidFill>
                  <a:srgbClr val="002060"/>
                </a:solidFill>
              </a:rPr>
              <a:t>‘chapter</a:t>
            </a:r>
            <a:r>
              <a:rPr lang="en-US" sz="2800" dirty="0" smtClean="0">
                <a:solidFill>
                  <a:srgbClr val="002060"/>
                </a:solidFill>
              </a:rPr>
              <a:t> and </a:t>
            </a:r>
            <a:r>
              <a:rPr lang="en-US" sz="2800" u="sng" dirty="0" smtClean="0">
                <a:solidFill>
                  <a:srgbClr val="002060"/>
                </a:solidFill>
              </a:rPr>
              <a:t>ad ’mire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Stress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endParaRPr lang="en-US" sz="3200" b="1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Arial Black" pitchFamily="34" charset="0"/>
              </a:rPr>
              <a:t>Primary stress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Arial Black" pitchFamily="34" charset="0"/>
              </a:rPr>
              <a:t>Secondary </a:t>
            </a:r>
            <a:r>
              <a:rPr lang="en-US" sz="2400" dirty="0" err="1" smtClean="0">
                <a:latin typeface="Arial Black" pitchFamily="34" charset="0"/>
              </a:rPr>
              <a:t>stressI</a:t>
            </a:r>
            <a:endParaRPr lang="en-US" sz="24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endParaRPr lang="en-US" sz="2400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Arial Black" pitchFamily="34" charset="0"/>
              </a:rPr>
              <a:t>In English we find three kinds of syllables in term of stress :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Arial Black" pitchFamily="34" charset="0"/>
              </a:rPr>
              <a:t>Syllables with primary or strong stress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Arial Black" pitchFamily="34" charset="0"/>
              </a:rPr>
              <a:t>Syllables with secondary or weak stress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2400" dirty="0" smtClean="0">
                <a:latin typeface="Arial Black" pitchFamily="34" charset="0"/>
              </a:rPr>
              <a:t>Syllables with no stress 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Stress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There are four features that have been identified crucial in deciding stress placement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Phonological structure of these syllables,(</a:t>
            </a:r>
            <a:r>
              <a:rPr lang="en-US" sz="2800" dirty="0" err="1" smtClean="0"/>
              <a:t>i.e.the</a:t>
            </a:r>
            <a:r>
              <a:rPr lang="en-US" sz="2800" dirty="0" smtClean="0"/>
              <a:t> sequences of consonants and vowels making up the syllables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grammatical category of the words(</a:t>
            </a:r>
            <a:r>
              <a:rPr lang="en-US" sz="2800" dirty="0" err="1" smtClean="0"/>
              <a:t>i.e.whether</a:t>
            </a:r>
            <a:r>
              <a:rPr lang="en-US" sz="2800" dirty="0" smtClean="0"/>
              <a:t> the word is </a:t>
            </a:r>
            <a:r>
              <a:rPr lang="en-US" sz="2800" dirty="0" err="1" smtClean="0"/>
              <a:t>noun,adjective</a:t>
            </a:r>
            <a:r>
              <a:rPr lang="en-US" sz="2800" dirty="0" smtClean="0"/>
              <a:t> or a verb)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The morphological structure of word </a:t>
            </a:r>
            <a:r>
              <a:rPr lang="en-US" sz="2800" dirty="0" err="1" smtClean="0"/>
              <a:t>i.e</a:t>
            </a:r>
            <a:r>
              <a:rPr lang="en-US" sz="2800" dirty="0" smtClean="0"/>
              <a:t> whether the word is Simple or Compound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Stress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/>
              <a:t>Examples of the words that are orthographically similar but differ in pronunciation ,in accordance with the Word Class to which they belong:</a:t>
            </a:r>
          </a:p>
          <a:p>
            <a:endParaRPr lang="en-US" dirty="0" smtClean="0"/>
          </a:p>
          <a:p>
            <a:r>
              <a:rPr lang="en-US" sz="2800" dirty="0" smtClean="0">
                <a:solidFill>
                  <a:srgbClr val="002060"/>
                </a:solidFill>
              </a:rPr>
              <a:t>(The stress is placed on the second syllable of Verb, but on the second syllable of nouns and  adjectives)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ABSTRACT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CONDUCT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CONTRAST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PERFECT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INSULT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PERMIT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REBEL 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/>
              <a:t>RECORD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Stress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u="sng" dirty="0" smtClean="0"/>
              <a:t>Intonation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Definition: In </a:t>
            </a:r>
            <a:r>
              <a:rPr lang="en-US" sz="2800" b="1" u="sng" dirty="0" smtClean="0"/>
              <a:t>linguistics</a:t>
            </a:r>
            <a:r>
              <a:rPr lang="en-US" sz="2800" b="1" dirty="0" smtClean="0"/>
              <a:t>, the use of changing vocal pitch to convey </a:t>
            </a:r>
            <a:r>
              <a:rPr lang="en-US" sz="2800" b="1" u="sng" dirty="0" smtClean="0"/>
              <a:t>grammatical </a:t>
            </a:r>
            <a:r>
              <a:rPr lang="en-US" sz="2800" b="1" dirty="0" smtClean="0"/>
              <a:t>information or personal attitude. </a:t>
            </a:r>
          </a:p>
          <a:p>
            <a:endParaRPr lang="en-US" dirty="0" smtClean="0"/>
          </a:p>
          <a:p>
            <a:r>
              <a:rPr lang="en-US" sz="1800" i="1" dirty="0" smtClean="0"/>
              <a:t>Retrieved </a:t>
            </a:r>
            <a:r>
              <a:rPr lang="en-US" sz="1800" i="1" dirty="0" err="1" smtClean="0"/>
              <a:t>from:http</a:t>
            </a:r>
            <a:r>
              <a:rPr lang="en-US" sz="1800" i="1" dirty="0" smtClean="0"/>
              <a:t>://</a:t>
            </a:r>
            <a:r>
              <a:rPr lang="en-US" sz="1800" i="1" dirty="0" err="1" smtClean="0"/>
              <a:t>grammar.about.com</a:t>
            </a:r>
            <a:r>
              <a:rPr lang="en-US" sz="1800" i="1" dirty="0" smtClean="0"/>
              <a:t>/</a:t>
            </a:r>
            <a:r>
              <a:rPr lang="en-US" sz="1800" i="1" dirty="0" err="1" smtClean="0"/>
              <a:t>od</a:t>
            </a:r>
            <a:r>
              <a:rPr lang="en-US" sz="1800" i="1" dirty="0" smtClean="0"/>
              <a:t>/</a:t>
            </a:r>
            <a:r>
              <a:rPr lang="en-US" sz="1800" i="1" dirty="0" err="1" smtClean="0"/>
              <a:t>il</a:t>
            </a:r>
            <a:r>
              <a:rPr lang="en-US" sz="1800" i="1" dirty="0" smtClean="0"/>
              <a:t>/g/</a:t>
            </a:r>
            <a:r>
              <a:rPr lang="en-US" sz="1800" i="1" dirty="0" err="1" smtClean="0"/>
              <a:t>intonationterm.htm</a:t>
            </a:r>
            <a:endParaRPr lang="en-US" sz="1800" i="1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Intonation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742950" indent="-742950"/>
            <a:endParaRPr lang="en-US" sz="4800" b="1" dirty="0" smtClean="0"/>
          </a:p>
          <a:p>
            <a:pPr marL="742950" indent="-742950"/>
            <a:r>
              <a:rPr lang="en-US" sz="4800" b="1" dirty="0" smtClean="0"/>
              <a:t>	‘</a:t>
            </a:r>
            <a:r>
              <a:rPr lang="en-US" sz="4800" dirty="0" smtClean="0"/>
              <a:t>the rise and fall of the voice in speaking’</a:t>
            </a:r>
          </a:p>
          <a:p>
            <a:pPr marL="742950" indent="-742950"/>
            <a:r>
              <a:rPr lang="en-US" sz="2800" b="1" i="1" dirty="0" smtClean="0">
                <a:solidFill>
                  <a:srgbClr val="FF0000"/>
                </a:solidFill>
                <a:hlinkClick r:id="rId2"/>
              </a:rPr>
              <a:t>Retrieved </a:t>
            </a:r>
            <a:r>
              <a:rPr lang="en-US" sz="2800" b="1" i="1" dirty="0" err="1" smtClean="0">
                <a:solidFill>
                  <a:srgbClr val="FF0000"/>
                </a:solidFill>
                <a:hlinkClick r:id="rId2"/>
              </a:rPr>
              <a:t>from:http</a:t>
            </a:r>
            <a:r>
              <a:rPr lang="en-US" sz="2800" b="1" i="1" dirty="0" smtClean="0">
                <a:solidFill>
                  <a:srgbClr val="FF0000"/>
                </a:solidFill>
                <a:hlinkClick r:id="rId2"/>
              </a:rPr>
              <a:t>://</a:t>
            </a:r>
            <a:r>
              <a:rPr lang="en-US" sz="2800" b="1" i="1" dirty="0" err="1" smtClean="0">
                <a:solidFill>
                  <a:srgbClr val="FF0000"/>
                </a:solidFill>
                <a:hlinkClick r:id="rId2"/>
              </a:rPr>
              <a:t>oxforddictionaries.com</a:t>
            </a:r>
            <a:r>
              <a:rPr lang="en-US" sz="2800" b="1" i="1" dirty="0" smtClean="0">
                <a:solidFill>
                  <a:srgbClr val="FF0000"/>
                </a:solidFill>
                <a:hlinkClick r:id="rId2"/>
              </a:rPr>
              <a:t>/definition/</a:t>
            </a:r>
            <a:r>
              <a:rPr lang="en-US" sz="2800" b="1" i="1" dirty="0" err="1" smtClean="0">
                <a:solidFill>
                  <a:srgbClr val="FF0000"/>
                </a:solidFill>
                <a:hlinkClick r:id="rId2"/>
              </a:rPr>
              <a:t>english</a:t>
            </a:r>
            <a:r>
              <a:rPr lang="en-US" sz="2800" b="1" i="1" dirty="0" smtClean="0">
                <a:solidFill>
                  <a:srgbClr val="FF0000"/>
                </a:solidFill>
                <a:hlinkClick r:id="rId2"/>
              </a:rPr>
              <a:t>/intonation</a:t>
            </a:r>
            <a:endParaRPr lang="en-US" sz="2800" b="1" i="1" dirty="0" smtClean="0">
              <a:solidFill>
                <a:srgbClr val="FF0000"/>
              </a:solidFill>
            </a:endParaRPr>
          </a:p>
          <a:p>
            <a:pPr marL="742950" indent="-742950"/>
            <a:endParaRPr lang="en-US" sz="4000" b="1" i="1" dirty="0" smtClean="0"/>
          </a:p>
          <a:p>
            <a:pPr marL="742950" indent="-742950"/>
            <a:r>
              <a:rPr lang="en-US" sz="4000" dirty="0" smtClean="0"/>
              <a:t>‘</a:t>
            </a:r>
            <a:r>
              <a:rPr lang="en-US" sz="4400" dirty="0" smtClean="0"/>
              <a:t>manner of utterance; </a:t>
            </a:r>
            <a:r>
              <a:rPr lang="en-US" sz="4400" i="1" dirty="0" smtClean="0"/>
              <a:t>specifically</a:t>
            </a:r>
            <a:r>
              <a:rPr lang="en-US" sz="4400" dirty="0" smtClean="0"/>
              <a:t> </a:t>
            </a:r>
            <a:r>
              <a:rPr lang="en-US" sz="4400" b="1" dirty="0" smtClean="0"/>
              <a:t>:</a:t>
            </a:r>
            <a:r>
              <a:rPr lang="en-US" sz="4400" dirty="0" smtClean="0"/>
              <a:t> the rise and fall in pitch of the voice in speech’</a:t>
            </a:r>
          </a:p>
          <a:p>
            <a:pPr marL="742950" indent="-742950"/>
            <a:r>
              <a:rPr lang="en-US" sz="2800" b="1" i="1" dirty="0" smtClean="0">
                <a:solidFill>
                  <a:srgbClr val="FFC000"/>
                </a:solidFill>
              </a:rPr>
              <a:t>	Retrieved </a:t>
            </a:r>
            <a:r>
              <a:rPr lang="en-US" sz="2800" b="1" i="1" dirty="0" err="1" smtClean="0">
                <a:solidFill>
                  <a:srgbClr val="FFC000"/>
                </a:solidFill>
              </a:rPr>
              <a:t>from:http</a:t>
            </a:r>
            <a:r>
              <a:rPr lang="en-US" sz="2800" b="1" i="1" dirty="0" smtClean="0">
                <a:solidFill>
                  <a:srgbClr val="FFC000"/>
                </a:solidFill>
              </a:rPr>
              <a:t>://</a:t>
            </a:r>
            <a:r>
              <a:rPr lang="en-US" sz="2800" b="1" i="1" dirty="0" err="1" smtClean="0">
                <a:solidFill>
                  <a:srgbClr val="FFC000"/>
                </a:solidFill>
              </a:rPr>
              <a:t>www.merriam</a:t>
            </a:r>
            <a:r>
              <a:rPr lang="en-US" sz="2800" b="1" i="1" dirty="0" smtClean="0">
                <a:solidFill>
                  <a:srgbClr val="FFC000"/>
                </a:solidFill>
              </a:rPr>
              <a:t>-				webster.com/dictionary/intonation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Intonation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800" i="1" dirty="0" smtClean="0"/>
          </a:p>
          <a:p>
            <a:endParaRPr lang="en-US" sz="2800" i="1" dirty="0" smtClean="0"/>
          </a:p>
          <a:p>
            <a:r>
              <a:rPr lang="en-US" sz="2800" dirty="0" smtClean="0"/>
              <a:t>‘the quality of a sound governed by the rate of vibrations producing it; the degree of highness or lowness of a tone</a:t>
            </a:r>
            <a:r>
              <a:rPr lang="en-US" dirty="0" smtClean="0"/>
              <a:t>’: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Supra segmental Features: Tone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b="1" dirty="0" smtClean="0"/>
              <a:t>Speech may be  divided into tone units.</a:t>
            </a:r>
            <a:br>
              <a:rPr lang="it-IT" sz="2800" b="1" dirty="0" smtClean="0"/>
            </a:br>
            <a:r>
              <a:rPr lang="it-IT" sz="2800" b="1" dirty="0" smtClean="0"/>
              <a:t>Each tone unit is composed of</a:t>
            </a:r>
            <a:r>
              <a:rPr lang="it-IT" dirty="0" smtClean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/>
              <a:t>A tonic syllable (obligatory)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/>
              <a:t>Optional elements which precede the tonic syllable (pre-head, head)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/>
              <a:t>Optional elements which follow the tonic syllable (tail</a:t>
            </a:r>
            <a:r>
              <a:rPr lang="hr-HR" sz="2800" dirty="0" smtClean="0"/>
              <a:t>)</a:t>
            </a:r>
            <a:endParaRPr lang="en-US" sz="2800" dirty="0" smtClean="0"/>
          </a:p>
          <a:p>
            <a:endParaRPr lang="it-IT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Supra segmental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Tones and Pitch Height</a:t>
            </a:r>
          </a:p>
          <a:p>
            <a:endParaRPr lang="en-US" dirty="0" smtClean="0"/>
          </a:p>
          <a:p>
            <a:pPr>
              <a:lnSpc>
                <a:spcPct val="90000"/>
              </a:lnSpc>
            </a:pPr>
            <a:r>
              <a:rPr lang="it-IT" sz="2800" b="1" u="sng" dirty="0" smtClean="0"/>
              <a:t>Fall</a:t>
            </a:r>
            <a:r>
              <a:rPr lang="it-IT" sz="2800" dirty="0" smtClean="0"/>
              <a:t>: neutral statement</a:t>
            </a:r>
          </a:p>
          <a:p>
            <a:pPr>
              <a:lnSpc>
                <a:spcPct val="90000"/>
              </a:lnSpc>
            </a:pPr>
            <a:r>
              <a:rPr lang="it-IT" sz="2800" b="1" u="sng" dirty="0" smtClean="0"/>
              <a:t>Rise</a:t>
            </a:r>
            <a:r>
              <a:rPr lang="it-IT" sz="2800" dirty="0" smtClean="0"/>
              <a:t>: neutral question,</a:t>
            </a:r>
          </a:p>
          <a:p>
            <a:pPr>
              <a:lnSpc>
                <a:spcPct val="90000"/>
              </a:lnSpc>
            </a:pPr>
            <a:r>
              <a:rPr lang="it-IT" sz="2800" b="1" dirty="0" smtClean="0"/>
              <a:t>Fall-Rise</a:t>
            </a:r>
            <a:r>
              <a:rPr lang="it-IT" sz="2800" dirty="0" smtClean="0"/>
              <a:t>: scepticism</a:t>
            </a:r>
          </a:p>
          <a:p>
            <a:pPr>
              <a:lnSpc>
                <a:spcPct val="90000"/>
              </a:lnSpc>
            </a:pPr>
            <a:r>
              <a:rPr lang="it-IT" sz="2800" b="1" u="sng" dirty="0" smtClean="0"/>
              <a:t>Level</a:t>
            </a:r>
            <a:r>
              <a:rPr lang="it-IT" sz="2800" dirty="0" smtClean="0"/>
              <a:t>: boredom, disinterest</a:t>
            </a:r>
            <a:endParaRPr lang="hr-HR" sz="28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hr-HR" sz="2800" dirty="0" smtClean="0"/>
              <a:t>In ordinary speech intonation tends to take place within the lower part of the speaker´s pitch range. Only with strong feelings we use extra pitch height.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Neutral Statement: Fall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529697"/>
            <a:ext cx="3505200" cy="367266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 smtClean="0"/>
              <a:t>Rise</a:t>
            </a:r>
            <a:r>
              <a:rPr lang="it-IT" dirty="0" smtClean="0"/>
              <a:t>: questioning, doubt, desire to continue conversation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29697"/>
            <a:ext cx="3505200" cy="367266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 smtClean="0"/>
              <a:t>Fall-Rise</a:t>
            </a:r>
            <a:r>
              <a:rPr lang="it-IT" dirty="0" smtClean="0"/>
              <a:t>: surprise, scepticism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1" y="2240670"/>
            <a:ext cx="3733800" cy="399979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 smtClean="0"/>
              <a:t>Level</a:t>
            </a:r>
            <a:r>
              <a:rPr lang="it-IT" dirty="0" smtClean="0"/>
              <a:t>: boredom, lack of interest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1" y="2474696"/>
            <a:ext cx="2819400" cy="339270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solidFill>
                  <a:srgbClr val="00B0F0"/>
                </a:solidFill>
              </a:rPr>
              <a:t>Fromkin</a:t>
            </a:r>
            <a:r>
              <a:rPr lang="en-US" sz="2400" dirty="0" smtClean="0">
                <a:solidFill>
                  <a:srgbClr val="00B0F0"/>
                </a:solidFill>
              </a:rPr>
              <a:t>, V. &amp; R. Rodman (1988). An Introduction to Language. New York: Holt-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 Saunders, 4th edition. </a:t>
            </a:r>
          </a:p>
          <a:p>
            <a:r>
              <a:rPr lang="en-US" sz="2400" dirty="0" err="1" smtClean="0">
                <a:solidFill>
                  <a:srgbClr val="00B0F0"/>
                </a:solidFill>
              </a:rPr>
              <a:t>Gimson</a:t>
            </a:r>
            <a:r>
              <a:rPr lang="en-US" sz="2400" dirty="0" smtClean="0">
                <a:solidFill>
                  <a:srgbClr val="00B0F0"/>
                </a:solidFill>
              </a:rPr>
              <a:t>, A.C. (1980). An Introduction to the Pronunciation of English. London: Ed. 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 Arnold, 3rd edition. 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Jones, D. (1950). An Outline of English Phonetics. Cambridge: Heffner &amp; Sons. 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Mc </a:t>
            </a:r>
            <a:r>
              <a:rPr lang="en-US" sz="2400" dirty="0" err="1" smtClean="0">
                <a:solidFill>
                  <a:srgbClr val="00B0F0"/>
                </a:solidFill>
              </a:rPr>
              <a:t>Carthy</a:t>
            </a:r>
            <a:r>
              <a:rPr lang="en-US" sz="2400" dirty="0" smtClean="0">
                <a:solidFill>
                  <a:srgbClr val="00B0F0"/>
                </a:solidFill>
              </a:rPr>
              <a:t>, P. (1967). English Pronunciation. Cambridge: </a:t>
            </a:r>
            <a:r>
              <a:rPr lang="en-US" sz="2400" dirty="0" err="1" smtClean="0">
                <a:solidFill>
                  <a:srgbClr val="00B0F0"/>
                </a:solidFill>
              </a:rPr>
              <a:t>Heffer</a:t>
            </a:r>
            <a:r>
              <a:rPr lang="en-US" sz="2400" dirty="0" smtClean="0">
                <a:solidFill>
                  <a:srgbClr val="00B0F0"/>
                </a:solidFill>
              </a:rPr>
              <a:t> &amp; Sons, 4th edition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Kathryn </a:t>
            </a:r>
            <a:r>
              <a:rPr lang="en-US" sz="2400" dirty="0" err="1" smtClean="0">
                <a:solidFill>
                  <a:srgbClr val="00B0F0"/>
                </a:solidFill>
              </a:rPr>
              <a:t>LaBouff</a:t>
            </a:r>
            <a:r>
              <a:rPr lang="en-US" sz="2400" dirty="0" smtClean="0">
                <a:solidFill>
                  <a:srgbClr val="00B0F0"/>
                </a:solidFill>
              </a:rPr>
              <a:t> (2007), </a:t>
            </a:r>
            <a:r>
              <a:rPr lang="en-US" sz="2400" i="1" dirty="0" smtClean="0">
                <a:solidFill>
                  <a:srgbClr val="00B0F0"/>
                </a:solidFill>
              </a:rPr>
              <a:t>Singing and Communicating in English</a:t>
            </a:r>
            <a:r>
              <a:rPr lang="en-US" sz="2400" dirty="0" smtClean="0">
                <a:solidFill>
                  <a:srgbClr val="00B0F0"/>
                </a:solidFill>
              </a:rPr>
              <a:t>. Oxford Univ. Press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sz="2800" dirty="0" smtClean="0">
              <a:solidFill>
                <a:srgbClr val="00B0F0"/>
              </a:solidFill>
            </a:endParaRPr>
          </a:p>
          <a:p>
            <a:endParaRPr lang="en-US" sz="2800" dirty="0" smtClean="0">
              <a:solidFill>
                <a:srgbClr val="00B0F0"/>
              </a:solidFill>
            </a:endParaRPr>
          </a:p>
          <a:p>
            <a:endParaRPr lang="en-US" sz="2800" dirty="0" smtClean="0">
              <a:solidFill>
                <a:srgbClr val="00B0F0"/>
              </a:solidFill>
            </a:endParaRPr>
          </a:p>
          <a:p>
            <a:r>
              <a:rPr lang="en-US" sz="2800" dirty="0" smtClean="0">
                <a:solidFill>
                  <a:srgbClr val="00B0F0"/>
                </a:solidFill>
              </a:rPr>
              <a:t>Retrieved from:</a:t>
            </a:r>
            <a:r>
              <a:rPr lang="en-US" sz="2800" i="1" dirty="0" smtClean="0">
                <a:solidFill>
                  <a:srgbClr val="00B0F0"/>
                </a:solidFill>
              </a:rPr>
              <a:t>:http://oxforddictionaries.com/definition/english/suprasegmental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Retrieved </a:t>
            </a:r>
            <a:r>
              <a:rPr lang="en-US" sz="2800" dirty="0" err="1" smtClean="0">
                <a:solidFill>
                  <a:srgbClr val="00B0F0"/>
                </a:solidFill>
              </a:rPr>
              <a:t>from:http</a:t>
            </a:r>
            <a:r>
              <a:rPr lang="en-US" sz="2800" dirty="0" smtClean="0">
                <a:solidFill>
                  <a:srgbClr val="00B0F0"/>
                </a:solidFill>
              </a:rPr>
              <a:t>://</a:t>
            </a:r>
            <a:r>
              <a:rPr lang="en-US" sz="2800" dirty="0" err="1" smtClean="0">
                <a:solidFill>
                  <a:srgbClr val="00B0F0"/>
                </a:solidFill>
              </a:rPr>
              <a:t>dictionary.reference.com</a:t>
            </a:r>
            <a:r>
              <a:rPr lang="en-US" sz="2800" dirty="0" smtClean="0">
                <a:solidFill>
                  <a:srgbClr val="00B0F0"/>
                </a:solidFill>
              </a:rPr>
              <a:t>/browse/</a:t>
            </a:r>
            <a:r>
              <a:rPr lang="en-US" sz="2800" dirty="0" err="1" smtClean="0">
                <a:solidFill>
                  <a:srgbClr val="00B0F0"/>
                </a:solidFill>
              </a:rPr>
              <a:t>suprasegmental</a:t>
            </a:r>
            <a:endParaRPr lang="en-US" sz="2800" dirty="0" smtClean="0">
              <a:solidFill>
                <a:srgbClr val="00B0F0"/>
              </a:solidFill>
            </a:endParaRPr>
          </a:p>
          <a:p>
            <a:r>
              <a:rPr lang="en-US" sz="2800" i="1" dirty="0" smtClean="0">
                <a:solidFill>
                  <a:srgbClr val="00B0F0"/>
                </a:solidFill>
              </a:rPr>
              <a:t>Retrieved </a:t>
            </a:r>
            <a:r>
              <a:rPr lang="en-US" sz="2800" i="1" dirty="0" err="1" smtClean="0">
                <a:solidFill>
                  <a:srgbClr val="00B0F0"/>
                </a:solidFill>
              </a:rPr>
              <a:t>from:http</a:t>
            </a:r>
            <a:r>
              <a:rPr lang="en-US" sz="2800" i="1" dirty="0" smtClean="0">
                <a:solidFill>
                  <a:srgbClr val="00B0F0"/>
                </a:solidFill>
              </a:rPr>
              <a:t>://</a:t>
            </a:r>
            <a:r>
              <a:rPr lang="en-US" sz="2800" i="1" dirty="0" err="1" smtClean="0">
                <a:solidFill>
                  <a:srgbClr val="00B0F0"/>
                </a:solidFill>
              </a:rPr>
              <a:t>grammar.about.com</a:t>
            </a:r>
            <a:r>
              <a:rPr lang="en-US" sz="2800" i="1" dirty="0" smtClean="0">
                <a:solidFill>
                  <a:srgbClr val="00B0F0"/>
                </a:solidFill>
              </a:rPr>
              <a:t>/</a:t>
            </a:r>
            <a:r>
              <a:rPr lang="en-US" sz="2800" i="1" dirty="0" err="1" smtClean="0">
                <a:solidFill>
                  <a:srgbClr val="00B0F0"/>
                </a:solidFill>
              </a:rPr>
              <a:t>od</a:t>
            </a:r>
            <a:r>
              <a:rPr lang="en-US" sz="2800" i="1" dirty="0" smtClean="0">
                <a:solidFill>
                  <a:srgbClr val="00B0F0"/>
                </a:solidFill>
              </a:rPr>
              <a:t>/</a:t>
            </a:r>
            <a:r>
              <a:rPr lang="en-US" sz="2800" i="1" dirty="0" err="1" smtClean="0">
                <a:solidFill>
                  <a:srgbClr val="00B0F0"/>
                </a:solidFill>
              </a:rPr>
              <a:t>il</a:t>
            </a:r>
            <a:r>
              <a:rPr lang="en-US" sz="2800" i="1" dirty="0" smtClean="0">
                <a:solidFill>
                  <a:srgbClr val="00B0F0"/>
                </a:solidFill>
              </a:rPr>
              <a:t>/g/</a:t>
            </a:r>
            <a:r>
              <a:rPr lang="en-US" sz="2800" i="1" dirty="0" err="1" smtClean="0">
                <a:solidFill>
                  <a:srgbClr val="00B0F0"/>
                </a:solidFill>
              </a:rPr>
              <a:t>intonationterm.htm</a:t>
            </a:r>
            <a:endParaRPr lang="en-US" sz="2800" i="1" dirty="0" smtClean="0">
              <a:solidFill>
                <a:srgbClr val="00B0F0"/>
              </a:solidFill>
            </a:endParaRPr>
          </a:p>
          <a:p>
            <a:r>
              <a:rPr lang="en-US" sz="2800" i="1" dirty="0" smtClean="0">
                <a:solidFill>
                  <a:srgbClr val="00B0F0"/>
                </a:solidFill>
              </a:rPr>
              <a:t>Retrieved </a:t>
            </a:r>
            <a:r>
              <a:rPr lang="en-US" sz="2800" i="1" dirty="0" err="1" smtClean="0">
                <a:solidFill>
                  <a:srgbClr val="00B0F0"/>
                </a:solidFill>
              </a:rPr>
              <a:t>from:http</a:t>
            </a:r>
            <a:r>
              <a:rPr lang="en-US" sz="2800" i="1" dirty="0" smtClean="0">
                <a:solidFill>
                  <a:srgbClr val="00B0F0"/>
                </a:solidFill>
              </a:rPr>
              <a:t>://</a:t>
            </a:r>
            <a:r>
              <a:rPr lang="en-US" sz="2800" i="1" dirty="0" err="1" smtClean="0">
                <a:solidFill>
                  <a:srgbClr val="00B0F0"/>
                </a:solidFill>
              </a:rPr>
              <a:t>dictionary.cambridge.org</a:t>
            </a:r>
            <a:r>
              <a:rPr lang="en-US" sz="2800" i="1" dirty="0" smtClean="0">
                <a:solidFill>
                  <a:srgbClr val="00B0F0"/>
                </a:solidFill>
              </a:rPr>
              <a:t>/dictionary/</a:t>
            </a:r>
            <a:r>
              <a:rPr lang="en-US" sz="2800" i="1" dirty="0" err="1" smtClean="0">
                <a:solidFill>
                  <a:srgbClr val="00B0F0"/>
                </a:solidFill>
              </a:rPr>
              <a:t>british</a:t>
            </a:r>
            <a:r>
              <a:rPr lang="en-US" sz="2800" i="1" dirty="0" smtClean="0">
                <a:solidFill>
                  <a:srgbClr val="00B0F0"/>
                </a:solidFill>
              </a:rPr>
              <a:t>/intonation</a:t>
            </a:r>
            <a:r>
              <a:rPr lang="en-US" sz="2800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146</TotalTime>
  <Words>1749</Words>
  <Application>Microsoft Office PowerPoint</Application>
  <PresentationFormat>On-screen Show (4:3)</PresentationFormat>
  <Paragraphs>237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Concourse</vt:lpstr>
      <vt:lpstr>Phonology (2)</vt:lpstr>
      <vt:lpstr>Previously…</vt:lpstr>
      <vt:lpstr>Today’s Lecture</vt:lpstr>
      <vt:lpstr>Co-Articulation Effects</vt:lpstr>
      <vt:lpstr>Co-Articulation Effects</vt:lpstr>
      <vt:lpstr>Co-Articulation Effects</vt:lpstr>
      <vt:lpstr>Co-Articulation Effects</vt:lpstr>
      <vt:lpstr>Co-Articulation Effects</vt:lpstr>
      <vt:lpstr>Co-Articulation Effects</vt:lpstr>
      <vt:lpstr>Co-Articulation Effects</vt:lpstr>
      <vt:lpstr>Co-Articulation Effects</vt:lpstr>
      <vt:lpstr>Elision</vt:lpstr>
      <vt:lpstr>Types of Elision</vt:lpstr>
      <vt:lpstr>Slide 14</vt:lpstr>
      <vt:lpstr>Slide 15</vt:lpstr>
      <vt:lpstr>Slide 16</vt:lpstr>
      <vt:lpstr>Supra segmental Features </vt:lpstr>
      <vt:lpstr>Supra segmental Features </vt:lpstr>
      <vt:lpstr>Supra segmental Features: Syllable </vt:lpstr>
      <vt:lpstr>Supra segmental Features: Syllable </vt:lpstr>
      <vt:lpstr>Supra segmental Features: Syllable</vt:lpstr>
      <vt:lpstr>Supra segmental Features: Syllable</vt:lpstr>
      <vt:lpstr>Supra segmental Features: Syllable</vt:lpstr>
      <vt:lpstr>Supra segmental Features: Syllable</vt:lpstr>
      <vt:lpstr>Supra segmental Features: Syllable</vt:lpstr>
      <vt:lpstr>Supra segmental Features: Syllable</vt:lpstr>
      <vt:lpstr>Supra segmental Features: Syllable</vt:lpstr>
      <vt:lpstr>Supra segmental Features: Stress</vt:lpstr>
      <vt:lpstr>Supra segmental Features: Stress</vt:lpstr>
      <vt:lpstr>Supra segmental Features: Stress</vt:lpstr>
      <vt:lpstr>Supra segmental Features: Stress</vt:lpstr>
      <vt:lpstr>Supra segmental Features: Stress</vt:lpstr>
      <vt:lpstr>Supra segmental Features: Intonation</vt:lpstr>
      <vt:lpstr>Supra segmental Features: Intonation</vt:lpstr>
      <vt:lpstr>Supra segmental Features: Tone</vt:lpstr>
      <vt:lpstr>Supra segmental Features</vt:lpstr>
      <vt:lpstr>Slide 37</vt:lpstr>
      <vt:lpstr>Slide 38</vt:lpstr>
      <vt:lpstr>Slide 39</vt:lpstr>
      <vt:lpstr>Slide 40</vt:lpstr>
      <vt:lpstr>Slide 41</vt:lpstr>
      <vt:lpstr>Recap</vt:lpstr>
      <vt:lpstr>References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Numan</dc:creator>
  <cp:lastModifiedBy>vcomsats</cp:lastModifiedBy>
  <cp:revision>73</cp:revision>
  <dcterms:created xsi:type="dcterms:W3CDTF">2013-06-10T06:38:33Z</dcterms:created>
  <dcterms:modified xsi:type="dcterms:W3CDTF">2013-06-10T11:29:43Z</dcterms:modified>
</cp:coreProperties>
</file>