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72" r:id="rId6"/>
    <p:sldId id="260" r:id="rId7"/>
    <p:sldId id="271" r:id="rId8"/>
    <p:sldId id="261" r:id="rId9"/>
    <p:sldId id="262" r:id="rId10"/>
    <p:sldId id="263" r:id="rId11"/>
    <p:sldId id="264" r:id="rId12"/>
    <p:sldId id="273" r:id="rId13"/>
    <p:sldId id="274" r:id="rId14"/>
    <p:sldId id="275" r:id="rId15"/>
    <p:sldId id="276" r:id="rId16"/>
    <p:sldId id="265" r:id="rId17"/>
    <p:sldId id="266" r:id="rId18"/>
    <p:sldId id="267" r:id="rId19"/>
    <p:sldId id="268" r:id="rId20"/>
    <p:sldId id="288" r:id="rId21"/>
    <p:sldId id="277" r:id="rId22"/>
    <p:sldId id="289" r:id="rId23"/>
    <p:sldId id="278" r:id="rId24"/>
    <p:sldId id="279" r:id="rId25"/>
    <p:sldId id="280" r:id="rId26"/>
    <p:sldId id="281" r:id="rId27"/>
    <p:sldId id="282" r:id="rId28"/>
    <p:sldId id="283" r:id="rId29"/>
    <p:sldId id="284" r:id="rId30"/>
    <p:sldId id="285" r:id="rId31"/>
    <p:sldId id="286" r:id="rId32"/>
    <p:sldId id="291" r:id="rId33"/>
    <p:sldId id="292"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D6701E60-7C7F-4060-90BB-9F6BB6B42FB4}" type="datetimeFigureOut">
              <a:rPr lang="en-US" smtClean="0"/>
              <a:pPr/>
              <a:t>10-Jun-13</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C8D12227-8E12-4427-AEE5-C709FE7290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D6701E60-7C7F-4060-90BB-9F6BB6B42FB4}" type="datetimeFigureOut">
              <a:rPr lang="en-US" smtClean="0"/>
              <a:pPr/>
              <a:t>10-Jun-13</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C8D12227-8E12-4427-AEE5-C709FE7290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D6701E60-7C7F-4060-90BB-9F6BB6B42FB4}" type="datetimeFigureOut">
              <a:rPr lang="en-US" smtClean="0"/>
              <a:pPr/>
              <a:t>10-Jun-13</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C8D12227-8E12-4427-AEE5-C709FE729088}"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D6701E60-7C7F-4060-90BB-9F6BB6B42FB4}" type="datetimeFigureOut">
              <a:rPr lang="en-US" smtClean="0"/>
              <a:pPr/>
              <a:t>10-Jun-13</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C8D12227-8E12-4427-AEE5-C709FE7290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D6701E60-7C7F-4060-90BB-9F6BB6B42FB4}" type="datetimeFigureOut">
              <a:rPr lang="en-US" smtClean="0"/>
              <a:pPr/>
              <a:t>10-Jun-13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C8D12227-8E12-4427-AEE5-C709FE729088}"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D6701E60-7C7F-4060-90BB-9F6BB6B42FB4}" type="datetimeFigureOut">
              <a:rPr lang="en-US" smtClean="0"/>
              <a:pPr/>
              <a:t>10-Jun-13</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12227-8E12-4427-AEE5-C709FE7290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6701E60-7C7F-4060-90BB-9F6BB6B42FB4}" type="datetimeFigureOut">
              <a:rPr lang="en-US" smtClean="0"/>
              <a:pPr/>
              <a:t>10-Jun-13</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12227-8E12-4427-AEE5-C709FE7290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D6701E60-7C7F-4060-90BB-9F6BB6B42FB4}" type="datetimeFigureOut">
              <a:rPr lang="en-US" smtClean="0"/>
              <a:pPr/>
              <a:t>10-Jun-13</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12227-8E12-4427-AEE5-C709FE7290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D6701E60-7C7F-4060-90BB-9F6BB6B42FB4}" type="datetimeFigureOut">
              <a:rPr lang="en-US" smtClean="0"/>
              <a:pPr/>
              <a:t>10-Jun-13</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C8D12227-8E12-4427-AEE5-C709FE729088}"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6701E60-7C7F-4060-90BB-9F6BB6B42FB4}" type="datetimeFigureOut">
              <a:rPr lang="en-US" smtClean="0"/>
              <a:pPr/>
              <a:t>10-Jun-13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12227-8E12-4427-AEE5-C709FE7290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6701E60-7C7F-4060-90BB-9F6BB6B42FB4}" type="datetimeFigureOut">
              <a:rPr lang="en-US" smtClean="0"/>
              <a:pPr/>
              <a:t>10-Jun-13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12227-8E12-4427-AEE5-C709FE7290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D6701E60-7C7F-4060-90BB-9F6BB6B42FB4}" type="datetimeFigureOut">
              <a:rPr lang="en-US" smtClean="0"/>
              <a:pPr/>
              <a:t>10-Jun-13</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8D12227-8E12-4427-AEE5-C709FE729088}"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logy" TargetMode="External"/><Relationship Id="rId2" Type="http://schemas.openxmlformats.org/officeDocument/2006/relationships/hyperlink" Target="http://en.wikipedia.org/wiki/Ancient_Gree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Langue_and_parole" TargetMode="External"/><Relationship Id="rId2" Type="http://schemas.openxmlformats.org/officeDocument/2006/relationships/hyperlink" Target="http://en.wikipedia.org/wiki/Ferdinand_de_Saussure" TargetMode="External"/><Relationship Id="rId1" Type="http://schemas.openxmlformats.org/officeDocument/2006/relationships/slideLayout" Target="../slideLayouts/slideLayout2.xml"/><Relationship Id="rId6" Type="http://schemas.openxmlformats.org/officeDocument/2006/relationships/hyperlink" Target="http://en.wikipedia.org/wiki/Human_language" TargetMode="External"/><Relationship Id="rId5" Type="http://schemas.openxmlformats.org/officeDocument/2006/relationships/hyperlink" Target="http://en.wikipedia.org/wiki/Sound" TargetMode="External"/><Relationship Id="rId4" Type="http://schemas.openxmlformats.org/officeDocument/2006/relationships/hyperlink" Target="http://en.wikipedia.org/wiki/Nikolai_Trubetzkoy"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en.wikipedia.org/wiki/Greek_languag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en.wikipedia.org/wiki/Ferdinand_de_Saussure" TargetMode="External"/><Relationship Id="rId3" Type="http://schemas.openxmlformats.org/officeDocument/2006/relationships/hyperlink" Target="http://en.wikipedia.org/wiki/Jan_Niecis%C5%82aw_Baudouin_de_Courtenay" TargetMode="External"/><Relationship Id="rId7" Type="http://schemas.openxmlformats.org/officeDocument/2006/relationships/hyperlink" Target="http://en.wikipedia.org/wiki/Structuralism" TargetMode="External"/><Relationship Id="rId2" Type="http://schemas.openxmlformats.org/officeDocument/2006/relationships/hyperlink" Target="http://en.wikipedia.org/wiki/Abstraction" TargetMode="External"/><Relationship Id="rId1" Type="http://schemas.openxmlformats.org/officeDocument/2006/relationships/slideLayout" Target="../slideLayouts/slideLayout2.xml"/><Relationship Id="rId6" Type="http://schemas.openxmlformats.org/officeDocument/2006/relationships/hyperlink" Target="http://en.wikipedia.org/wiki/Prague_School" TargetMode="External"/><Relationship Id="rId5" Type="http://schemas.openxmlformats.org/officeDocument/2006/relationships/hyperlink" Target="http://en.wikipedia.org/wiki/Nikolai_Trubetzkoi" TargetMode="External"/><Relationship Id="rId10" Type="http://schemas.openxmlformats.org/officeDocument/2006/relationships/hyperlink" Target="http://en.wikipedia.org/wiki/Leonard_Bloomfield" TargetMode="External"/><Relationship Id="rId4" Type="http://schemas.openxmlformats.org/officeDocument/2006/relationships/hyperlink" Target="http://en.wikipedia.org/wiki/Miko%C5%82aj_Kruszewski" TargetMode="External"/><Relationship Id="rId9" Type="http://schemas.openxmlformats.org/officeDocument/2006/relationships/hyperlink" Target="http://en.wikipedia.org/wiki/Edward_Sapir"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en.wikipedia.org/wiki/Digraph_(orthography)" TargetMode="External"/><Relationship Id="rId2" Type="http://schemas.openxmlformats.org/officeDocument/2006/relationships/hyperlink" Target="http://en.wikipedia.org/wiki/One-to-one_correspondence" TargetMode="External"/><Relationship Id="rId1" Type="http://schemas.openxmlformats.org/officeDocument/2006/relationships/slideLayout" Target="../slideLayouts/slideLayout2.xml"/><Relationship Id="rId4" Type="http://schemas.openxmlformats.org/officeDocument/2006/relationships/hyperlink" Target="http://en.wikipedia.org/wiki/German_languag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emedia.leeward.hawaii.edu/hurley/Ling102web/sound_files/phonetic_sounds/vowels/i.mp3" TargetMode="External"/><Relationship Id="rId3" Type="http://schemas.openxmlformats.org/officeDocument/2006/relationships/hyperlink" Target="http://emedia.leeward.hawaii.edu/hurley/Ling102web/sound_files/creek/crick.mp3" TargetMode="External"/><Relationship Id="rId7" Type="http://schemas.openxmlformats.org/officeDocument/2006/relationships/hyperlink" Target="http://emedia.leeward.hawaii.edu/hurley/Ling102web/sound_files/phonetic_sounds/vowels/i_short.mp3" TargetMode="Externa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hyperlink" Target="http://emedia.leeward.hawaii.edu/hurley/Ling102web/sound_files/creek/croak.mp3" TargetMode="External"/><Relationship Id="rId5" Type="http://schemas.openxmlformats.org/officeDocument/2006/relationships/hyperlink" Target="http://emedia.leeward.hawaii.edu/hurley/Ling102web/sound_files/creek/crook.mp3" TargetMode="External"/><Relationship Id="rId10" Type="http://schemas.openxmlformats.org/officeDocument/2006/relationships/hyperlink" Target="http://emedia.leeward.hawaii.edu/hurley/Ling102web/sound_files/phonetic_sounds/vowels/o.mp3" TargetMode="External"/><Relationship Id="rId4" Type="http://schemas.openxmlformats.org/officeDocument/2006/relationships/hyperlink" Target="http://emedia.leeward.hawaii.edu/hurley/Ling102web/sound_files/creek/creek.mp3" TargetMode="External"/><Relationship Id="rId9" Type="http://schemas.openxmlformats.org/officeDocument/2006/relationships/hyperlink" Target="http://emedia.leeward.hawaii.edu/hurley/Ling102web/sound_files/phonetic_sounds/vowels/u_short.mp3"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en.wikipedia.org/wiki/Help:IPA_for_English" TargetMode="External"/><Relationship Id="rId7" Type="http://schemas.openxmlformats.org/officeDocument/2006/relationships/hyperlink" Target="http://en.wikipedia.org/wiki/English_language" TargetMode="External"/><Relationship Id="rId2" Type="http://schemas.openxmlformats.org/officeDocument/2006/relationships/hyperlink" Target="http://en.wikipedia.org/wiki/Phonology" TargetMode="External"/><Relationship Id="rId1" Type="http://schemas.openxmlformats.org/officeDocument/2006/relationships/slideLayout" Target="../slideLayouts/slideLayout2.xml"/><Relationship Id="rId6" Type="http://schemas.openxmlformats.org/officeDocument/2006/relationships/hyperlink" Target="http://en.wikipedia.org/wiki/Phoneme" TargetMode="External"/><Relationship Id="rId5" Type="http://schemas.openxmlformats.org/officeDocument/2006/relationships/hyperlink" Target="http://en.wikipedia.org/wiki/Phone_(phonetics)" TargetMode="External"/><Relationship Id="rId4" Type="http://schemas.openxmlformats.org/officeDocument/2006/relationships/hyperlink" Target="http://en.wikipedia.org/wiki/Greek_language"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ki/Phoneme" TargetMode="External"/><Relationship Id="rId2" Type="http://schemas.openxmlformats.org/officeDocument/2006/relationships/hyperlink" Target="http://en.wikipedia.org/wiki/Benjamin_Lee_Whorf" TargetMode="External"/><Relationship Id="rId1" Type="http://schemas.openxmlformats.org/officeDocument/2006/relationships/slideLayout" Target="../slideLayouts/slideLayout2.xml"/><Relationship Id="rId4" Type="http://schemas.openxmlformats.org/officeDocument/2006/relationships/hyperlink" Target="http://en.wikipedia.org/wiki/Bernard_Bloch"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eric.ed.gov/ERICWebPortal/search/detailmini.jsp?_nfpb=true&amp;_&amp;ERICExtSearch_SearchValue_0=ED091943&amp;ERICExtSearch_SearchType_0=no&amp;accno=ED091943" TargetMode="External"/><Relationship Id="rId2" Type="http://schemas.openxmlformats.org/officeDocument/2006/relationships/hyperlink" Target="http://hum.uchicago.edu/~jagoldsm/Papers/GenerativePhonology.pdf" TargetMode="External"/><Relationship Id="rId1" Type="http://schemas.openxmlformats.org/officeDocument/2006/relationships/slideLayout" Target="../slideLayouts/slideLayout2.xml"/><Relationship Id="rId4" Type="http://schemas.openxmlformats.org/officeDocument/2006/relationships/hyperlink" Target="http://www.uni-leipzig.de/~jtrommer/Nonconcatenative/1a.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Phonology(1)</a:t>
            </a:r>
            <a:endParaRPr lang="en-US" dirty="0"/>
          </a:p>
        </p:txBody>
      </p:sp>
      <p:sp>
        <p:nvSpPr>
          <p:cNvPr id="3" name="Subtitle 2"/>
          <p:cNvSpPr>
            <a:spLocks noGrp="1"/>
          </p:cNvSpPr>
          <p:nvPr>
            <p:ph type="subTitle" idx="1"/>
          </p:nvPr>
        </p:nvSpPr>
        <p:spPr/>
        <p:txBody>
          <a:bodyPr>
            <a:normAutofit fontScale="77500" lnSpcReduction="20000"/>
          </a:bodyPr>
          <a:lstStyle/>
          <a:p>
            <a:endParaRPr lang="en-US" dirty="0" smtClean="0"/>
          </a:p>
          <a:p>
            <a:endParaRPr lang="en-US" dirty="0"/>
          </a:p>
          <a:p>
            <a:r>
              <a:rPr lang="en-US" dirty="0" smtClean="0"/>
              <a:t>Dr. </a:t>
            </a:r>
            <a:r>
              <a:rPr lang="en-US" dirty="0" err="1" smtClean="0"/>
              <a:t>Ansa</a:t>
            </a:r>
            <a:r>
              <a:rPr lang="en-US" dirty="0" smtClean="0"/>
              <a:t> </a:t>
            </a:r>
            <a:r>
              <a:rPr lang="en-US" dirty="0" err="1" smtClean="0"/>
              <a:t>Hameed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idx="1"/>
          </p:nvPr>
        </p:nvSpPr>
        <p:spPr/>
        <p:txBody>
          <a:bodyPr/>
          <a:lstStyle/>
          <a:p>
            <a:r>
              <a:rPr lang="en-US" dirty="0" smtClean="0"/>
              <a:t>Phonetics</a:t>
            </a:r>
          </a:p>
          <a:p>
            <a:r>
              <a:rPr lang="en-US" dirty="0" err="1" smtClean="0"/>
              <a:t>Articulatroy</a:t>
            </a:r>
            <a:r>
              <a:rPr lang="en-US" dirty="0" smtClean="0"/>
              <a:t> Phonetics</a:t>
            </a:r>
          </a:p>
          <a:p>
            <a:r>
              <a:rPr lang="en-US" dirty="0" err="1" smtClean="0"/>
              <a:t>Acousitc</a:t>
            </a:r>
            <a:r>
              <a:rPr lang="en-US" dirty="0" smtClean="0"/>
              <a:t> Phonetics</a:t>
            </a:r>
          </a:p>
          <a:p>
            <a:r>
              <a:rPr lang="en-US" dirty="0" smtClean="0"/>
              <a:t>Auditory Phonetics</a:t>
            </a:r>
          </a:p>
          <a:p>
            <a:r>
              <a:rPr lang="en-US" dirty="0" smtClean="0"/>
              <a:t>Vowels and Consonants</a:t>
            </a:r>
          </a:p>
          <a:p>
            <a:r>
              <a:rPr lang="en-US" dirty="0" smtClean="0"/>
              <a:t>Phonetic Transcription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r>
              <a:rPr lang="en-US" dirty="0" smtClean="0"/>
              <a:t>Phonology</a:t>
            </a:r>
          </a:p>
          <a:p>
            <a:r>
              <a:rPr lang="en-US" dirty="0" smtClean="0"/>
              <a:t>Phone</a:t>
            </a:r>
          </a:p>
          <a:p>
            <a:r>
              <a:rPr lang="en-US" dirty="0" smtClean="0"/>
              <a:t>Phoneme</a:t>
            </a:r>
          </a:p>
          <a:p>
            <a:r>
              <a:rPr lang="en-US" dirty="0" smtClean="0"/>
              <a:t>Allophone</a:t>
            </a:r>
          </a:p>
          <a:p>
            <a:r>
              <a:rPr lang="en-US" dirty="0" smtClean="0"/>
              <a:t>Minimal Pairs</a:t>
            </a:r>
          </a:p>
          <a:p>
            <a:r>
              <a:rPr lang="en-US" dirty="0" smtClean="0"/>
              <a:t>Free Variation</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lnSpcReduction="10000"/>
          </a:bodyPr>
          <a:lstStyle/>
          <a:p>
            <a:r>
              <a:rPr lang="en-US" dirty="0" smtClean="0">
                <a:hlinkClick r:id="rId2" tooltip="Ancient Greek"/>
              </a:rPr>
              <a:t>Greek</a:t>
            </a:r>
            <a:r>
              <a:rPr lang="en-US" dirty="0" smtClean="0"/>
              <a:t> </a:t>
            </a:r>
            <a:r>
              <a:rPr lang="en-US" dirty="0" err="1" smtClean="0"/>
              <a:t>φωνή</a:t>
            </a:r>
            <a:r>
              <a:rPr lang="en-US" dirty="0" smtClean="0"/>
              <a:t>, </a:t>
            </a:r>
            <a:r>
              <a:rPr lang="en-US" dirty="0" err="1" smtClean="0"/>
              <a:t>phōnḗ</a:t>
            </a:r>
            <a:r>
              <a:rPr lang="en-US" dirty="0" smtClean="0"/>
              <a:t>, "</a:t>
            </a:r>
            <a:r>
              <a:rPr lang="en-US" b="1" dirty="0" smtClean="0"/>
              <a:t>voice, sound</a:t>
            </a:r>
            <a:r>
              <a:rPr lang="en-US" dirty="0" smtClean="0"/>
              <a:t>", and the suffix </a:t>
            </a:r>
            <a:r>
              <a:rPr lang="en-US" dirty="0" smtClean="0">
                <a:hlinkClick r:id="rId3" tooltip="-logy"/>
              </a:rPr>
              <a:t>-logy</a:t>
            </a:r>
            <a:r>
              <a:rPr lang="en-US" dirty="0" smtClean="0"/>
              <a:t> (which is from Greek </a:t>
            </a:r>
            <a:r>
              <a:rPr lang="en-US" dirty="0" err="1" smtClean="0"/>
              <a:t>λόγος</a:t>
            </a:r>
            <a:r>
              <a:rPr lang="en-US" dirty="0" smtClean="0"/>
              <a:t>, </a:t>
            </a:r>
            <a:r>
              <a:rPr lang="en-US" dirty="0" err="1" smtClean="0"/>
              <a:t>lógos</a:t>
            </a:r>
            <a:r>
              <a:rPr lang="en-US" dirty="0" smtClean="0"/>
              <a:t>, "</a:t>
            </a:r>
            <a:r>
              <a:rPr lang="en-US" b="1" dirty="0" smtClean="0"/>
              <a:t>word, speech, subject of discussion</a:t>
            </a:r>
            <a:r>
              <a:rPr lang="en-US" dirty="0" smtClean="0"/>
              <a:t>".</a:t>
            </a:r>
          </a:p>
          <a:p>
            <a:endParaRPr lang="en-US" b="1" dirty="0" smtClean="0"/>
          </a:p>
          <a:p>
            <a:r>
              <a:rPr lang="en-US" b="1" i="1" dirty="0" smtClean="0"/>
              <a:t>Phonology deals with the system and pattern of speech sounds in a language.</a:t>
            </a:r>
          </a:p>
          <a:p>
            <a:endParaRPr lang="en-US" b="1" i="1" dirty="0" smtClean="0"/>
          </a:p>
          <a:p>
            <a:r>
              <a:rPr lang="en-US" b="1" i="1" dirty="0" smtClean="0"/>
              <a:t>Phonology of a language is the system and pattern of speech sounds.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fontScale="85000" lnSpcReduction="10000"/>
          </a:bodyPr>
          <a:lstStyle/>
          <a:p>
            <a:pPr lvl="0" algn="just"/>
            <a:r>
              <a:rPr lang="en-US" dirty="0" smtClean="0"/>
              <a:t>"the study of sound pertaining to the system of language", as opposed to phonetics, which is "the study of sound pertaining to the act of speech" (the distinction between language </a:t>
            </a:r>
            <a:r>
              <a:rPr lang="en-US" dirty="0" err="1" smtClean="0"/>
              <a:t>andspeech</a:t>
            </a:r>
            <a:r>
              <a:rPr lang="en-US" dirty="0" smtClean="0"/>
              <a:t> being basically </a:t>
            </a:r>
            <a:r>
              <a:rPr lang="en-US" dirty="0" smtClean="0">
                <a:hlinkClick r:id="rId2" tooltip="Ferdinand de Saussure"/>
              </a:rPr>
              <a:t>Saussure</a:t>
            </a:r>
            <a:r>
              <a:rPr lang="en-US" dirty="0" smtClean="0"/>
              <a:t>'s distinction between </a:t>
            </a:r>
            <a:r>
              <a:rPr lang="en-US" dirty="0" smtClean="0">
                <a:hlinkClick r:id="rId3" tooltip="Langue and parole"/>
              </a:rPr>
              <a:t>langue and parole</a:t>
            </a:r>
            <a:r>
              <a:rPr lang="en-US" dirty="0" smtClean="0"/>
              <a:t>).     </a:t>
            </a:r>
          </a:p>
          <a:p>
            <a:pPr lvl="0" algn="just">
              <a:buNone/>
            </a:pPr>
            <a:r>
              <a:rPr lang="en-US" dirty="0" smtClean="0"/>
              <a:t>   (</a:t>
            </a:r>
            <a:r>
              <a:rPr lang="en-US" dirty="0" smtClean="0">
                <a:hlinkClick r:id="rId4" tooltip="Nikolai Trubetzkoy"/>
              </a:rPr>
              <a:t>Nikolai </a:t>
            </a:r>
            <a:r>
              <a:rPr lang="en-US" dirty="0" err="1" smtClean="0">
                <a:hlinkClick r:id="rId4" tooltip="Nikolai Trubetzkoy"/>
              </a:rPr>
              <a:t>Trubetzkoy</a:t>
            </a:r>
            <a:r>
              <a:rPr lang="en-US" dirty="0" smtClean="0"/>
              <a:t> in </a:t>
            </a:r>
            <a:r>
              <a:rPr lang="en-US" dirty="0" err="1" smtClean="0"/>
              <a:t>Grundzüge</a:t>
            </a:r>
            <a:r>
              <a:rPr lang="en-US" dirty="0" smtClean="0"/>
              <a:t> </a:t>
            </a:r>
            <a:r>
              <a:rPr lang="en-US" dirty="0" err="1" smtClean="0"/>
              <a:t>der</a:t>
            </a:r>
            <a:r>
              <a:rPr lang="en-US" dirty="0" smtClean="0"/>
              <a:t> </a:t>
            </a:r>
            <a:r>
              <a:rPr lang="en-US" dirty="0" err="1" smtClean="0"/>
              <a:t>Phonologie</a:t>
            </a:r>
            <a:r>
              <a:rPr lang="en-US" dirty="0" smtClean="0"/>
              <a:t> (1939)</a:t>
            </a:r>
          </a:p>
          <a:p>
            <a:pPr lvl="0" algn="just">
              <a:buNone/>
            </a:pPr>
            <a:endParaRPr lang="en-US" dirty="0" smtClean="0"/>
          </a:p>
          <a:p>
            <a:pPr algn="just"/>
            <a:r>
              <a:rPr lang="en-US" dirty="0" smtClean="0"/>
              <a:t>According to Clark et al. (2007) it means the systematic use of </a:t>
            </a:r>
            <a:r>
              <a:rPr lang="en-US" dirty="0" smtClean="0">
                <a:hlinkClick r:id="rId5" tooltip="Sound"/>
              </a:rPr>
              <a:t>sound</a:t>
            </a:r>
            <a:r>
              <a:rPr lang="en-US" dirty="0" smtClean="0"/>
              <a:t> to encode meaning in any spoken </a:t>
            </a:r>
            <a:r>
              <a:rPr lang="en-US" dirty="0" smtClean="0">
                <a:hlinkClick r:id="rId6" tooltip="Human language"/>
              </a:rPr>
              <a:t>human language</a:t>
            </a:r>
            <a:r>
              <a:rPr lang="en-US" dirty="0" smtClean="0"/>
              <a:t>, or the field of linguistics studying this use. </a:t>
            </a:r>
          </a:p>
          <a:p>
            <a:pPr lvl="0" algn="just">
              <a:buNone/>
            </a:pP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 vs. Phonetics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Phonetics is study of human speech sounds</a:t>
            </a:r>
          </a:p>
          <a:p>
            <a:endParaRPr lang="en-US" dirty="0" smtClean="0"/>
          </a:p>
          <a:p>
            <a:r>
              <a:rPr lang="en-US" dirty="0" smtClean="0"/>
              <a:t>Phonology is study of speech sounds and their patterns in relation to a particular language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 vs. Phonetics</a:t>
            </a:r>
            <a:endParaRPr lang="en-US" dirty="0"/>
          </a:p>
        </p:txBody>
      </p:sp>
      <p:sp>
        <p:nvSpPr>
          <p:cNvPr id="4" name="Content Placeholder 6"/>
          <p:cNvSpPr>
            <a:spLocks noGrp="1"/>
          </p:cNvSpPr>
          <p:nvPr>
            <p:ph idx="1"/>
          </p:nvPr>
        </p:nvSpPr>
        <p:spPr>
          <a:xfrm>
            <a:off x="304800" y="1554162"/>
            <a:ext cx="4114800" cy="5303838"/>
          </a:xfrm>
          <a:ln w="38100">
            <a:solidFill>
              <a:srgbClr val="7030A0"/>
            </a:solidFill>
          </a:ln>
        </p:spPr>
        <p:txBody>
          <a:bodyPr>
            <a:normAutofit lnSpcReduction="10000"/>
          </a:bodyPr>
          <a:lstStyle/>
          <a:p>
            <a:pPr eaLnBrk="1" hangingPunct="1">
              <a:defRPr/>
            </a:pPr>
            <a:r>
              <a:rPr lang="en-US" sz="2400" b="1" dirty="0" smtClean="0"/>
              <a:t>The </a:t>
            </a:r>
            <a:r>
              <a:rPr lang="en-US" sz="2400" b="1" u="sng" dirty="0" smtClean="0"/>
              <a:t>phonetician</a:t>
            </a:r>
            <a:r>
              <a:rPr lang="en-US" sz="2400" b="1" dirty="0" smtClean="0"/>
              <a:t> is a person who describes </a:t>
            </a:r>
          </a:p>
          <a:p>
            <a:pPr lvl="1" algn="just" eaLnBrk="1" hangingPunct="1">
              <a:defRPr/>
            </a:pPr>
            <a:r>
              <a:rPr lang="en-US" sz="2400" dirty="0" smtClean="0"/>
              <a:t>Speech and understands the mechanisms of speech production and perception.</a:t>
            </a:r>
          </a:p>
          <a:p>
            <a:pPr lvl="1" algn="just" eaLnBrk="1" hangingPunct="1">
              <a:buNone/>
              <a:defRPr/>
            </a:pPr>
            <a:endParaRPr lang="en-US" sz="2400" dirty="0" smtClean="0"/>
          </a:p>
          <a:p>
            <a:pPr lvl="1" algn="just" eaLnBrk="1" hangingPunct="1">
              <a:defRPr/>
            </a:pPr>
            <a:r>
              <a:rPr lang="en-US" sz="2400" dirty="0" smtClean="0"/>
              <a:t>speech sounds in ways that are close to the speech stream, focusing on production, acoustics, and perception.</a:t>
            </a:r>
          </a:p>
        </p:txBody>
      </p:sp>
      <p:sp>
        <p:nvSpPr>
          <p:cNvPr id="5" name="Content Placeholder 6"/>
          <p:cNvSpPr txBox="1">
            <a:spLocks/>
          </p:cNvSpPr>
          <p:nvPr/>
        </p:nvSpPr>
        <p:spPr bwMode="auto">
          <a:xfrm>
            <a:off x="4648200" y="1524000"/>
            <a:ext cx="4267200" cy="5562600"/>
          </a:xfrm>
          <a:prstGeom prst="rect">
            <a:avLst/>
          </a:prstGeom>
          <a:noFill/>
          <a:ln w="38100">
            <a:solidFill>
              <a:srgbClr val="7030A0"/>
            </a:solidFill>
            <a:miter lim="800000"/>
            <a:headEnd/>
            <a:tailEnd/>
          </a:ln>
          <a:effectLst/>
        </p:spPr>
        <p:txBody>
          <a:bodyPr/>
          <a:lstStyle/>
          <a:p>
            <a:pPr eaLnBrk="1" hangingPunct="1">
              <a:buFont typeface="Arial" pitchFamily="34" charset="0"/>
              <a:buChar char="•"/>
              <a:defRPr/>
            </a:pPr>
            <a:r>
              <a:rPr lang="en-US" sz="2400" dirty="0">
                <a:effectLst>
                  <a:outerShdw blurRad="38100" dist="38100" dir="2700000" algn="tl">
                    <a:srgbClr val="000000">
                      <a:alpha val="43137"/>
                    </a:srgbClr>
                  </a:outerShdw>
                </a:effectLst>
              </a:rPr>
              <a:t>  The </a:t>
            </a:r>
            <a:r>
              <a:rPr lang="en-US" sz="2400" u="sng" dirty="0" err="1">
                <a:effectLst>
                  <a:outerShdw blurRad="38100" dist="38100" dir="2700000" algn="tl">
                    <a:srgbClr val="000000">
                      <a:alpha val="43137"/>
                    </a:srgbClr>
                  </a:outerShdw>
                </a:effectLst>
              </a:rPr>
              <a:t>P</a:t>
            </a:r>
            <a:r>
              <a:rPr lang="en-US" sz="2400" u="sng" dirty="0" err="1" smtClean="0">
                <a:effectLst>
                  <a:outerShdw blurRad="38100" dist="38100" dir="2700000" algn="tl">
                    <a:srgbClr val="000000">
                      <a:alpha val="43137"/>
                    </a:srgbClr>
                  </a:outerShdw>
                </a:effectLst>
              </a:rPr>
              <a:t>honologist</a:t>
            </a:r>
            <a:r>
              <a:rPr lang="en-US" sz="2400" dirty="0" smtClean="0">
                <a:effectLst>
                  <a:outerShdw blurRad="38100" dist="38100" dir="2700000" algn="tl">
                    <a:srgbClr val="000000">
                      <a:alpha val="43137"/>
                    </a:srgbClr>
                  </a:outerShdw>
                </a:effectLst>
              </a:rPr>
              <a:t> </a:t>
            </a:r>
            <a:r>
              <a:rPr lang="en-US" sz="2400" dirty="0">
                <a:effectLst>
                  <a:outerShdw blurRad="38100" dist="38100" dir="2700000" algn="tl">
                    <a:srgbClr val="000000">
                      <a:alpha val="43137"/>
                    </a:srgbClr>
                  </a:outerShdw>
                </a:effectLst>
              </a:rPr>
              <a:t>is a </a:t>
            </a:r>
            <a:r>
              <a:rPr lang="en-US" sz="2400" dirty="0" smtClean="0">
                <a:effectLst>
                  <a:outerShdw blurRad="38100" dist="38100" dir="2700000" algn="tl">
                    <a:srgbClr val="000000">
                      <a:alpha val="43137"/>
                    </a:srgbClr>
                  </a:outerShdw>
                </a:effectLst>
              </a:rPr>
              <a:t>person who </a:t>
            </a:r>
            <a:r>
              <a:rPr lang="en-US" sz="2400" dirty="0">
                <a:effectLst>
                  <a:outerShdw blurRad="38100" dist="38100" dir="2700000" algn="tl">
                    <a:srgbClr val="000000">
                      <a:alpha val="43137"/>
                    </a:srgbClr>
                  </a:outerShdw>
                </a:effectLst>
              </a:rPr>
              <a:t>describes </a:t>
            </a:r>
          </a:p>
          <a:p>
            <a:pPr marL="742950" lvl="1" indent="-285750" algn="just" eaLnBrk="1" hangingPunct="1">
              <a:spcBef>
                <a:spcPct val="20000"/>
              </a:spcBef>
              <a:buClr>
                <a:schemeClr val="accent2"/>
              </a:buClr>
              <a:buFont typeface="Wingdings" pitchFamily="2" charset="2"/>
              <a:buChar char="§"/>
              <a:defRPr/>
            </a:pPr>
            <a:r>
              <a:rPr lang="en-US" sz="2000" dirty="0" smtClean="0">
                <a:effectLst>
                  <a:outerShdw blurRad="38100" dist="38100" dir="2700000" algn="tl">
                    <a:srgbClr val="000000">
                      <a:alpha val="43137"/>
                    </a:srgbClr>
                  </a:outerShdw>
                </a:effectLst>
              </a:rPr>
              <a:t>speech systems for particular languages and works to show how sounds may change based on other sounds in the same environment</a:t>
            </a:r>
            <a:r>
              <a:rPr lang="en-US" sz="2000" kern="0" dirty="0" smtClean="0">
                <a:effectLst>
                  <a:outerShdw blurRad="38100" dist="38100" dir="2700000" algn="tl">
                    <a:srgbClr val="000000">
                      <a:alpha val="43137"/>
                    </a:srgbClr>
                  </a:outerShdw>
                </a:effectLst>
                <a:latin typeface="+mn-lt"/>
              </a:rPr>
              <a:t>.</a:t>
            </a:r>
          </a:p>
          <a:p>
            <a:pPr marL="742950" lvl="1" indent="-285750" algn="just" eaLnBrk="1" hangingPunct="1">
              <a:spcBef>
                <a:spcPct val="20000"/>
              </a:spcBef>
              <a:buClr>
                <a:schemeClr val="accent2"/>
              </a:buClr>
              <a:buFont typeface="Wingdings" pitchFamily="2" charset="2"/>
              <a:buChar char="§"/>
              <a:defRPr/>
            </a:pPr>
            <a:r>
              <a:rPr lang="en-US" sz="2000" dirty="0" smtClean="0">
                <a:effectLst>
                  <a:outerShdw blurRad="38100" dist="38100" dir="2700000" algn="tl">
                    <a:srgbClr val="000000">
                      <a:alpha val="43137"/>
                    </a:srgbClr>
                  </a:outerShdw>
                </a:effectLst>
              </a:rPr>
              <a:t>tends to be more abstract, dealing not directly with the physical nature of speech sounds, but rather with the largely </a:t>
            </a:r>
            <a:r>
              <a:rPr lang="en-US" sz="2000" dirty="0" smtClean="0">
                <a:solidFill>
                  <a:srgbClr val="FF0000"/>
                </a:solidFill>
                <a:effectLst>
                  <a:outerShdw blurRad="38100" dist="38100" dir="2700000" algn="tl">
                    <a:srgbClr val="000000">
                      <a:alpha val="43137"/>
                    </a:srgbClr>
                  </a:outerShdw>
                </a:effectLst>
              </a:rPr>
              <a:t>unconscious rules </a:t>
            </a:r>
            <a:r>
              <a:rPr lang="en-US" sz="2000" dirty="0" smtClean="0">
                <a:effectLst>
                  <a:outerShdw blurRad="38100" dist="38100" dir="2700000" algn="tl">
                    <a:srgbClr val="000000">
                      <a:alpha val="43137"/>
                    </a:srgbClr>
                  </a:outerShdw>
                </a:effectLst>
              </a:rPr>
              <a:t>for sound patterning that are found in the mind/brain of a native speaker</a:t>
            </a:r>
            <a:endParaRPr lang="en-US" sz="20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Phonological knowledge permits us to; </a:t>
            </a:r>
          </a:p>
          <a:p>
            <a:r>
              <a:rPr lang="en-US" dirty="0" smtClean="0"/>
              <a:t>produce sounds which form meaningful utterances,</a:t>
            </a:r>
          </a:p>
          <a:p>
            <a:r>
              <a:rPr lang="en-US" dirty="0" smtClean="0"/>
              <a:t>to recognize a “foreign” accent,</a:t>
            </a:r>
          </a:p>
          <a:p>
            <a:r>
              <a:rPr lang="en-US" dirty="0" smtClean="0"/>
              <a:t>to make up new words,</a:t>
            </a:r>
          </a:p>
          <a:p>
            <a:r>
              <a:rPr lang="en-US" dirty="0" smtClean="0"/>
              <a:t>To know what is or is not a sound in one’s language</a:t>
            </a:r>
          </a:p>
          <a:p>
            <a:r>
              <a:rPr lang="en-US" dirty="0" smtClean="0"/>
              <a:t>to know what different sound strings may represent</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lstStyle/>
          <a:p>
            <a:r>
              <a:rPr lang="en-US" b="1" u="sng" dirty="0" smtClean="0"/>
              <a:t>Segmental Units of Sound</a:t>
            </a:r>
          </a:p>
          <a:p>
            <a:r>
              <a:rPr lang="en-US" b="1" i="1" dirty="0" smtClean="0"/>
              <a:t>Segments: </a:t>
            </a:r>
            <a:r>
              <a:rPr lang="en-US" i="1" dirty="0" smtClean="0"/>
              <a:t>any discrete unit that can be identified, either physically or </a:t>
            </a:r>
            <a:r>
              <a:rPr lang="en-US" i="1" dirty="0" err="1" smtClean="0"/>
              <a:t>auditorily</a:t>
            </a:r>
            <a:r>
              <a:rPr lang="en-US" i="1" dirty="0" smtClean="0"/>
              <a:t>, in the stream of speech.</a:t>
            </a:r>
          </a:p>
          <a:p>
            <a:r>
              <a:rPr lang="en-US" dirty="0" smtClean="0"/>
              <a:t>In phonetics, the smallest perceptible segment is a </a:t>
            </a:r>
            <a:r>
              <a:rPr lang="en-US" b="1" i="1" dirty="0" smtClean="0"/>
              <a:t>phone.</a:t>
            </a:r>
          </a:p>
          <a:p>
            <a:r>
              <a:rPr lang="en-US" dirty="0" smtClean="0"/>
              <a:t>In phonology, smallest segment is </a:t>
            </a:r>
            <a:r>
              <a:rPr lang="en-US" b="1" i="1" dirty="0" smtClean="0"/>
              <a:t>phonemes</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lstStyle/>
          <a:p>
            <a:r>
              <a:rPr lang="en-US" b="1" u="sng" dirty="0" smtClean="0"/>
              <a:t>Phones</a:t>
            </a:r>
          </a:p>
          <a:p>
            <a:endParaRPr lang="en-US" b="1" dirty="0" smtClean="0"/>
          </a:p>
          <a:p>
            <a:r>
              <a:rPr lang="en-US" dirty="0" smtClean="0"/>
              <a:t>A speech segment that possesses distinct physical or perceptual properties </a:t>
            </a:r>
          </a:p>
          <a:p>
            <a:r>
              <a:rPr lang="en-US" dirty="0" smtClean="0"/>
              <a:t>A particular occurrence of a speech segment </a:t>
            </a:r>
          </a:p>
          <a:p>
            <a:r>
              <a:rPr lang="en-US" dirty="0" smtClean="0"/>
              <a:t>The basic unit revealed via phonetic speech analysis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a:bodyPr>
          <a:lstStyle/>
          <a:p>
            <a:r>
              <a:rPr lang="en-US" b="1" u="sng" dirty="0" smtClean="0"/>
              <a:t>Phonemes</a:t>
            </a:r>
          </a:p>
          <a:p>
            <a:pPr lvl="0"/>
            <a:r>
              <a:rPr lang="en-US" dirty="0" smtClean="0">
                <a:hlinkClick r:id="rId2" tooltip="Greek language"/>
              </a:rPr>
              <a:t>Greek</a:t>
            </a:r>
            <a:r>
              <a:rPr lang="en-US" dirty="0" smtClean="0"/>
              <a:t>: </a:t>
            </a:r>
            <a:r>
              <a:rPr lang="en-US" dirty="0" err="1" smtClean="0"/>
              <a:t>φώνημα</a:t>
            </a:r>
            <a:r>
              <a:rPr lang="en-US" dirty="0" smtClean="0"/>
              <a:t>, </a:t>
            </a:r>
            <a:r>
              <a:rPr lang="en-US" dirty="0" err="1" smtClean="0"/>
              <a:t>phōnēma</a:t>
            </a:r>
            <a:r>
              <a:rPr lang="en-US" dirty="0" smtClean="0"/>
              <a:t>, "a sound uttered" </a:t>
            </a:r>
          </a:p>
          <a:p>
            <a:r>
              <a:rPr lang="en-US" dirty="0" smtClean="0"/>
              <a:t>In human language, a </a:t>
            </a:r>
            <a:r>
              <a:rPr lang="en-US" b="1" dirty="0" smtClean="0"/>
              <a:t>phoneme is the smallest unit of speech that distinguishes meaning</a:t>
            </a:r>
            <a:r>
              <a:rPr lang="en-US" dirty="0" smtClean="0"/>
              <a:t>. </a:t>
            </a:r>
          </a:p>
          <a:p>
            <a:r>
              <a:rPr lang="en-US" dirty="0" smtClean="0"/>
              <a:t>Phonemes are not the physical segments themselves, but abstractions of them.</a:t>
            </a:r>
          </a:p>
          <a:p>
            <a:r>
              <a:rPr lang="en-US" dirty="0" smtClean="0"/>
              <a:t>The /t/ sound found in words like </a:t>
            </a:r>
            <a:r>
              <a:rPr lang="en-US" b="1" i="1" dirty="0" smtClean="0"/>
              <a:t>tip, stand, writer, and cat are examples of phonemes.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fontScale="70000" lnSpcReduction="20000"/>
          </a:bodyPr>
          <a:lstStyle/>
          <a:p>
            <a:r>
              <a:rPr lang="en-US" b="1" u="sng" dirty="0" smtClean="0"/>
              <a:t>History of Phonemes</a:t>
            </a:r>
          </a:p>
          <a:p>
            <a:endParaRPr lang="en-US" b="1" u="sng" dirty="0" smtClean="0"/>
          </a:p>
          <a:p>
            <a:pPr lvl="0" algn="just"/>
            <a:r>
              <a:rPr lang="en-US" dirty="0" smtClean="0"/>
              <a:t> The term </a:t>
            </a:r>
            <a:r>
              <a:rPr lang="en-US" dirty="0" err="1" smtClean="0"/>
              <a:t>phonemeas</a:t>
            </a:r>
            <a:r>
              <a:rPr lang="en-US" dirty="0" smtClean="0"/>
              <a:t> an </a:t>
            </a:r>
            <a:r>
              <a:rPr lang="en-US" dirty="0" smtClean="0">
                <a:hlinkClick r:id="rId2" tooltip="Abstraction"/>
              </a:rPr>
              <a:t>abstraction</a:t>
            </a:r>
            <a:r>
              <a:rPr lang="en-US" dirty="0" smtClean="0"/>
              <a:t> was developed by the Polish linguist </a:t>
            </a:r>
            <a:r>
              <a:rPr lang="en-US" dirty="0" smtClean="0">
                <a:hlinkClick r:id="rId3" tooltip="Jan Niecisław Baudouin de Courtenay"/>
              </a:rPr>
              <a:t>Jan </a:t>
            </a:r>
            <a:r>
              <a:rPr lang="en-US" dirty="0" err="1" smtClean="0">
                <a:hlinkClick r:id="rId3" tooltip="Jan Niecisław Baudouin de Courtenay"/>
              </a:rPr>
              <a:t>Niecisław</a:t>
            </a:r>
            <a:r>
              <a:rPr lang="en-US" dirty="0" smtClean="0">
                <a:hlinkClick r:id="rId3" tooltip="Jan Niecisław Baudouin de Courtenay"/>
              </a:rPr>
              <a:t> </a:t>
            </a:r>
            <a:r>
              <a:rPr lang="en-US" dirty="0" err="1" smtClean="0">
                <a:hlinkClick r:id="rId3" tooltip="Jan Niecisław Baudouin de Courtenay"/>
              </a:rPr>
              <a:t>Baudouin</a:t>
            </a:r>
            <a:r>
              <a:rPr lang="en-US" dirty="0" smtClean="0">
                <a:hlinkClick r:id="rId3" tooltip="Jan Niecisław Baudouin de Courtenay"/>
              </a:rPr>
              <a:t> de Courtenay</a:t>
            </a:r>
            <a:r>
              <a:rPr lang="en-US" dirty="0" smtClean="0"/>
              <a:t> and his student </a:t>
            </a:r>
            <a:r>
              <a:rPr lang="en-US" dirty="0" err="1" smtClean="0">
                <a:hlinkClick r:id="rId4" tooltip="Mikołaj Kruszewski"/>
              </a:rPr>
              <a:t>Mikołaj</a:t>
            </a:r>
            <a:r>
              <a:rPr lang="en-US" dirty="0" smtClean="0">
                <a:hlinkClick r:id="rId4" tooltip="Mikołaj Kruszewski"/>
              </a:rPr>
              <a:t> </a:t>
            </a:r>
            <a:r>
              <a:rPr lang="en-US" dirty="0" err="1" smtClean="0">
                <a:hlinkClick r:id="rId4" tooltip="Mikołaj Kruszewski"/>
              </a:rPr>
              <a:t>Kruszewski</a:t>
            </a:r>
            <a:r>
              <a:rPr lang="en-US" dirty="0" smtClean="0"/>
              <a:t> during 1875–1895.</a:t>
            </a:r>
          </a:p>
          <a:p>
            <a:pPr lvl="0" algn="just">
              <a:buNone/>
            </a:pPr>
            <a:endParaRPr lang="en-US" dirty="0" smtClean="0"/>
          </a:p>
          <a:p>
            <a:pPr lvl="0" algn="just"/>
            <a:r>
              <a:rPr lang="en-US" dirty="0" smtClean="0"/>
              <a:t>The term used by these two was</a:t>
            </a:r>
            <a:r>
              <a:rPr lang="en-US" b="1" dirty="0" smtClean="0"/>
              <a:t> </a:t>
            </a:r>
            <a:r>
              <a:rPr lang="en-US" b="1" dirty="0" err="1" smtClean="0"/>
              <a:t>fonema</a:t>
            </a:r>
            <a:r>
              <a:rPr lang="en-US" dirty="0" smtClean="0"/>
              <a:t>, the basic unit of what they called </a:t>
            </a:r>
            <a:r>
              <a:rPr lang="en-US" dirty="0" err="1" smtClean="0"/>
              <a:t>psychophonetics</a:t>
            </a:r>
            <a:r>
              <a:rPr lang="en-US" dirty="0" smtClean="0"/>
              <a:t>.</a:t>
            </a:r>
          </a:p>
          <a:p>
            <a:pPr lvl="0" algn="just">
              <a:buNone/>
            </a:pPr>
            <a:endParaRPr lang="en-US" dirty="0" smtClean="0"/>
          </a:p>
          <a:p>
            <a:pPr lvl="0" algn="just"/>
            <a:r>
              <a:rPr lang="en-US" dirty="0" smtClean="0"/>
              <a:t> The concept of the phoneme was then elaborated in the works of </a:t>
            </a:r>
            <a:r>
              <a:rPr lang="en-US" dirty="0" smtClean="0">
                <a:hlinkClick r:id="rId5" tooltip="Nikolai Trubetzkoi"/>
              </a:rPr>
              <a:t>Nikolai </a:t>
            </a:r>
            <a:r>
              <a:rPr lang="en-US" dirty="0" err="1" smtClean="0">
                <a:hlinkClick r:id="rId5" tooltip="Nikolai Trubetzkoi"/>
              </a:rPr>
              <a:t>Trubetzkoi</a:t>
            </a:r>
            <a:r>
              <a:rPr lang="en-US" dirty="0" smtClean="0"/>
              <a:t> and others of the </a:t>
            </a:r>
            <a:r>
              <a:rPr lang="en-US" dirty="0" smtClean="0">
                <a:hlinkClick r:id="rId6" tooltip="Prague School"/>
              </a:rPr>
              <a:t>Prague School</a:t>
            </a:r>
            <a:r>
              <a:rPr lang="en-US" dirty="0" smtClean="0"/>
              <a:t> (during the years 1926–1935), and in those of </a:t>
            </a:r>
            <a:r>
              <a:rPr lang="en-US" dirty="0" err="1" smtClean="0">
                <a:hlinkClick r:id="rId7" tooltip="Structuralism"/>
              </a:rPr>
              <a:t>structuralists</a:t>
            </a:r>
            <a:r>
              <a:rPr lang="en-US" dirty="0" smtClean="0"/>
              <a:t> like </a:t>
            </a:r>
            <a:r>
              <a:rPr lang="en-US" dirty="0" smtClean="0">
                <a:hlinkClick r:id="rId8" tooltip="Ferdinand de Saussure"/>
              </a:rPr>
              <a:t>Ferdinand de Saussure</a:t>
            </a:r>
            <a:r>
              <a:rPr lang="en-US" dirty="0" smtClean="0"/>
              <a:t>, </a:t>
            </a:r>
            <a:r>
              <a:rPr lang="en-US" dirty="0" smtClean="0">
                <a:hlinkClick r:id="rId9" tooltip="Edward Sapir"/>
              </a:rPr>
              <a:t>Edward Sapir</a:t>
            </a:r>
            <a:r>
              <a:rPr lang="en-US" dirty="0" smtClean="0"/>
              <a:t>, and </a:t>
            </a:r>
            <a:r>
              <a:rPr lang="en-US" dirty="0" smtClean="0">
                <a:hlinkClick r:id="rId10" tooltip="Leonard Bloomfield"/>
              </a:rPr>
              <a:t>Leonard Bloomfield</a:t>
            </a:r>
            <a:r>
              <a:rPr lang="en-US" dirty="0" smtClean="0"/>
              <a:t>.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fontScale="85000" lnSpcReduction="20000"/>
          </a:bodyPr>
          <a:lstStyle/>
          <a:p>
            <a:r>
              <a:rPr lang="en-US" b="1" u="sng" dirty="0" smtClean="0"/>
              <a:t>Phoneme Theory</a:t>
            </a:r>
          </a:p>
          <a:p>
            <a:endParaRPr lang="en-US" dirty="0" smtClean="0"/>
          </a:p>
          <a:p>
            <a:pPr lvl="0" algn="just"/>
            <a:r>
              <a:rPr lang="en-US" dirty="0" smtClean="0"/>
              <a:t>Some </a:t>
            </a:r>
            <a:r>
              <a:rPr lang="en-US" dirty="0" err="1" smtClean="0"/>
              <a:t>structuralists</a:t>
            </a:r>
            <a:r>
              <a:rPr lang="en-US" dirty="0" smtClean="0"/>
              <a:t> (though not Sapir) rejected the idea of a cognitive or psycholinguistic function for the phoneme </a:t>
            </a:r>
          </a:p>
          <a:p>
            <a:pPr lvl="0" algn="just">
              <a:buNone/>
            </a:pPr>
            <a:endParaRPr lang="en-US" dirty="0" smtClean="0"/>
          </a:p>
          <a:p>
            <a:pPr lvl="0" algn="just"/>
            <a:r>
              <a:rPr lang="en-US" dirty="0" smtClean="0"/>
              <a:t>The correspondence between symbols and phonemes in alphabetic writing systems is not necessarily a </a:t>
            </a:r>
            <a:r>
              <a:rPr lang="en-US" dirty="0" smtClean="0">
                <a:hlinkClick r:id="rId2" tooltip="One-to-one correspondence"/>
              </a:rPr>
              <a:t>one-to-one correspondence</a:t>
            </a:r>
            <a:r>
              <a:rPr lang="en-US" dirty="0" smtClean="0"/>
              <a:t>. A phoneme might be represented by a combination of two or more letters (</a:t>
            </a:r>
            <a:r>
              <a:rPr lang="en-US" dirty="0" smtClean="0">
                <a:hlinkClick r:id="rId3" tooltip="Digraph (orthography)"/>
              </a:rPr>
              <a:t>digraph</a:t>
            </a:r>
            <a:r>
              <a:rPr lang="en-US" dirty="0" smtClean="0"/>
              <a:t>, </a:t>
            </a:r>
            <a:r>
              <a:rPr lang="en-US" dirty="0" err="1" smtClean="0">
                <a:hlinkClick r:id="rId3" tooltip="Digraph (orthography)"/>
              </a:rPr>
              <a:t>trigraph</a:t>
            </a:r>
            <a:r>
              <a:rPr lang="en-US" dirty="0" smtClean="0"/>
              <a:t>, etc.), like &lt;</a:t>
            </a:r>
            <a:r>
              <a:rPr lang="en-US" dirty="0" err="1" smtClean="0"/>
              <a:t>sh</a:t>
            </a:r>
            <a:r>
              <a:rPr lang="en-US" dirty="0" smtClean="0"/>
              <a:t>&gt; in English or &lt;</a:t>
            </a:r>
            <a:r>
              <a:rPr lang="en-US" dirty="0" err="1" smtClean="0"/>
              <a:t>sch</a:t>
            </a:r>
            <a:r>
              <a:rPr lang="en-US" dirty="0" smtClean="0"/>
              <a:t>&gt; in </a:t>
            </a:r>
            <a:r>
              <a:rPr lang="en-US" dirty="0" smtClean="0">
                <a:hlinkClick r:id="rId4" tooltip="German language"/>
              </a:rPr>
              <a:t>German</a:t>
            </a:r>
            <a:r>
              <a:rPr lang="en-US" dirty="0" smtClean="0"/>
              <a:t> (both representing phonemes /ʃ/)</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b="1" dirty="0" smtClean="0"/>
              <a:t>Phoneme Theory Continued…..</a:t>
            </a:r>
          </a:p>
          <a:p>
            <a:pPr lvl="0" algn="just"/>
            <a:endParaRPr lang="en-US" dirty="0" smtClean="0"/>
          </a:p>
          <a:p>
            <a:pPr lvl="0" algn="just"/>
            <a:r>
              <a:rPr lang="en-US" dirty="0" smtClean="0"/>
              <a:t>This is the fundamental unit of phonology, which has been defined and used in many different ways. Virtually all theories of phonology hold that spoken language can be broken down into a string of sound units (phonemes), and that each language has a small, relatively fixed set of these phonemes. </a:t>
            </a:r>
          </a:p>
          <a:p>
            <a:pPr lvl="0" algn="just"/>
            <a:endParaRPr lang="en-US" dirty="0" smtClean="0"/>
          </a:p>
          <a:p>
            <a:pPr lvl="0" algn="just"/>
            <a:r>
              <a:rPr lang="en-US" dirty="0" smtClean="0"/>
              <a:t>Most phonemes can be put into groups; for example, in English we can identify a group of plosive phonemes </a:t>
            </a:r>
            <a:r>
              <a:rPr lang="en-US" dirty="0" err="1" smtClean="0"/>
              <a:t>p,t</a:t>
            </a:r>
            <a:r>
              <a:rPr lang="en-US" dirty="0" smtClean="0"/>
              <a:t>, k, b, d, , a group of voiceless </a:t>
            </a:r>
            <a:r>
              <a:rPr lang="en-US" dirty="0" err="1" smtClean="0"/>
              <a:t>fricativesf</a:t>
            </a:r>
            <a:r>
              <a:rPr lang="en-US" dirty="0" smtClean="0"/>
              <a:t>, θ, s, ʃ, h, and so on.</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Phoneme Theory Continued…..</a:t>
            </a:r>
          </a:p>
          <a:p>
            <a:pPr lvl="0"/>
            <a:endParaRPr lang="en-US" dirty="0" smtClean="0"/>
          </a:p>
          <a:p>
            <a:pPr lvl="0"/>
            <a:r>
              <a:rPr lang="en-US" dirty="0" smtClean="0"/>
              <a:t>An important question in phoneme theory is how the analyst can establish what the phonemes of a language are. The most widely accepted view is that phonemes are contrastive and one must find cases where the difference between two words is dependent on the difference between two phonemes: for example, we can prove that the difference between ‘pin’ and ‘pan’ depends on the vowel, and that </a:t>
            </a:r>
            <a:r>
              <a:rPr lang="en-US" dirty="0" err="1" smtClean="0"/>
              <a:t>i</a:t>
            </a:r>
            <a:r>
              <a:rPr lang="en-US" dirty="0" smtClean="0"/>
              <a:t> and  are different phonemes.</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lstStyle/>
          <a:p>
            <a:r>
              <a:rPr lang="en-US" b="1" u="sng" dirty="0" smtClean="0"/>
              <a:t>Phones vs. Phonemes</a:t>
            </a:r>
          </a:p>
          <a:p>
            <a:endParaRPr lang="en-US" b="1" dirty="0" smtClean="0"/>
          </a:p>
          <a:p>
            <a:r>
              <a:rPr lang="en-US" dirty="0" smtClean="0"/>
              <a:t>We use slashes / / for phonemes</a:t>
            </a:r>
          </a:p>
          <a:p>
            <a:r>
              <a:rPr lang="en-US" dirty="0" smtClean="0"/>
              <a:t>We use brackets [ ] for phones.</a:t>
            </a:r>
          </a:p>
          <a:p>
            <a:r>
              <a:rPr lang="en-US" dirty="0" smtClean="0"/>
              <a:t>The vowel “phoneme” in the words </a:t>
            </a:r>
            <a:r>
              <a:rPr lang="en-US" b="1" i="1" dirty="0" err="1" smtClean="0"/>
              <a:t>beadand</a:t>
            </a:r>
            <a:r>
              <a:rPr lang="en-US" b="1" i="1" dirty="0" smtClean="0"/>
              <a:t> bean is represented as /</a:t>
            </a:r>
            <a:r>
              <a:rPr lang="en-US" b="1" i="1" dirty="0" err="1" smtClean="0"/>
              <a:t>i</a:t>
            </a:r>
            <a:r>
              <a:rPr lang="en-US" b="1" i="1" dirty="0" smtClean="0"/>
              <a:t>/</a:t>
            </a:r>
          </a:p>
          <a:p>
            <a:r>
              <a:rPr lang="en-US" dirty="0" smtClean="0"/>
              <a:t>The “phone” is represented as </a:t>
            </a:r>
            <a:r>
              <a:rPr lang="en-US" b="1" dirty="0" smtClean="0"/>
              <a:t>[</a:t>
            </a:r>
            <a:r>
              <a:rPr lang="en-US" b="1" dirty="0" err="1" smtClean="0"/>
              <a:t>i</a:t>
            </a:r>
            <a:r>
              <a:rPr lang="en-US" b="1" dirty="0" smtClean="0"/>
              <a:t>]</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Sequences of Phonemes </a:t>
            </a:r>
          </a:p>
          <a:p>
            <a:endParaRPr lang="en-US" b="1" dirty="0" smtClean="0"/>
          </a:p>
          <a:p>
            <a:r>
              <a:rPr lang="en-US" b="1" dirty="0" smtClean="0"/>
              <a:t>b l ı k  					I b k I</a:t>
            </a:r>
          </a:p>
          <a:p>
            <a:r>
              <a:rPr lang="en-US" dirty="0" smtClean="0"/>
              <a:t>k l ı b					ı l b k </a:t>
            </a:r>
          </a:p>
          <a:p>
            <a:r>
              <a:rPr lang="en-US" dirty="0" smtClean="0"/>
              <a:t>b ı l k      </a:t>
            </a:r>
            <a:r>
              <a:rPr lang="en-US" b="1" i="1" dirty="0" smtClean="0"/>
              <a:t>Possible </a:t>
            </a:r>
            <a:r>
              <a:rPr lang="en-US" dirty="0" smtClean="0"/>
              <a:t>			b k ı l    </a:t>
            </a:r>
            <a:r>
              <a:rPr lang="en-US" b="1" i="1" dirty="0" smtClean="0"/>
              <a:t>impossible</a:t>
            </a:r>
          </a:p>
          <a:p>
            <a:r>
              <a:rPr lang="en-US" dirty="0" smtClean="0"/>
              <a:t>k ı l b					ı b l k</a:t>
            </a:r>
          </a:p>
          <a:p>
            <a:endParaRPr lang="en-US" dirty="0" smtClean="0"/>
          </a:p>
          <a:p>
            <a:r>
              <a:rPr lang="en-US" dirty="0" smtClean="0"/>
              <a:t>•“I just bought a beautiful new </a:t>
            </a:r>
            <a:r>
              <a:rPr lang="en-US" b="1" i="1" dirty="0" err="1" smtClean="0"/>
              <a:t>blick</a:t>
            </a:r>
            <a:r>
              <a:rPr lang="en-US" b="1" i="1" dirty="0" smtClean="0"/>
              <a:t>” What is a </a:t>
            </a:r>
            <a:r>
              <a:rPr lang="en-US" b="1" i="1" dirty="0" err="1" smtClean="0"/>
              <a:t>blick</a:t>
            </a:r>
            <a:r>
              <a:rPr lang="en-US" b="1" i="1" dirty="0" smtClean="0"/>
              <a:t>?</a:t>
            </a:r>
          </a:p>
          <a:p>
            <a:r>
              <a:rPr lang="en-US" dirty="0" smtClean="0"/>
              <a:t>•“I just bought a beautiful new </a:t>
            </a:r>
            <a:r>
              <a:rPr lang="en-US" b="1" i="1" dirty="0" err="1" smtClean="0"/>
              <a:t>bkli</a:t>
            </a:r>
            <a:r>
              <a:rPr lang="en-US" b="1" i="1" dirty="0" smtClean="0"/>
              <a:t>” WHAT!!</a:t>
            </a:r>
          </a:p>
          <a:p>
            <a:endParaRPr lang="en-US" dirty="0"/>
          </a:p>
        </p:txBody>
      </p:sp>
      <p:sp>
        <p:nvSpPr>
          <p:cNvPr id="4" name="Right Brace 3"/>
          <p:cNvSpPr/>
          <p:nvPr/>
        </p:nvSpPr>
        <p:spPr>
          <a:xfrm>
            <a:off x="1676400" y="2514600"/>
            <a:ext cx="457200" cy="17526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p:cNvSpPr/>
          <p:nvPr/>
        </p:nvSpPr>
        <p:spPr>
          <a:xfrm flipH="1">
            <a:off x="6781800" y="2514600"/>
            <a:ext cx="228600" cy="1828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Sequences of Phonemes</a:t>
            </a:r>
          </a:p>
          <a:p>
            <a:endParaRPr lang="en-US" b="1" dirty="0" smtClean="0"/>
          </a:p>
          <a:p>
            <a:r>
              <a:rPr lang="en-US" dirty="0" smtClean="0"/>
              <a:t>Your knowledge of English “tells” you that certain strings of phonemes are permissible and others are not.</a:t>
            </a:r>
          </a:p>
          <a:p>
            <a:r>
              <a:rPr lang="en-US" dirty="0" smtClean="0"/>
              <a:t>That’s why /</a:t>
            </a:r>
            <a:r>
              <a:rPr lang="en-US" dirty="0" err="1" smtClean="0"/>
              <a:t>bkli</a:t>
            </a:r>
            <a:r>
              <a:rPr lang="en-US" dirty="0" smtClean="0"/>
              <a:t>/ does not sound like an English word.</a:t>
            </a:r>
          </a:p>
          <a:p>
            <a:r>
              <a:rPr lang="en-US" dirty="0" smtClean="0"/>
              <a:t>It violates the restrictions on the sequencing of phonemes; i.e. it violates the phonological rules of English.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fontScale="92500" lnSpcReduction="20000"/>
          </a:bodyPr>
          <a:lstStyle/>
          <a:p>
            <a:r>
              <a:rPr lang="en-US" b="1" u="sng" dirty="0" smtClean="0"/>
              <a:t>Minimal Pair</a:t>
            </a:r>
          </a:p>
          <a:p>
            <a:r>
              <a:rPr lang="en-US" dirty="0" smtClean="0"/>
              <a:t>Minimal pairs are pairs of words or phrases which differ in only one phonological element, such as a </a:t>
            </a:r>
            <a:r>
              <a:rPr lang="en-US" b="1" i="1" dirty="0" smtClean="0"/>
              <a:t>phone or a phoneme, and have a distinct meaning.</a:t>
            </a:r>
          </a:p>
          <a:p>
            <a:endParaRPr lang="en-US" b="1" i="1" dirty="0" smtClean="0"/>
          </a:p>
          <a:p>
            <a:r>
              <a:rPr lang="nl-NL" dirty="0" smtClean="0"/>
              <a:t>E.g. bit &gt; pit, tip &gt; dip, fan &gt; van </a:t>
            </a:r>
          </a:p>
          <a:p>
            <a:r>
              <a:rPr lang="en-US" dirty="0" smtClean="0"/>
              <a:t>They are used to demonstrate that two phones constitute two separate phonemes in the language.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a:bodyPr>
          <a:lstStyle/>
          <a:p>
            <a:pPr>
              <a:buNone/>
            </a:pPr>
            <a:r>
              <a:rPr lang="en-US" b="1" dirty="0" smtClean="0"/>
              <a:t>	Four golden rules for minimal pairs</a:t>
            </a:r>
            <a:r>
              <a:rPr lang="en-US" dirty="0" smtClean="0"/>
              <a:t>:</a:t>
            </a:r>
          </a:p>
          <a:p>
            <a:pPr lvl="0"/>
            <a:r>
              <a:rPr lang="en-US" dirty="0" smtClean="0"/>
              <a:t>they must have the same number of sounds</a:t>
            </a:r>
          </a:p>
          <a:p>
            <a:pPr lvl="0"/>
            <a:r>
              <a:rPr lang="en-US" dirty="0" smtClean="0"/>
              <a:t>they must be identical in every sound except for one</a:t>
            </a:r>
          </a:p>
          <a:p>
            <a:pPr lvl="0"/>
            <a:r>
              <a:rPr lang="en-US" dirty="0" smtClean="0"/>
              <a:t>the sound that is different must be in the same position in each word</a:t>
            </a:r>
          </a:p>
          <a:p>
            <a:pPr lvl="0"/>
            <a:r>
              <a:rPr lang="en-US" dirty="0" smtClean="0"/>
              <a:t>the words must have different meanings</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lstStyle/>
          <a:p>
            <a:r>
              <a:rPr lang="en-US" sz="2400" dirty="0" smtClean="0"/>
              <a:t>A simplified procedure for determining whether two sounds represent the same or different phonemes</a:t>
            </a:r>
          </a:p>
          <a:p>
            <a:endParaRPr lang="en-US" dirty="0"/>
          </a:p>
        </p:txBody>
      </p:sp>
      <p:pic>
        <p:nvPicPr>
          <p:cNvPr id="4" name="Content Placeholder 3" descr="http://upload.wikimedia.org/wikipedia/commons/thumb/5/5a/Phoneme-allophone-determination-chart.svg/250px-Phoneme-allophone-determination-chart.svg.png"/>
          <p:cNvPicPr>
            <a:picLocks/>
          </p:cNvPicPr>
          <p:nvPr/>
        </p:nvPicPr>
        <p:blipFill>
          <a:blip r:embed="rId2"/>
          <a:srcRect/>
          <a:stretch>
            <a:fillRect/>
          </a:stretch>
        </p:blipFill>
        <p:spPr bwMode="auto">
          <a:xfrm>
            <a:off x="533400" y="2590800"/>
            <a:ext cx="8305800"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pic>
        <p:nvPicPr>
          <p:cNvPr id="4" name="Content Placeholder 3" descr="http://emedia.leeward.hawaii.edu/hurley/Ling102web/mod3_speaking/mod3docs/3_images/creek_cartoon.jpg"/>
          <p:cNvPicPr>
            <a:picLocks noGrp="1"/>
          </p:cNvPicPr>
          <p:nvPr>
            <p:ph idx="1"/>
          </p:nvPr>
        </p:nvPicPr>
        <p:blipFill>
          <a:blip r:embed="rId2"/>
          <a:stretch>
            <a:fillRect/>
          </a:stretch>
        </p:blipFill>
        <p:spPr bwMode="auto">
          <a:xfrm>
            <a:off x="914401" y="1295400"/>
            <a:ext cx="7262812" cy="3733800"/>
          </a:xfrm>
          <a:prstGeom prst="rect">
            <a:avLst/>
          </a:prstGeom>
          <a:noFill/>
          <a:ln w="9525">
            <a:noFill/>
            <a:miter lim="800000"/>
            <a:headEnd/>
            <a:tailEnd/>
          </a:ln>
        </p:spPr>
      </p:pic>
      <p:sp>
        <p:nvSpPr>
          <p:cNvPr id="5" name="TextBox 4"/>
          <p:cNvSpPr txBox="1"/>
          <p:nvPr/>
        </p:nvSpPr>
        <p:spPr>
          <a:xfrm>
            <a:off x="838200" y="5077361"/>
            <a:ext cx="7696200" cy="1323439"/>
          </a:xfrm>
          <a:prstGeom prst="rect">
            <a:avLst/>
          </a:prstGeom>
          <a:noFill/>
        </p:spPr>
        <p:txBody>
          <a:bodyPr wrap="square" rtlCol="0">
            <a:spAutoFit/>
          </a:bodyPr>
          <a:lstStyle/>
          <a:p>
            <a:r>
              <a:rPr lang="en-US" sz="2000" dirty="0" smtClean="0">
                <a:hlinkClick r:id="rId3"/>
              </a:rPr>
              <a:t>crick</a:t>
            </a:r>
            <a:r>
              <a:rPr lang="en-US" sz="2000" dirty="0" smtClean="0"/>
              <a:t>, </a:t>
            </a:r>
            <a:r>
              <a:rPr lang="en-US" sz="2000" dirty="0" smtClean="0">
                <a:hlinkClick r:id="rId4"/>
              </a:rPr>
              <a:t>creek</a:t>
            </a:r>
            <a:r>
              <a:rPr lang="en-US" sz="2000" dirty="0" smtClean="0"/>
              <a:t>, </a:t>
            </a:r>
            <a:r>
              <a:rPr lang="en-US" sz="2000" dirty="0" smtClean="0">
                <a:hlinkClick r:id="rId5"/>
              </a:rPr>
              <a:t>crook</a:t>
            </a:r>
            <a:r>
              <a:rPr lang="en-US" sz="2000" dirty="0" smtClean="0"/>
              <a:t>, </a:t>
            </a:r>
            <a:r>
              <a:rPr lang="en-US" sz="2000" dirty="0" smtClean="0">
                <a:hlinkClick r:id="rId6"/>
              </a:rPr>
              <a:t>croak</a:t>
            </a:r>
            <a:r>
              <a:rPr lang="en-US" sz="2000" dirty="0" smtClean="0"/>
              <a:t>. These words are identical except for one sound. Changing the sound results in completely new words. That means that [</a:t>
            </a:r>
            <a:r>
              <a:rPr lang="en-US" sz="2000" dirty="0" err="1" smtClean="0">
                <a:hlinkClick r:id="rId7"/>
              </a:rPr>
              <a:t>i</a:t>
            </a:r>
            <a:r>
              <a:rPr lang="en-US" sz="2000" dirty="0" smtClean="0"/>
              <a:t>], [</a:t>
            </a:r>
            <a:r>
              <a:rPr lang="en-US" sz="2000" dirty="0" err="1" smtClean="0">
                <a:hlinkClick r:id="rId8"/>
              </a:rPr>
              <a:t>i</a:t>
            </a:r>
            <a:r>
              <a:rPr lang="en-US" sz="2000" dirty="0" smtClean="0">
                <a:hlinkClick r:id="rId8"/>
              </a:rPr>
              <a:t>:</a:t>
            </a:r>
            <a:r>
              <a:rPr lang="en-US" sz="2000" dirty="0" smtClean="0"/>
              <a:t>], [</a:t>
            </a:r>
            <a:r>
              <a:rPr lang="en-US" sz="2000" dirty="0" smtClean="0">
                <a:hlinkClick r:id="rId9"/>
              </a:rPr>
              <a:t>u</a:t>
            </a:r>
            <a:r>
              <a:rPr lang="en-US" sz="2000" dirty="0" smtClean="0"/>
              <a:t>], and [</a:t>
            </a:r>
            <a:r>
              <a:rPr lang="en-US" sz="2000" dirty="0" smtClean="0">
                <a:hlinkClick r:id="rId10"/>
              </a:rPr>
              <a:t>o:</a:t>
            </a:r>
            <a:r>
              <a:rPr lang="en-US" sz="2000" dirty="0" smtClean="0"/>
              <a:t>] are phonemes, separate sounds because they create new words.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b="1" u="sng" dirty="0" smtClean="0"/>
              <a:t>Allophones:</a:t>
            </a:r>
          </a:p>
          <a:p>
            <a:pPr algn="just">
              <a:buNone/>
            </a:pPr>
            <a:endParaRPr lang="en-US" dirty="0" smtClean="0"/>
          </a:p>
          <a:p>
            <a:pPr lvl="0" algn="just"/>
            <a:r>
              <a:rPr lang="en-US" dirty="0" smtClean="0"/>
              <a:t>In </a:t>
            </a:r>
            <a:r>
              <a:rPr lang="en-US" dirty="0" smtClean="0">
                <a:hlinkClick r:id="rId2" tooltip="Phonology"/>
              </a:rPr>
              <a:t>phonology</a:t>
            </a:r>
            <a:r>
              <a:rPr lang="en-US" dirty="0" smtClean="0"/>
              <a:t>, an allophone (pron.: </a:t>
            </a:r>
            <a:r>
              <a:rPr lang="en-US" dirty="0" smtClean="0">
                <a:hlinkClick r:id="rId3" tooltip="Help:IPA for English"/>
              </a:rPr>
              <a:t>/ˈ</a:t>
            </a:r>
            <a:r>
              <a:rPr lang="en-US" dirty="0" err="1" smtClean="0">
                <a:hlinkClick r:id="rId3" tooltip="Help:IPA for English"/>
              </a:rPr>
              <a:t>æləfoʊn</a:t>
            </a:r>
            <a:r>
              <a:rPr lang="en-US" dirty="0" smtClean="0">
                <a:hlinkClick r:id="rId3" tooltip="Help:IPA for English"/>
              </a:rPr>
              <a:t>/</a:t>
            </a:r>
            <a:r>
              <a:rPr lang="en-US" dirty="0" smtClean="0"/>
              <a:t>; from the </a:t>
            </a:r>
            <a:r>
              <a:rPr lang="en-US" dirty="0" smtClean="0">
                <a:hlinkClick r:id="rId4" tooltip="Greek language"/>
              </a:rPr>
              <a:t>Greek</a:t>
            </a:r>
            <a:r>
              <a:rPr lang="en-US" dirty="0" smtClean="0"/>
              <a:t>: </a:t>
            </a:r>
            <a:r>
              <a:rPr lang="en-US" dirty="0" err="1" smtClean="0"/>
              <a:t>ἄλλος</a:t>
            </a:r>
            <a:r>
              <a:rPr lang="en-US" dirty="0" smtClean="0"/>
              <a:t>, </a:t>
            </a:r>
            <a:r>
              <a:rPr lang="en-US" dirty="0" err="1" smtClean="0"/>
              <a:t>állos</a:t>
            </a:r>
            <a:r>
              <a:rPr lang="en-US" dirty="0" smtClean="0"/>
              <a:t>, "other" and </a:t>
            </a:r>
            <a:r>
              <a:rPr lang="en-US" dirty="0" err="1" smtClean="0"/>
              <a:t>φωνή,phōnē</a:t>
            </a:r>
            <a:r>
              <a:rPr lang="en-US" dirty="0" smtClean="0"/>
              <a:t>, "voice, sound") is one of a set of multiple possible spoken sounds (or </a:t>
            </a:r>
            <a:r>
              <a:rPr lang="en-US" dirty="0" smtClean="0">
                <a:hlinkClick r:id="rId5" tooltip="Phone (phonetics)"/>
              </a:rPr>
              <a:t>phones</a:t>
            </a:r>
            <a:r>
              <a:rPr lang="en-US" dirty="0" smtClean="0"/>
              <a:t>) used to pronounce a single </a:t>
            </a:r>
            <a:r>
              <a:rPr lang="en-US" dirty="0" smtClean="0">
                <a:hlinkClick r:id="rId6" tooltip="Phoneme"/>
              </a:rPr>
              <a:t>phoneme</a:t>
            </a:r>
            <a:r>
              <a:rPr lang="en-US" dirty="0" smtClean="0"/>
              <a:t>.</a:t>
            </a:r>
          </a:p>
          <a:p>
            <a:pPr lvl="0" algn="just">
              <a:buNone/>
            </a:pPr>
            <a:endParaRPr lang="en-US" dirty="0" smtClean="0"/>
          </a:p>
          <a:p>
            <a:pPr lvl="0" algn="just"/>
            <a:r>
              <a:rPr lang="en-US" dirty="0" smtClean="0"/>
              <a:t>For example, [</a:t>
            </a:r>
            <a:r>
              <a:rPr lang="en-US" dirty="0" err="1" smtClean="0"/>
              <a:t>pʰ</a:t>
            </a:r>
            <a:r>
              <a:rPr lang="en-US" dirty="0" smtClean="0"/>
              <a:t>](as in pin) and [p] (as in spin) are allophones for the phoneme /p/ in the </a:t>
            </a:r>
            <a:r>
              <a:rPr lang="en-US" dirty="0" smtClean="0">
                <a:hlinkClick r:id="rId7" tooltip="English language"/>
              </a:rPr>
              <a:t>English language</a:t>
            </a:r>
            <a:r>
              <a:rPr lang="en-US" dirty="0" smtClean="0"/>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Allophones continued….</a:t>
            </a:r>
          </a:p>
          <a:p>
            <a:endParaRPr lang="en-US" dirty="0" smtClean="0"/>
          </a:p>
          <a:p>
            <a:pPr lvl="0" algn="just"/>
            <a:r>
              <a:rPr lang="en-US" dirty="0" smtClean="0"/>
              <a:t>The term "allophone" was coined by </a:t>
            </a:r>
            <a:r>
              <a:rPr lang="en-US" dirty="0" smtClean="0">
                <a:hlinkClick r:id="rId2" tooltip="Benjamin Lee Whorf"/>
              </a:rPr>
              <a:t>Benjamin Lee Whorf</a:t>
            </a:r>
            <a:r>
              <a:rPr lang="en-US" dirty="0" smtClean="0"/>
              <a:t> in the 1940s. In doing so, he placed a cornerstone in consolidating early </a:t>
            </a:r>
            <a:r>
              <a:rPr lang="en-US" dirty="0" smtClean="0">
                <a:hlinkClick r:id="rId3" tooltip="Phoneme"/>
              </a:rPr>
              <a:t>phoneme</a:t>
            </a:r>
            <a:r>
              <a:rPr lang="en-US" dirty="0" smtClean="0"/>
              <a:t> theory. </a:t>
            </a:r>
          </a:p>
          <a:p>
            <a:pPr lvl="0" algn="just">
              <a:buNone/>
            </a:pPr>
            <a:endParaRPr lang="en-US" dirty="0" smtClean="0"/>
          </a:p>
          <a:p>
            <a:pPr lvl="0" algn="just"/>
            <a:r>
              <a:rPr lang="en-US" dirty="0" smtClean="0"/>
              <a:t>The term was popularized by G. L. </a:t>
            </a:r>
            <a:r>
              <a:rPr lang="en-US" dirty="0" err="1" smtClean="0"/>
              <a:t>Trager</a:t>
            </a:r>
            <a:r>
              <a:rPr lang="en-US" dirty="0" smtClean="0"/>
              <a:t> </a:t>
            </a:r>
            <a:r>
              <a:rPr lang="en-US" dirty="0" err="1" smtClean="0"/>
              <a:t>and</a:t>
            </a:r>
            <a:r>
              <a:rPr lang="en-US" dirty="0" err="1" smtClean="0">
                <a:hlinkClick r:id="rId4" tooltip="Bernard Bloch"/>
              </a:rPr>
              <a:t>Bernard</a:t>
            </a:r>
            <a:r>
              <a:rPr lang="en-US" dirty="0" smtClean="0">
                <a:hlinkClick r:id="rId4" tooltip="Bernard Bloch"/>
              </a:rPr>
              <a:t> Bloch</a:t>
            </a:r>
            <a:r>
              <a:rPr lang="en-US" dirty="0" smtClean="0"/>
              <a:t> in a 1941 paper on English phonology  and went on to become part of standard usage within the American </a:t>
            </a:r>
            <a:r>
              <a:rPr lang="en-US" dirty="0" err="1" smtClean="0"/>
              <a:t>structuralist</a:t>
            </a:r>
            <a:r>
              <a:rPr lang="en-US" dirty="0" smtClean="0"/>
              <a:t> tradition. </a:t>
            </a:r>
          </a:p>
          <a:p>
            <a:pPr lvl="0" algn="just">
              <a:buNone/>
            </a:pPr>
            <a:endParaRPr lang="en-US" dirty="0" smtClean="0"/>
          </a:p>
          <a:p>
            <a:pPr lvl="0" algn="just"/>
            <a:r>
              <a:rPr lang="en-US" dirty="0" smtClean="0"/>
              <a:t>Central to the concept of the phoneme is the idea that it may be pronounced in many different ways.</a:t>
            </a:r>
          </a:p>
          <a:p>
            <a:pPr algn="just"/>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fontScale="70000" lnSpcReduction="20000"/>
          </a:bodyPr>
          <a:lstStyle/>
          <a:p>
            <a:pPr lvl="0" algn="just"/>
            <a:r>
              <a:rPr lang="en-US" dirty="0" smtClean="0"/>
              <a:t>Allophones continued….</a:t>
            </a:r>
          </a:p>
          <a:p>
            <a:pPr lvl="0" algn="just"/>
            <a:endParaRPr lang="en-US" dirty="0" smtClean="0"/>
          </a:p>
          <a:p>
            <a:pPr lvl="0" algn="just"/>
            <a:r>
              <a:rPr lang="en-US" dirty="0" smtClean="0"/>
              <a:t>In English (BBC pronunciation) we take it for granted that the r sound in ‘ray’ and ‘tray’ are “the same sound” (i.e. the same phoneme), but in reality the two sounds are very different – the r in ‘ray’ is voiced and non-fricative, while the r sound in ‘tray’ is voiceless and fricative. </a:t>
            </a:r>
          </a:p>
          <a:p>
            <a:pPr lvl="0" algn="just">
              <a:buNone/>
            </a:pPr>
            <a:endParaRPr lang="en-US" dirty="0" smtClean="0"/>
          </a:p>
          <a:p>
            <a:pPr lvl="0" algn="just"/>
            <a:r>
              <a:rPr lang="en-US" dirty="0" smtClean="0"/>
              <a:t>In phonemic transcription we use the same symbol r for both, but we know that the allophones </a:t>
            </a:r>
            <a:r>
              <a:rPr lang="en-US" dirty="0" err="1" smtClean="0"/>
              <a:t>ofr</a:t>
            </a:r>
            <a:r>
              <a:rPr lang="en-US" dirty="0" smtClean="0"/>
              <a:t> include the voiced </a:t>
            </a:r>
            <a:r>
              <a:rPr lang="en-US" dirty="0" err="1" smtClean="0"/>
              <a:t>nonfricative</a:t>
            </a:r>
            <a:r>
              <a:rPr lang="en-US" dirty="0" smtClean="0"/>
              <a:t> sound ɹ and the voiceless fricative one .</a:t>
            </a:r>
          </a:p>
          <a:p>
            <a:pPr lvl="0" algn="just">
              <a:buNone/>
            </a:pPr>
            <a:endParaRPr lang="en-US" dirty="0" smtClean="0"/>
          </a:p>
          <a:p>
            <a:pPr lvl="0" algn="just"/>
            <a:r>
              <a:rPr lang="en-US" dirty="0" smtClean="0"/>
              <a:t>In theory a phoneme can have an infinite number of allophones, but in practice for descriptive purposes we tend to concentrate on a small number that occur most regularly.</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b="1" dirty="0" smtClean="0"/>
              <a:t>Free variation</a:t>
            </a:r>
            <a:r>
              <a:rPr lang="en-US" dirty="0" smtClean="0"/>
              <a:t> </a:t>
            </a:r>
            <a:r>
              <a:rPr lang="en-US" b="1" dirty="0" smtClean="0"/>
              <a:t> complementary distribution</a:t>
            </a:r>
          </a:p>
          <a:p>
            <a:pPr algn="just">
              <a:buNone/>
            </a:pPr>
            <a:r>
              <a:rPr lang="en-US" dirty="0" smtClean="0"/>
              <a:t> </a:t>
            </a:r>
          </a:p>
          <a:p>
            <a:pPr lvl="0" algn="just"/>
            <a:r>
              <a:rPr lang="en-US" b="1" dirty="0" smtClean="0"/>
              <a:t>complementary distribution</a:t>
            </a:r>
            <a:r>
              <a:rPr lang="en-US" dirty="0" smtClean="0"/>
              <a:t> = allophonic variation </a:t>
            </a:r>
            <a:r>
              <a:rPr lang="en-US" u="sng" dirty="0" smtClean="0"/>
              <a:t>dependent</a:t>
            </a:r>
            <a:r>
              <a:rPr lang="en-US" dirty="0" smtClean="0"/>
              <a:t> on the phonetic environment the phoneme occurs in (e.g. [ɫ] vs. [l] in English)</a:t>
            </a:r>
          </a:p>
          <a:p>
            <a:pPr lvl="0" algn="just">
              <a:buNone/>
            </a:pPr>
            <a:endParaRPr lang="en-US" dirty="0" smtClean="0"/>
          </a:p>
          <a:p>
            <a:pPr lvl="0" algn="just"/>
            <a:r>
              <a:rPr lang="en-US" b="1" dirty="0" smtClean="0"/>
              <a:t>free variation</a:t>
            </a:r>
            <a:r>
              <a:rPr lang="en-US" dirty="0" smtClean="0"/>
              <a:t> = allophonic variation </a:t>
            </a:r>
            <a:r>
              <a:rPr lang="en-US" u="sng" dirty="0" smtClean="0"/>
              <a:t>independent</a:t>
            </a:r>
            <a:r>
              <a:rPr lang="en-US" dirty="0" smtClean="0"/>
              <a:t> of the phonetic environment the phoneme occurs in; random interchangeability</a:t>
            </a:r>
          </a:p>
          <a:p>
            <a:pPr lvl="0" algn="just">
              <a:buNone/>
            </a:pPr>
            <a:endParaRPr lang="en-US" dirty="0" smtClean="0"/>
          </a:p>
          <a:p>
            <a:pPr algn="just"/>
            <a:r>
              <a:rPr lang="en-US" dirty="0" smtClean="0"/>
              <a:t>You can see an example for free variation here: </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pic>
        <p:nvPicPr>
          <p:cNvPr id="4" name="Content Placeholder 3"/>
          <p:cNvPicPr>
            <a:picLocks noGrp="1"/>
          </p:cNvPicPr>
          <p:nvPr>
            <p:ph idx="1"/>
          </p:nvPr>
        </p:nvPicPr>
        <p:blipFill>
          <a:blip r:embed="rId2"/>
          <a:stretch>
            <a:fillRect/>
          </a:stretch>
        </p:blipFill>
        <p:spPr bwMode="auto">
          <a:xfrm>
            <a:off x="304800" y="1143001"/>
            <a:ext cx="8686799"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lstStyle/>
          <a:p>
            <a:r>
              <a:rPr lang="en-US" sz="2800" dirty="0" smtClean="0"/>
              <a:t>Another example is the old song from the 1930s</a:t>
            </a:r>
            <a:r>
              <a:rPr lang="en-US" dirty="0" smtClean="0"/>
              <a:t>:</a:t>
            </a:r>
            <a:endParaRPr lang="en-US" dirty="0"/>
          </a:p>
        </p:txBody>
      </p:sp>
      <p:pic>
        <p:nvPicPr>
          <p:cNvPr id="4" name="Picture 3" descr="http://www.uni-bielefeld.de/lili/personen/vgramley/teaching/HTHS/either_neither.jpg"/>
          <p:cNvPicPr/>
          <p:nvPr/>
        </p:nvPicPr>
        <p:blipFill>
          <a:blip r:embed="rId2"/>
          <a:srcRect/>
          <a:stretch>
            <a:fillRect/>
          </a:stretch>
        </p:blipFill>
        <p:spPr bwMode="auto">
          <a:xfrm>
            <a:off x="533400" y="2133600"/>
            <a:ext cx="8153400"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Free Variation continued….</a:t>
            </a:r>
          </a:p>
          <a:p>
            <a:pPr algn="just"/>
            <a:endParaRPr lang="en-US" dirty="0" smtClean="0"/>
          </a:p>
          <a:p>
            <a:pPr algn="just"/>
            <a:r>
              <a:rPr lang="en-US" dirty="0" smtClean="0"/>
              <a:t>Unlike a speaker of English, a native speaker of Urdu/Hindi could not ignore the difference between aspirated and </a:t>
            </a:r>
            <a:r>
              <a:rPr lang="en-US" dirty="0" err="1" smtClean="0"/>
              <a:t>unaspirated</a:t>
            </a:r>
            <a:r>
              <a:rPr lang="en-US" dirty="0" smtClean="0"/>
              <a:t> sounds when speaking or hearing Hindi.</a:t>
            </a:r>
          </a:p>
          <a:p>
            <a:pPr algn="just">
              <a:buNone/>
            </a:pPr>
            <a:endParaRPr lang="en-US" dirty="0" smtClean="0"/>
          </a:p>
          <a:p>
            <a:pPr algn="just"/>
            <a:r>
              <a:rPr lang="en-US" dirty="0" smtClean="0"/>
              <a:t> To a speaker of Urdu/Hindi, the aspirated sound [p</a:t>
            </a:r>
            <a:r>
              <a:rPr lang="en-US" baseline="30000" dirty="0" smtClean="0"/>
              <a:t>h</a:t>
            </a:r>
            <a:r>
              <a:rPr lang="en-US" dirty="0" smtClean="0"/>
              <a:t>] is as different from </a:t>
            </a:r>
            <a:r>
              <a:rPr lang="en-US" dirty="0" err="1" smtClean="0"/>
              <a:t>unaspirated</a:t>
            </a:r>
            <a:r>
              <a:rPr lang="en-US" dirty="0" smtClean="0"/>
              <a:t> [p],as [p] is from [b] to our ears.</a:t>
            </a:r>
          </a:p>
          <a:p>
            <a:pPr algn="just">
              <a:buNone/>
            </a:pPr>
            <a:endParaRPr lang="en-US" dirty="0" smtClean="0"/>
          </a:p>
          <a:p>
            <a:pPr algn="just"/>
            <a:r>
              <a:rPr lang="en-US" dirty="0" smtClean="0"/>
              <a:t> Hindi contains many words that are pronounced in nearly the same way, except that one word will have an aspirated stop where the other has an </a:t>
            </a:r>
            <a:r>
              <a:rPr lang="en-US" dirty="0" err="1" smtClean="0"/>
              <a:t>unaspirated</a:t>
            </a:r>
            <a:r>
              <a:rPr lang="en-US" dirty="0" smtClean="0"/>
              <a:t> stop:</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lstStyle/>
          <a:p>
            <a:pPr fontAlgn="ctr"/>
            <a:r>
              <a:rPr lang="en-US" b="1" dirty="0" smtClean="0"/>
              <a:t>Urdu/Hindi Examples:</a:t>
            </a:r>
          </a:p>
          <a:p>
            <a:pPr fontAlgn="ctr"/>
            <a:endParaRPr lang="en-US" b="1" dirty="0" smtClean="0"/>
          </a:p>
          <a:p>
            <a:pPr fontAlgn="ctr"/>
            <a:r>
              <a:rPr lang="en-US" b="1" dirty="0" smtClean="0"/>
              <a:t>[</a:t>
            </a:r>
            <a:r>
              <a:rPr lang="en-US" b="1" dirty="0" err="1" smtClean="0"/>
              <a:t>kap</a:t>
            </a:r>
            <a:r>
              <a:rPr lang="en-US" b="1" baseline="30000" dirty="0" err="1" smtClean="0"/>
              <a:t>h</a:t>
            </a:r>
            <a:r>
              <a:rPr lang="en-US" b="1" dirty="0" err="1" smtClean="0"/>
              <a:t>i</a:t>
            </a:r>
            <a:r>
              <a:rPr lang="en-US" b="1" dirty="0" smtClean="0"/>
              <a:t>]  "meaningful"</a:t>
            </a:r>
          </a:p>
          <a:p>
            <a:pPr fontAlgn="ctr"/>
            <a:r>
              <a:rPr lang="en-US" dirty="0" smtClean="0"/>
              <a:t>[</a:t>
            </a:r>
            <a:r>
              <a:rPr lang="en-US" dirty="0" err="1" smtClean="0"/>
              <a:t>kapi</a:t>
            </a:r>
            <a:r>
              <a:rPr lang="en-US" dirty="0" smtClean="0"/>
              <a:t>]  "copy"</a:t>
            </a:r>
          </a:p>
          <a:p>
            <a:pPr fontAlgn="ctr"/>
            <a:r>
              <a:rPr lang="en-US" dirty="0" smtClean="0"/>
              <a:t> </a:t>
            </a:r>
          </a:p>
          <a:p>
            <a:pPr fontAlgn="ctr"/>
            <a:r>
              <a:rPr lang="en-US" dirty="0" smtClean="0"/>
              <a:t>[</a:t>
            </a:r>
            <a:r>
              <a:rPr lang="en-US" dirty="0" err="1" smtClean="0"/>
              <a:t>p</a:t>
            </a:r>
            <a:r>
              <a:rPr lang="en-US" baseline="30000" dirty="0" err="1" smtClean="0"/>
              <a:t>h</a:t>
            </a:r>
            <a:r>
              <a:rPr lang="en-US" dirty="0" err="1" smtClean="0"/>
              <a:t>al</a:t>
            </a:r>
            <a:r>
              <a:rPr lang="en-US" dirty="0" smtClean="0"/>
              <a:t>] "knife edge"</a:t>
            </a:r>
          </a:p>
          <a:p>
            <a:pPr fontAlgn="ctr"/>
            <a:r>
              <a:rPr lang="en-US" dirty="0" smtClean="0"/>
              <a:t>[pal] "take care of"</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Phoneme, allophone</a:t>
            </a:r>
            <a:endParaRPr lang="en-US" dirty="0"/>
          </a:p>
        </p:txBody>
      </p:sp>
      <p:sp>
        <p:nvSpPr>
          <p:cNvPr id="3" name="Content Placeholder 2"/>
          <p:cNvSpPr>
            <a:spLocks noGrp="1"/>
          </p:cNvSpPr>
          <p:nvPr>
            <p:ph idx="1"/>
          </p:nvPr>
        </p:nvSpPr>
        <p:spPr/>
        <p:txBody>
          <a:bodyPr>
            <a:normAutofit lnSpcReduction="10000"/>
          </a:bodyPr>
          <a:lstStyle/>
          <a:p>
            <a:pPr algn="just"/>
            <a:r>
              <a:rPr lang="en-US" b="1" dirty="0" smtClean="0"/>
              <a:t>A class of speech sounds that are identified by a native speaker as the same sound is called a </a:t>
            </a:r>
            <a:r>
              <a:rPr lang="en-US" b="1" i="1" dirty="0" smtClean="0"/>
              <a:t>phoneme</a:t>
            </a:r>
            <a:r>
              <a:rPr lang="en-US" b="1" dirty="0" smtClean="0"/>
              <a:t>. The different phonetic realizations of a phoneme are called </a:t>
            </a:r>
            <a:r>
              <a:rPr lang="en-US" b="1" i="1" dirty="0" smtClean="0"/>
              <a:t>allophones.</a:t>
            </a:r>
            <a:endParaRPr lang="en-US" dirty="0" smtClean="0"/>
          </a:p>
          <a:p>
            <a:pPr algn="just"/>
            <a:r>
              <a:rPr lang="en-US" dirty="0" smtClean="0"/>
              <a:t>Thus:</a:t>
            </a:r>
          </a:p>
          <a:p>
            <a:pPr lvl="0" algn="just"/>
            <a:r>
              <a:rPr lang="en-US" dirty="0" smtClean="0"/>
              <a:t>[p</a:t>
            </a:r>
            <a:r>
              <a:rPr lang="en-US" baseline="30000" dirty="0" smtClean="0"/>
              <a:t>h</a:t>
            </a:r>
            <a:r>
              <a:rPr lang="en-US" dirty="0" smtClean="0"/>
              <a:t>] and [p] are </a:t>
            </a:r>
            <a:r>
              <a:rPr lang="en-US" b="1" dirty="0" smtClean="0"/>
              <a:t>allophones of the same phoneme</a:t>
            </a:r>
            <a:r>
              <a:rPr lang="en-US" dirty="0" smtClean="0"/>
              <a:t> in English.</a:t>
            </a:r>
          </a:p>
          <a:p>
            <a:pPr lvl="0" algn="just"/>
            <a:r>
              <a:rPr lang="en-US" dirty="0" smtClean="0"/>
              <a:t>Whereas in Hindi, [p</a:t>
            </a:r>
            <a:r>
              <a:rPr lang="en-US" baseline="30000" dirty="0" smtClean="0"/>
              <a:t>h</a:t>
            </a:r>
            <a:r>
              <a:rPr lang="en-US" dirty="0" smtClean="0"/>
              <a:t>] and [p] are different phonemes.</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r>
              <a:rPr lang="en-US" dirty="0" smtClean="0"/>
              <a:t>Phonology</a:t>
            </a:r>
          </a:p>
          <a:p>
            <a:r>
              <a:rPr lang="en-US" dirty="0" smtClean="0"/>
              <a:t>Phone</a:t>
            </a:r>
          </a:p>
          <a:p>
            <a:r>
              <a:rPr lang="en-US" dirty="0" smtClean="0"/>
              <a:t>Phoneme</a:t>
            </a:r>
          </a:p>
          <a:p>
            <a:r>
              <a:rPr lang="en-US" dirty="0" smtClean="0"/>
              <a:t>Allophone</a:t>
            </a:r>
          </a:p>
          <a:p>
            <a:r>
              <a:rPr lang="en-US" dirty="0" smtClean="0"/>
              <a:t>Minimal Pairs</a:t>
            </a:r>
          </a:p>
          <a:p>
            <a:r>
              <a:rPr lang="en-US" dirty="0" smtClean="0"/>
              <a:t>Free Variation</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7500" lnSpcReduction="20000"/>
          </a:bodyPr>
          <a:lstStyle/>
          <a:p>
            <a:pPr marL="382588">
              <a:lnSpc>
                <a:spcPct val="80000"/>
              </a:lnSpc>
              <a:buClr>
                <a:srgbClr val="A3C145"/>
              </a:buClr>
              <a:defRPr/>
            </a:pPr>
            <a:r>
              <a:rPr lang="en-US" dirty="0" smtClean="0">
                <a:latin typeface="Times New Roman" pitchFamily="18" charset="0"/>
              </a:rPr>
              <a:t>Clark, J. (2007). </a:t>
            </a:r>
            <a:r>
              <a:rPr lang="en-US" i="1" dirty="0" smtClean="0">
                <a:latin typeface="Times New Roman" pitchFamily="18" charset="0"/>
              </a:rPr>
              <a:t>The progress of phonology</a:t>
            </a:r>
            <a:r>
              <a:rPr lang="en-US" dirty="0" smtClean="0">
                <a:latin typeface="Times New Roman" pitchFamily="18" charset="0"/>
              </a:rPr>
              <a:t>. Boston: Blackwell</a:t>
            </a:r>
          </a:p>
          <a:p>
            <a:pPr marL="382588">
              <a:lnSpc>
                <a:spcPct val="80000"/>
              </a:lnSpc>
              <a:buClr>
                <a:srgbClr val="A3C145"/>
              </a:buClr>
              <a:defRPr/>
            </a:pPr>
            <a:r>
              <a:rPr lang="en-US" dirty="0" smtClean="0">
                <a:latin typeface="Times New Roman" pitchFamily="18" charset="0"/>
              </a:rPr>
              <a:t>Goldsmith, J. &amp; </a:t>
            </a:r>
            <a:r>
              <a:rPr lang="en-US" dirty="0" err="1" smtClean="0">
                <a:latin typeface="Times New Roman" pitchFamily="18" charset="0"/>
              </a:rPr>
              <a:t>Laks</a:t>
            </a:r>
            <a:r>
              <a:rPr lang="en-US" dirty="0" smtClean="0">
                <a:latin typeface="Times New Roman" pitchFamily="18" charset="0"/>
              </a:rPr>
              <a:t> B. (</a:t>
            </a:r>
            <a:r>
              <a:rPr lang="en-US" dirty="0" err="1" smtClean="0">
                <a:latin typeface="Times New Roman" pitchFamily="18" charset="0"/>
              </a:rPr>
              <a:t>n.d</a:t>
            </a:r>
            <a:r>
              <a:rPr lang="en-US" dirty="0" smtClean="0">
                <a:latin typeface="Times New Roman" pitchFamily="18" charset="0"/>
              </a:rPr>
              <a:t>.). Generative phonology: its origins, its principles, and its successors. Retrieved from</a:t>
            </a:r>
          </a:p>
          <a:p>
            <a:pPr marL="382588">
              <a:lnSpc>
                <a:spcPct val="80000"/>
              </a:lnSpc>
              <a:buClr>
                <a:srgbClr val="A3C145"/>
              </a:buClr>
              <a:defRPr/>
            </a:pPr>
            <a:r>
              <a:rPr lang="en-US" u="sng" dirty="0" smtClean="0">
                <a:solidFill>
                  <a:srgbClr val="009999"/>
                </a:solidFill>
                <a:latin typeface="Times New Roman" pitchFamily="18" charset="0"/>
                <a:hlinkClick r:id="rId2"/>
              </a:rPr>
              <a:t>http://hum.uchicago.edu/~jagoldsm/Papers/GenerativePhonology.pdf</a:t>
            </a:r>
            <a:endParaRPr lang="en-US" u="sng" dirty="0" smtClean="0">
              <a:solidFill>
                <a:srgbClr val="009999"/>
              </a:solidFill>
              <a:latin typeface="Times New Roman" pitchFamily="18" charset="0"/>
            </a:endParaRPr>
          </a:p>
          <a:p>
            <a:pPr marL="382588">
              <a:lnSpc>
                <a:spcPct val="80000"/>
              </a:lnSpc>
              <a:buClr>
                <a:srgbClr val="A3C145"/>
              </a:buClr>
              <a:defRPr/>
            </a:pPr>
            <a:endParaRPr lang="en-US" u="sng" dirty="0" smtClean="0">
              <a:solidFill>
                <a:srgbClr val="009999"/>
              </a:solidFill>
              <a:latin typeface="Times New Roman" pitchFamily="18" charset="0"/>
            </a:endParaRPr>
          </a:p>
          <a:p>
            <a:pPr marL="382588">
              <a:lnSpc>
                <a:spcPct val="80000"/>
              </a:lnSpc>
              <a:buClr>
                <a:srgbClr val="A3C145"/>
              </a:buClr>
              <a:defRPr/>
            </a:pPr>
            <a:r>
              <a:rPr lang="en-US" dirty="0" smtClean="0">
                <a:latin typeface="Times New Roman" pitchFamily="18" charset="0"/>
              </a:rPr>
              <a:t>Wolfram, W. (1974). </a:t>
            </a:r>
            <a:r>
              <a:rPr lang="en-US" i="1" dirty="0" smtClean="0">
                <a:latin typeface="Times New Roman" pitchFamily="18" charset="0"/>
              </a:rPr>
              <a:t>Generative Phonology: The Basic Model</a:t>
            </a:r>
            <a:r>
              <a:rPr lang="en-US" dirty="0" smtClean="0">
                <a:latin typeface="Times New Roman" pitchFamily="18" charset="0"/>
              </a:rPr>
              <a:t>. [PDF Document] Retrieved from: </a:t>
            </a:r>
            <a:r>
              <a:rPr lang="en-US" dirty="0" smtClean="0">
                <a:latin typeface="Times New Roman" pitchFamily="18" charset="0"/>
                <a:hlinkClick r:id="rId3"/>
              </a:rPr>
              <a:t>http://www.eric.ed.gov/ERICWebPortal/search/detailmini.jsp?_nfpb=true&amp;_&amp;ERICExtSearch_SearchValue_0=ED091943&amp;ERICExtSearch_SearchType_0=no&amp;accno=ED091943</a:t>
            </a:r>
            <a:r>
              <a:rPr lang="en-US" dirty="0" smtClean="0">
                <a:latin typeface="Times New Roman" pitchFamily="18" charset="0"/>
              </a:rPr>
              <a:t> </a:t>
            </a:r>
          </a:p>
          <a:p>
            <a:pPr marL="382588">
              <a:lnSpc>
                <a:spcPct val="80000"/>
              </a:lnSpc>
              <a:buClr>
                <a:srgbClr val="A3C145"/>
              </a:buClr>
              <a:defRPr/>
            </a:pPr>
            <a:endParaRPr lang="en-US" dirty="0" smtClean="0">
              <a:latin typeface="Times New Roman" pitchFamily="18" charset="0"/>
            </a:endParaRPr>
          </a:p>
          <a:p>
            <a:pPr marL="382588">
              <a:lnSpc>
                <a:spcPct val="80000"/>
              </a:lnSpc>
              <a:buClr>
                <a:srgbClr val="A3C145"/>
              </a:buClr>
              <a:defRPr/>
            </a:pPr>
            <a:r>
              <a:rPr lang="en-US" dirty="0" err="1" smtClean="0">
                <a:latin typeface="Times New Roman" pitchFamily="18" charset="0"/>
              </a:rPr>
              <a:t>Trommer</a:t>
            </a:r>
            <a:r>
              <a:rPr lang="en-US" dirty="0" smtClean="0">
                <a:latin typeface="Times New Roman" pitchFamily="18" charset="0"/>
              </a:rPr>
              <a:t>, J. (2008). </a:t>
            </a:r>
            <a:r>
              <a:rPr lang="en-US" i="1" dirty="0" err="1" smtClean="0">
                <a:latin typeface="Times New Roman" pitchFamily="18" charset="0"/>
              </a:rPr>
              <a:t>Autosegmental</a:t>
            </a:r>
            <a:r>
              <a:rPr lang="en-US" i="1" dirty="0" smtClean="0">
                <a:latin typeface="Times New Roman" pitchFamily="18" charset="0"/>
              </a:rPr>
              <a:t> phonology: Tone</a:t>
            </a:r>
            <a:r>
              <a:rPr lang="en-US" dirty="0" smtClean="0">
                <a:latin typeface="Times New Roman" pitchFamily="18" charset="0"/>
              </a:rPr>
              <a:t>. University of </a:t>
            </a:r>
            <a:r>
              <a:rPr lang="en-US" dirty="0" err="1" smtClean="0">
                <a:latin typeface="Times New Roman" pitchFamily="18" charset="0"/>
              </a:rPr>
              <a:t>Lepzig</a:t>
            </a:r>
            <a:r>
              <a:rPr lang="en-US" dirty="0" smtClean="0">
                <a:latin typeface="Times New Roman" pitchFamily="18" charset="0"/>
              </a:rPr>
              <a:t> Department of Linguistics. Retrieved from: </a:t>
            </a:r>
            <a:r>
              <a:rPr lang="en-US" u="sng" dirty="0" smtClean="0">
                <a:latin typeface="Times New Roman" pitchFamily="18" charset="0"/>
                <a:hlinkClick r:id="rId4"/>
              </a:rPr>
              <a:t>http://www.uni-leipzig.de/~jtrommer/Nonconcatenative/1a.pdf</a:t>
            </a:r>
            <a:endParaRPr lang="en-US" u="sng" dirty="0" smtClean="0">
              <a:latin typeface="Times New Roman" pitchFamily="18" charset="0"/>
            </a:endParaRP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208</TotalTime>
  <Words>1115</Words>
  <Application>Microsoft Office PowerPoint</Application>
  <PresentationFormat>On-screen Show (4:3)</PresentationFormat>
  <Paragraphs>198</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Trek</vt:lpstr>
      <vt:lpstr>Phonology(1)</vt:lpstr>
      <vt:lpstr>Previously….</vt:lpstr>
      <vt:lpstr>Today’s Lecture</vt:lpstr>
      <vt:lpstr>Phonology</vt:lpstr>
      <vt:lpstr>phonology</vt:lpstr>
      <vt:lpstr>Phonology vs. Phonetics</vt:lpstr>
      <vt:lpstr>Phonology vs. Phonetics</vt:lpstr>
      <vt:lpstr>Phonology</vt:lpstr>
      <vt:lpstr>Phonology</vt:lpstr>
      <vt:lpstr>Phonology</vt:lpstr>
      <vt:lpstr>Phonology</vt:lpstr>
      <vt:lpstr>Phonology</vt:lpstr>
      <vt:lpstr>Phonology</vt:lpstr>
      <vt:lpstr>phonology</vt:lpstr>
      <vt:lpstr>Phonology</vt:lpstr>
      <vt:lpstr>Phonology</vt:lpstr>
      <vt:lpstr>phonology</vt:lpstr>
      <vt:lpstr>phonology</vt:lpstr>
      <vt:lpstr>phonology</vt:lpstr>
      <vt:lpstr>Phonology</vt:lpstr>
      <vt:lpstr>Phonology</vt:lpstr>
      <vt:lpstr>phonology</vt:lpstr>
      <vt:lpstr>Phonology</vt:lpstr>
      <vt:lpstr>phonology</vt:lpstr>
      <vt:lpstr>Phonology</vt:lpstr>
      <vt:lpstr>phonology</vt:lpstr>
      <vt:lpstr>phonology</vt:lpstr>
      <vt:lpstr>phonology</vt:lpstr>
      <vt:lpstr>phonology</vt:lpstr>
      <vt:lpstr>phonology</vt:lpstr>
      <vt:lpstr>Recap: Phoneme, allophone</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Phonology</dc:title>
  <dc:creator>Numan</dc:creator>
  <cp:lastModifiedBy>vcomsats</cp:lastModifiedBy>
  <cp:revision>57</cp:revision>
  <dcterms:created xsi:type="dcterms:W3CDTF">2013-06-10T04:33:56Z</dcterms:created>
  <dcterms:modified xsi:type="dcterms:W3CDTF">2013-06-10T09:55:37Z</dcterms:modified>
</cp:coreProperties>
</file>