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9" r:id="rId11"/>
    <p:sldId id="270" r:id="rId12"/>
    <p:sldId id="268" r:id="rId13"/>
    <p:sldId id="264" r:id="rId14"/>
    <p:sldId id="265" r:id="rId15"/>
    <p:sldId id="271" r:id="rId16"/>
    <p:sldId id="266" r:id="rId17"/>
    <p:sldId id="272" r:id="rId18"/>
    <p:sldId id="273" r:id="rId19"/>
    <p:sldId id="274" r:id="rId20"/>
    <p:sldId id="275" r:id="rId21"/>
    <p:sldId id="276" r:id="rId22"/>
    <p:sldId id="277" r:id="rId23"/>
    <p:sldId id="280" r:id="rId24"/>
    <p:sldId id="278" r:id="rId25"/>
    <p:sldId id="279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21AE5FB-B02F-416A-A1E4-2A7ED8D2F275}" type="datetimeFigureOut">
              <a:rPr lang="en-US" smtClean="0"/>
              <a:pPr/>
              <a:t>06-Jun-13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9835EDD-21D6-4BA9-B0E9-1EFC4B7FC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PHONETICS (3)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Dr. </a:t>
            </a:r>
            <a:r>
              <a:rPr lang="en-US" dirty="0" err="1" smtClean="0"/>
              <a:t>Ansa</a:t>
            </a:r>
            <a:r>
              <a:rPr lang="en-US" dirty="0" smtClean="0"/>
              <a:t> </a:t>
            </a:r>
            <a:r>
              <a:rPr lang="en-US" dirty="0" err="1" smtClean="0"/>
              <a:t>Hameed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Phonetics</a:t>
            </a:r>
          </a:p>
          <a:p>
            <a:endParaRPr lang="en-US" dirty="0" smtClean="0"/>
          </a:p>
          <a:p>
            <a:r>
              <a:rPr lang="en-US" dirty="0" err="1" smtClean="0"/>
              <a:t>Articulatory</a:t>
            </a:r>
            <a:r>
              <a:rPr lang="en-US" dirty="0" smtClean="0"/>
              <a:t> Phonetics</a:t>
            </a:r>
          </a:p>
          <a:p>
            <a:r>
              <a:rPr lang="en-US" dirty="0" smtClean="0"/>
              <a:t>Acoustic Phonetics</a:t>
            </a:r>
          </a:p>
          <a:p>
            <a:r>
              <a:rPr lang="en-US" dirty="0" smtClean="0"/>
              <a:t>Auditory Phonetics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English Phonetics</a:t>
            </a:r>
          </a:p>
          <a:p>
            <a:endParaRPr lang="en-US" dirty="0" smtClean="0"/>
          </a:p>
          <a:p>
            <a:r>
              <a:rPr lang="en-US" dirty="0" smtClean="0"/>
              <a:t>Vowels and </a:t>
            </a:r>
            <a:r>
              <a:rPr lang="en-US" dirty="0" err="1" smtClean="0"/>
              <a:t>Cosonants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Phonetics (English)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English Language (26 Alphabets)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Sounds (44)</a:t>
            </a:r>
          </a:p>
          <a:p>
            <a:endParaRPr lang="en-US" dirty="0" smtClean="0"/>
          </a:p>
          <a:p>
            <a:r>
              <a:rPr lang="en-US" dirty="0" smtClean="0"/>
              <a:t>Vowels (20)		Consonants (24)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2438400" y="3505199"/>
            <a:ext cx="762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00400" y="3505200"/>
            <a:ext cx="914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vowel is defined as:</a:t>
            </a:r>
          </a:p>
          <a:p>
            <a:pPr>
              <a:buNone/>
            </a:pPr>
            <a:r>
              <a:rPr lang="en-US" dirty="0" smtClean="0"/>
              <a:t>  “a voiced sound in forming which the air issues in a continuous stream through the pharynx and mouth, there being no obstruction and no narrowing such as would cause audible friction”.</a:t>
            </a:r>
          </a:p>
          <a:p>
            <a:pPr>
              <a:buNone/>
            </a:pPr>
            <a:r>
              <a:rPr lang="en-US" dirty="0" smtClean="0"/>
              <a:t>                                         -Daniel Jones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pic>
        <p:nvPicPr>
          <p:cNvPr id="4" name="irc_mi" descr="http://academic.brooklyn.cuny.edu/modlang/carasi/vowelchart/vowelchart2.gif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905000"/>
            <a:ext cx="5410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Classification of Vowels</a:t>
            </a:r>
          </a:p>
          <a:p>
            <a:endParaRPr lang="en-US" dirty="0" smtClean="0"/>
          </a:p>
          <a:p>
            <a:r>
              <a:rPr lang="en-US" dirty="0" smtClean="0"/>
              <a:t>English </a:t>
            </a:r>
            <a:r>
              <a:rPr lang="en-US" dirty="0" err="1" smtClean="0"/>
              <a:t>monophthongs</a:t>
            </a:r>
            <a:endParaRPr lang="en-US" dirty="0" smtClean="0"/>
          </a:p>
          <a:p>
            <a:r>
              <a:rPr lang="en-US" dirty="0" smtClean="0"/>
              <a:t>English diphthongs</a:t>
            </a:r>
          </a:p>
          <a:p>
            <a:r>
              <a:rPr lang="en-US" dirty="0" smtClean="0"/>
              <a:t>English </a:t>
            </a:r>
            <a:r>
              <a:rPr lang="en-US" dirty="0" err="1" smtClean="0"/>
              <a:t>Triphthongs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Phonetic classification of Vowels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Vowel sounds are classified according to: </a:t>
            </a:r>
          </a:p>
          <a:p>
            <a:r>
              <a:rPr lang="en-US" dirty="0" smtClean="0"/>
              <a:t>the position of the tongue in the mouth, </a:t>
            </a:r>
          </a:p>
          <a:p>
            <a:r>
              <a:rPr lang="en-US" dirty="0" smtClean="0"/>
              <a:t>the openness of the mouth, </a:t>
            </a:r>
          </a:p>
          <a:p>
            <a:r>
              <a:rPr lang="en-US" dirty="0" smtClean="0"/>
              <a:t>the shape of the lips, and </a:t>
            </a:r>
          </a:p>
          <a:p>
            <a:r>
              <a:rPr lang="en-US" dirty="0" smtClean="0"/>
              <a:t>the length of the vowels.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1) the position of the tongue in the mouth</a:t>
            </a:r>
          </a:p>
          <a:p>
            <a:r>
              <a:rPr lang="en-US" b="1" dirty="0" smtClean="0"/>
              <a:t>Front vowels</a:t>
            </a:r>
            <a:r>
              <a:rPr lang="en-US" dirty="0" smtClean="0"/>
              <a:t> are the ones in the production of which the front part of the tongue is raised the highest such as [</a:t>
            </a:r>
            <a:r>
              <a:rPr lang="en-US" dirty="0" err="1" smtClean="0"/>
              <a:t>i</a:t>
            </a:r>
            <a:r>
              <a:rPr lang="en-US" dirty="0" smtClean="0"/>
              <a:t>:] [</a:t>
            </a:r>
            <a:r>
              <a:rPr lang="en-US" dirty="0" err="1" smtClean="0"/>
              <a:t>i</a:t>
            </a:r>
            <a:r>
              <a:rPr lang="en-US" dirty="0" smtClean="0"/>
              <a:t>] [e] [æ] [a].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1000px-Cardinal_vowel_tongue_position-front-wide_sv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429001"/>
            <a:ext cx="5287971" cy="3428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 central part of the tongue maintains its highest position, the vowels thus produced are </a:t>
            </a:r>
            <a:r>
              <a:rPr lang="en-US" b="1" dirty="0" smtClean="0"/>
              <a:t>central vowels </a:t>
            </a:r>
            <a:r>
              <a:rPr lang="en-US" dirty="0" smtClean="0"/>
              <a:t>such as  [3:] [Ə] and [] 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 back of the tongue is held the highest, the vowels thus produced are  </a:t>
            </a:r>
            <a:r>
              <a:rPr lang="en-US" b="1" dirty="0" smtClean="0"/>
              <a:t>back vowels </a:t>
            </a:r>
            <a:r>
              <a:rPr lang="en-US" dirty="0" smtClean="0"/>
              <a:t>such as [u:][u]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180px-Cardinal_vowel_tongue_position-back(png)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971800"/>
            <a:ext cx="3162300" cy="3162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pic>
        <p:nvPicPr>
          <p:cNvPr id="4" name="Content Placeholder 3" descr="E005ei-VowelsChart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800" y="1904999"/>
            <a:ext cx="6183620" cy="41462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2)the openness of the mouth </a:t>
            </a:r>
          </a:p>
          <a:p>
            <a:endParaRPr lang="en-US" dirty="0" smtClean="0"/>
          </a:p>
          <a:p>
            <a:r>
              <a:rPr lang="en-US" dirty="0" smtClean="0"/>
              <a:t>close vowels: [</a:t>
            </a:r>
            <a:r>
              <a:rPr lang="en-US" dirty="0" err="1" smtClean="0"/>
              <a:t>i</a:t>
            </a:r>
            <a:r>
              <a:rPr lang="en-US" dirty="0" smtClean="0"/>
              <a:t>:] [</a:t>
            </a:r>
            <a:r>
              <a:rPr lang="en-US" dirty="0" err="1" smtClean="0"/>
              <a:t>i</a:t>
            </a:r>
            <a:r>
              <a:rPr lang="en-US" dirty="0" smtClean="0"/>
              <a:t>] [u:] and [u]; </a:t>
            </a:r>
          </a:p>
          <a:p>
            <a:r>
              <a:rPr lang="en-US" dirty="0" smtClean="0"/>
              <a:t>semi-close vowels: [e] and [3;] </a:t>
            </a:r>
          </a:p>
          <a:p>
            <a:r>
              <a:rPr lang="en-US" dirty="0" smtClean="0"/>
              <a:t>semi-open vowels: [ə] and [Չ:] </a:t>
            </a:r>
          </a:p>
          <a:p>
            <a:r>
              <a:rPr lang="en-US" dirty="0" smtClean="0"/>
              <a:t>open vowels: [æ] [a] [] [Չ ]      </a:t>
            </a:r>
          </a:p>
          <a:p>
            <a:r>
              <a:rPr lang="en-US" dirty="0" smtClean="0"/>
              <a:t>             and [:].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3) the shape of the lips </a:t>
            </a:r>
          </a:p>
          <a:p>
            <a:r>
              <a:rPr lang="en-US" dirty="0" smtClean="0"/>
              <a:t>  rounded vowels: All the back vowels in English are rounded except [ɑ:]. </a:t>
            </a:r>
          </a:p>
          <a:p>
            <a:r>
              <a:rPr lang="en-US" dirty="0" smtClean="0"/>
              <a:t>  unrounded vowels: All the front vowels and central vowels in English are unrounded.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4)the length of vowels </a:t>
            </a:r>
          </a:p>
          <a:p>
            <a:r>
              <a:rPr lang="en-US" dirty="0" smtClean="0"/>
              <a:t>     long vowels: They are usually marked with a colon such as[</a:t>
            </a:r>
            <a:r>
              <a:rPr lang="en-US" dirty="0" err="1" smtClean="0"/>
              <a:t>i</a:t>
            </a:r>
            <a:r>
              <a:rPr lang="en-US" dirty="0" smtClean="0"/>
              <a:t>:] and [ɑ:] </a:t>
            </a:r>
          </a:p>
          <a:p>
            <a:r>
              <a:rPr lang="en-US" dirty="0" smtClean="0"/>
              <a:t>     short vowels: other vowels in English are short vowels such as [e],[ə] and [æ].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u="sng" dirty="0" smtClean="0"/>
              <a:t>Diphthongs</a:t>
            </a:r>
          </a:p>
          <a:p>
            <a:endParaRPr lang="en-US" dirty="0" smtClean="0"/>
          </a:p>
          <a:p>
            <a:r>
              <a:rPr lang="en-US" dirty="0" smtClean="0"/>
              <a:t>RP has large number of diphthongs, sounds which consist of a movement or glide from one vowel to another.</a:t>
            </a:r>
          </a:p>
          <a:p>
            <a:pPr>
              <a:buNone/>
            </a:pPr>
            <a:r>
              <a:rPr lang="en-US" dirty="0" smtClean="0"/>
              <a:t>                                            -Peter Roach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pic>
        <p:nvPicPr>
          <p:cNvPr id="4" name="irc_mi" descr="https://encrypted-tbn0.gstatic.com/images?q=tbn:ANd9GcRMOfYupO4_GoTle-zfExgVPHgJarIXNOfNXS-BYeczyBY4_B1LjQ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752600"/>
            <a:ext cx="5486399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pic>
        <p:nvPicPr>
          <p:cNvPr id="4" name="irc_mi" descr="http://www.projectx2002.org/images/diphthongs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447800"/>
            <a:ext cx="6096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u="sng" dirty="0" err="1" smtClean="0"/>
              <a:t>Triphthongs</a:t>
            </a:r>
            <a:endParaRPr lang="en-US" sz="3600" b="1" u="sng" dirty="0" smtClean="0"/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trophthong</a:t>
            </a:r>
            <a:r>
              <a:rPr lang="en-US" dirty="0" smtClean="0"/>
              <a:t> is a glide from one vowel to another and then </a:t>
            </a:r>
            <a:r>
              <a:rPr lang="en-US" dirty="0" err="1" smtClean="0"/>
              <a:t>ta</a:t>
            </a:r>
            <a:r>
              <a:rPr lang="en-US" dirty="0" smtClean="0"/>
              <a:t> third, all produced rapidly and without interruption.</a:t>
            </a:r>
          </a:p>
          <a:p>
            <a:pPr>
              <a:buNone/>
            </a:pPr>
            <a:r>
              <a:rPr lang="en-US" dirty="0" smtClean="0"/>
              <a:t>                                                  Peter Roach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vowels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English language has five </a:t>
            </a:r>
            <a:r>
              <a:rPr lang="en-US" dirty="0" err="1" smtClean="0"/>
              <a:t>Triphthongs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smtClean="0"/>
              <a:t>   1./ </a:t>
            </a:r>
            <a:r>
              <a:rPr lang="en-US" b="1" dirty="0" err="1" smtClean="0"/>
              <a:t>еІә</a:t>
            </a:r>
            <a:r>
              <a:rPr lang="en-US" b="1" dirty="0" smtClean="0"/>
              <a:t> </a:t>
            </a:r>
            <a:r>
              <a:rPr lang="en-US" dirty="0" smtClean="0"/>
              <a:t>/(</a:t>
            </a:r>
            <a:r>
              <a:rPr lang="en-US" dirty="0" err="1" smtClean="0"/>
              <a:t>এইও</a:t>
            </a:r>
            <a:r>
              <a:rPr lang="en-US" dirty="0" smtClean="0"/>
              <a:t>)      as in the words prayer, 	player, 	layer.</a:t>
            </a:r>
          </a:p>
          <a:p>
            <a:pPr>
              <a:buNone/>
            </a:pPr>
            <a:r>
              <a:rPr lang="en-US" dirty="0" smtClean="0"/>
              <a:t>   2./</a:t>
            </a:r>
            <a:r>
              <a:rPr lang="en-US" b="1" dirty="0" smtClean="0"/>
              <a:t> </a:t>
            </a:r>
            <a:r>
              <a:rPr lang="en-US" b="1" dirty="0" err="1" smtClean="0"/>
              <a:t>αІә</a:t>
            </a:r>
            <a:r>
              <a:rPr lang="en-US" dirty="0" smtClean="0"/>
              <a:t>/(</a:t>
            </a:r>
            <a:r>
              <a:rPr lang="en-US" dirty="0" err="1" smtClean="0"/>
              <a:t>আইও</a:t>
            </a:r>
            <a:r>
              <a:rPr lang="en-US" dirty="0" smtClean="0"/>
              <a:t>)     as in the words liar, </a:t>
            </a:r>
            <a:r>
              <a:rPr lang="en-US" dirty="0" err="1" smtClean="0"/>
              <a:t>tyre</a:t>
            </a:r>
            <a:r>
              <a:rPr lang="en-US" dirty="0" smtClean="0"/>
              <a:t>, 	fire.</a:t>
            </a:r>
          </a:p>
          <a:p>
            <a:pPr>
              <a:buNone/>
            </a:pPr>
            <a:r>
              <a:rPr lang="en-US" dirty="0" smtClean="0"/>
              <a:t>   3./ </a:t>
            </a:r>
            <a:r>
              <a:rPr lang="en-US" b="1" dirty="0" smtClean="0"/>
              <a:t>)</a:t>
            </a:r>
            <a:r>
              <a:rPr lang="en-US" b="1" dirty="0" err="1" smtClean="0"/>
              <a:t>Іә</a:t>
            </a:r>
            <a:r>
              <a:rPr lang="en-US" b="1" dirty="0" smtClean="0"/>
              <a:t> </a:t>
            </a:r>
            <a:r>
              <a:rPr lang="en-US" dirty="0" smtClean="0"/>
              <a:t>/(</a:t>
            </a:r>
            <a:r>
              <a:rPr lang="en-US" dirty="0" err="1" smtClean="0"/>
              <a:t>ওইও</a:t>
            </a:r>
            <a:r>
              <a:rPr lang="en-US" dirty="0" smtClean="0"/>
              <a:t>)     as in the words loyal, royal.</a:t>
            </a:r>
          </a:p>
          <a:p>
            <a:pPr>
              <a:buNone/>
            </a:pPr>
            <a:r>
              <a:rPr lang="en-US" dirty="0" smtClean="0"/>
              <a:t>   4./ </a:t>
            </a:r>
            <a:r>
              <a:rPr lang="en-US" b="1" dirty="0" err="1" smtClean="0"/>
              <a:t>αuә</a:t>
            </a:r>
            <a:r>
              <a:rPr lang="en-US" b="1" dirty="0" smtClean="0"/>
              <a:t> </a:t>
            </a:r>
            <a:r>
              <a:rPr lang="en-US" dirty="0" smtClean="0"/>
              <a:t>/(</a:t>
            </a:r>
            <a:r>
              <a:rPr lang="en-US" dirty="0" err="1" smtClean="0"/>
              <a:t>আউও</a:t>
            </a:r>
            <a:r>
              <a:rPr lang="en-US" dirty="0" smtClean="0"/>
              <a:t>)  as in the words hour, tower, 	power, flower.</a:t>
            </a:r>
          </a:p>
          <a:p>
            <a:pPr>
              <a:buNone/>
            </a:pPr>
            <a:r>
              <a:rPr lang="en-US" dirty="0" smtClean="0"/>
              <a:t>   5./ </a:t>
            </a:r>
            <a:r>
              <a:rPr lang="en-US" b="1" dirty="0" err="1" smtClean="0"/>
              <a:t>әuә</a:t>
            </a:r>
            <a:r>
              <a:rPr lang="en-US" dirty="0" smtClean="0"/>
              <a:t> /(</a:t>
            </a:r>
            <a:r>
              <a:rPr lang="en-US" dirty="0" err="1" smtClean="0"/>
              <a:t>অউও</a:t>
            </a:r>
            <a:r>
              <a:rPr lang="en-US" dirty="0" smtClean="0"/>
              <a:t>)   as in the words lower, 	mower, slower, </a:t>
            </a:r>
            <a:r>
              <a:rPr lang="en-US" dirty="0" err="1" smtClean="0"/>
              <a:t>goer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consonants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All sounds which are voiced, (</a:t>
            </a:r>
            <a:r>
              <a:rPr lang="en-US" dirty="0" err="1" smtClean="0"/>
              <a:t>e.g</a:t>
            </a:r>
            <a:r>
              <a:rPr lang="en-US" dirty="0" smtClean="0"/>
              <a:t>: </a:t>
            </a:r>
            <a:r>
              <a:rPr lang="en-US" dirty="0" err="1" smtClean="0"/>
              <a:t>p,s</a:t>
            </a:r>
            <a:r>
              <a:rPr lang="en-US" dirty="0" smtClean="0"/>
              <a:t>) in the production of which the air has an impeded passage through the mouth (b, rolled r), in the production of which the air does </a:t>
            </a:r>
            <a:r>
              <a:rPr lang="en-US" dirty="0" err="1" smtClean="0"/>
              <a:t>vot</a:t>
            </a:r>
            <a:r>
              <a:rPr lang="en-US" dirty="0" smtClean="0"/>
              <a:t> pass through the mouth (</a:t>
            </a:r>
            <a:r>
              <a:rPr lang="en-US" dirty="0" err="1" smtClean="0"/>
              <a:t>g,m</a:t>
            </a:r>
            <a:r>
              <a:rPr lang="en-US" dirty="0" smtClean="0"/>
              <a:t>), in which there is an audible friction (</a:t>
            </a:r>
            <a:r>
              <a:rPr lang="en-US" dirty="0" err="1" smtClean="0"/>
              <a:t>f,v,s,z,b</a:t>
            </a:r>
            <a:r>
              <a:rPr lang="en-US" dirty="0" smtClean="0"/>
              <a:t>), are called consonants.</a:t>
            </a:r>
          </a:p>
          <a:p>
            <a:pPr>
              <a:buNone/>
            </a:pPr>
            <a:r>
              <a:rPr lang="en-US" dirty="0" smtClean="0"/>
              <a:t>                               - Daniel Jones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consonants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Consonants can be classified according 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Place of articulation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Manner of Articulation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consonants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45608" y="1609725"/>
            <a:ext cx="6462184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consonants</a:t>
            </a:r>
            <a:endParaRPr lang="en-US" dirty="0"/>
          </a:p>
        </p:txBody>
      </p:sp>
      <p:pic>
        <p:nvPicPr>
          <p:cNvPr id="4" name="irc_mi" descr="http://people.umass.edu/neb/ConsonantChart.GIF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1" y="1676400"/>
            <a:ext cx="7848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consonants</a:t>
            </a:r>
            <a:endParaRPr lang="en-US" dirty="0"/>
          </a:p>
        </p:txBody>
      </p:sp>
      <p:pic>
        <p:nvPicPr>
          <p:cNvPr id="4" name="irc_mi" descr="http://niek2u.files.wordpress.com/2011/05/place_manner_cons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1828801"/>
            <a:ext cx="7162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Vowels</a:t>
            </a:r>
          </a:p>
          <a:p>
            <a:r>
              <a:rPr lang="en-US" dirty="0" smtClean="0"/>
              <a:t>Consonants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Jones, Daniel. (1972). An Outline of English Phonetics. Cambridge University Press.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121</TotalTime>
  <Words>553</Words>
  <Application>Microsoft Office PowerPoint</Application>
  <PresentationFormat>On-screen Show (4:3)</PresentationFormat>
  <Paragraphs>110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Opulent</vt:lpstr>
      <vt:lpstr>PHONETICS (3)</vt:lpstr>
      <vt:lpstr>Previously</vt:lpstr>
      <vt:lpstr>Today’s Lecture</vt:lpstr>
      <vt:lpstr>Phonetics (English)</vt:lpstr>
      <vt:lpstr>Vowels</vt:lpstr>
      <vt:lpstr>Vowels</vt:lpstr>
      <vt:lpstr>vowels</vt:lpstr>
      <vt:lpstr>Vowels</vt:lpstr>
      <vt:lpstr>Vowels</vt:lpstr>
      <vt:lpstr>vowels</vt:lpstr>
      <vt:lpstr>vowels</vt:lpstr>
      <vt:lpstr>vowels</vt:lpstr>
      <vt:lpstr>Vowels</vt:lpstr>
      <vt:lpstr>Vowels</vt:lpstr>
      <vt:lpstr>vowels</vt:lpstr>
      <vt:lpstr>Vowels</vt:lpstr>
      <vt:lpstr>vowels</vt:lpstr>
      <vt:lpstr>vowels</vt:lpstr>
      <vt:lpstr>vowels</vt:lpstr>
      <vt:lpstr>vowels</vt:lpstr>
      <vt:lpstr>consonants</vt:lpstr>
      <vt:lpstr>consonants</vt:lpstr>
      <vt:lpstr>consonants</vt:lpstr>
      <vt:lpstr>consonants</vt:lpstr>
      <vt:lpstr>consonants</vt:lpstr>
      <vt:lpstr>REcap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PHONETICS (3)</dc:title>
  <dc:creator>Numan</dc:creator>
  <cp:lastModifiedBy>vcomsats</cp:lastModifiedBy>
  <cp:revision>32</cp:revision>
  <dcterms:created xsi:type="dcterms:W3CDTF">2013-06-06T06:05:02Z</dcterms:created>
  <dcterms:modified xsi:type="dcterms:W3CDTF">2013-06-06T11:46:41Z</dcterms:modified>
</cp:coreProperties>
</file>