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5" r:id="rId7"/>
    <p:sldId id="261" r:id="rId8"/>
    <p:sldId id="262" r:id="rId9"/>
    <p:sldId id="266" r:id="rId10"/>
    <p:sldId id="263" r:id="rId11"/>
    <p:sldId id="264" r:id="rId12"/>
    <p:sldId id="267" r:id="rId13"/>
    <p:sldId id="268" r:id="rId14"/>
    <p:sldId id="269" r:id="rId15"/>
    <p:sldId id="271" r:id="rId16"/>
    <p:sldId id="272" r:id="rId17"/>
    <p:sldId id="270" r:id="rId18"/>
    <p:sldId id="273" r:id="rId19"/>
    <p:sldId id="274" r:id="rId20"/>
    <p:sldId id="275" r:id="rId21"/>
    <p:sldId id="276" r:id="rId22"/>
    <p:sldId id="277" r:id="rId23"/>
    <p:sldId id="278" r:id="rId24"/>
    <p:sldId id="288" r:id="rId25"/>
    <p:sldId id="279" r:id="rId26"/>
    <p:sldId id="280" r:id="rId27"/>
    <p:sldId id="281" r:id="rId28"/>
    <p:sldId id="282" r:id="rId29"/>
    <p:sldId id="283" r:id="rId30"/>
    <p:sldId id="284" r:id="rId31"/>
    <p:sldId id="285" r:id="rId32"/>
    <p:sldId id="286" r:id="rId33"/>
    <p:sldId id="28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853" autoAdjust="0"/>
    <p:restoredTop sz="94660"/>
  </p:normalViewPr>
  <p:slideViewPr>
    <p:cSldViewPr>
      <p:cViewPr varScale="1">
        <p:scale>
          <a:sx n="68" d="100"/>
          <a:sy n="68" d="100"/>
        </p:scale>
        <p:origin x="-14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7F8B197-5A4E-45DD-9261-D56AFAB34A86}" type="datetimeFigureOut">
              <a:rPr lang="en-US" smtClean="0"/>
              <a:pPr/>
              <a:t>06-Jun-13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4D8380F9-4D34-4900-948C-FAC8650FBEC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7F8B197-5A4E-45DD-9261-D56AFAB34A86}" type="datetimeFigureOut">
              <a:rPr lang="en-US" smtClean="0"/>
              <a:pPr/>
              <a:t>06-Jun-13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D8380F9-4D34-4900-948C-FAC8650FBEC3}"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7F8B197-5A4E-45DD-9261-D56AFAB34A86}" type="datetimeFigureOut">
              <a:rPr lang="en-US" smtClean="0"/>
              <a:pPr/>
              <a:t>06-Jun-13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4D8380F9-4D34-4900-948C-FAC8650FBEC3}"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E7F8B197-5A4E-45DD-9261-D56AFAB34A86}" type="datetimeFigureOut">
              <a:rPr lang="en-US" smtClean="0"/>
              <a:pPr/>
              <a:t>06-Jun-13</a:t>
            </a:fld>
            <a:endParaRPr lang="en-US"/>
          </a:p>
        </p:txBody>
      </p:sp>
      <p:sp>
        <p:nvSpPr>
          <p:cNvPr id="10" name="Slide Number Placeholder 9"/>
          <p:cNvSpPr>
            <a:spLocks noGrp="1"/>
          </p:cNvSpPr>
          <p:nvPr>
            <p:ph type="sldNum" sz="quarter" idx="16"/>
          </p:nvPr>
        </p:nvSpPr>
        <p:spPr/>
        <p:txBody>
          <a:bodyPr rtlCol="0"/>
          <a:lstStyle/>
          <a:p>
            <a:fld id="{4D8380F9-4D34-4900-948C-FAC8650FBEC3}"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E7F8B197-5A4E-45DD-9261-D56AFAB34A86}" type="datetimeFigureOut">
              <a:rPr lang="en-US" smtClean="0"/>
              <a:pPr/>
              <a:t>06-Jun-13</a:t>
            </a:fld>
            <a:endParaRPr lang="en-US"/>
          </a:p>
        </p:txBody>
      </p:sp>
      <p:sp>
        <p:nvSpPr>
          <p:cNvPr id="12" name="Slide Number Placeholder 11"/>
          <p:cNvSpPr>
            <a:spLocks noGrp="1"/>
          </p:cNvSpPr>
          <p:nvPr>
            <p:ph type="sldNum" sz="quarter" idx="16"/>
          </p:nvPr>
        </p:nvSpPr>
        <p:spPr/>
        <p:txBody>
          <a:bodyPr rtlCol="0"/>
          <a:lstStyle/>
          <a:p>
            <a:fld id="{4D8380F9-4D34-4900-948C-FAC8650FBEC3}"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7F8B197-5A4E-45DD-9261-D56AFAB34A86}" type="datetimeFigureOut">
              <a:rPr lang="en-US" smtClean="0"/>
              <a:pPr/>
              <a:t>06-Jun-13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D8380F9-4D34-4900-948C-FAC8650FBEC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8B197-5A4E-45DD-9261-D56AFAB34A86}" type="datetimeFigureOut">
              <a:rPr lang="en-US" smtClean="0"/>
              <a:pPr/>
              <a:t>06-Jun-13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4D8380F9-4D34-4900-948C-FAC8650FBE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7F8B197-5A4E-45DD-9261-D56AFAB34A86}" type="datetimeFigureOut">
              <a:rPr lang="en-US" smtClean="0"/>
              <a:pPr/>
              <a:t>06-Jun-13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4D8380F9-4D34-4900-948C-FAC8650FBEC3}"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7F8B197-5A4E-45DD-9261-D56AFAB34A86}" type="datetimeFigureOut">
              <a:rPr lang="en-US" smtClean="0"/>
              <a:pPr/>
              <a:t>06-Jun-13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4D8380F9-4D34-4900-948C-FAC8650FBEC3}"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F8B197-5A4E-45DD-9261-D56AFAB34A86}" type="datetimeFigureOut">
              <a:rPr lang="en-US" smtClean="0"/>
              <a:pPr/>
              <a:t>06-Jun-13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8380F9-4D34-4900-948C-FAC8650FBEC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E7F8B197-5A4E-45DD-9261-D56AFAB34A86}" type="datetimeFigureOut">
              <a:rPr lang="en-US" smtClean="0"/>
              <a:pPr/>
              <a:t>06-Jun-13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4D8380F9-4D34-4900-948C-FAC8650FBEC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7F8B197-5A4E-45DD-9261-D56AFAB34A86}" type="datetimeFigureOut">
              <a:rPr lang="en-US" smtClean="0"/>
              <a:pPr/>
              <a:t>06-Jun-13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4D8380F9-4D34-4900-948C-FAC8650FBEC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en.wikipedia.org/wiki/Phone_(phonetics)" TargetMode="External"/><Relationship Id="rId3" Type="http://schemas.openxmlformats.org/officeDocument/2006/relationships/hyperlink" Target="http://en.wikipedia.org/wiki/Waveform" TargetMode="External"/><Relationship Id="rId7" Type="http://schemas.openxmlformats.org/officeDocument/2006/relationships/hyperlink" Target="http://en.wikipedia.org/wiki/Auditory_phonetics" TargetMode="External"/><Relationship Id="rId2" Type="http://schemas.openxmlformats.org/officeDocument/2006/relationships/hyperlink" Target="http://en.wikipedia.org/wiki/Amplitude" TargetMode="External"/><Relationship Id="rId1" Type="http://schemas.openxmlformats.org/officeDocument/2006/relationships/slideLayout" Target="../slideLayouts/slideLayout2.xml"/><Relationship Id="rId6" Type="http://schemas.openxmlformats.org/officeDocument/2006/relationships/hyperlink" Target="http://en.wikipedia.org/wiki/Articulatory_phonetics" TargetMode="External"/><Relationship Id="rId5" Type="http://schemas.openxmlformats.org/officeDocument/2006/relationships/hyperlink" Target="http://en.wikipedia.org/wiki/Frequency_spectrum" TargetMode="External"/><Relationship Id="rId4" Type="http://schemas.openxmlformats.org/officeDocument/2006/relationships/hyperlink" Target="http://en.wikipedia.org/wiki/Fundamental_frequency"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en.wikipedia.org/wiki/Seismology" TargetMode="External"/><Relationship Id="rId3" Type="http://schemas.openxmlformats.org/officeDocument/2006/relationships/hyperlink" Target="http://en.wikipedia.org/wiki/Music" TargetMode="External"/><Relationship Id="rId7" Type="http://schemas.openxmlformats.org/officeDocument/2006/relationships/hyperlink" Target="http://en.wikipedia.org/wiki/Spectrogram" TargetMode="External"/><Relationship Id="rId2" Type="http://schemas.openxmlformats.org/officeDocument/2006/relationships/hyperlink" Target="http://en.wikipedia.org/wiki/Phonetics" TargetMode="External"/><Relationship Id="rId1" Type="http://schemas.openxmlformats.org/officeDocument/2006/relationships/slideLayout" Target="../slideLayouts/slideLayout2.xml"/><Relationship Id="rId6" Type="http://schemas.openxmlformats.org/officeDocument/2006/relationships/hyperlink" Target="http://en.wikipedia.org/wiki/Speech_processing" TargetMode="External"/><Relationship Id="rId5" Type="http://schemas.openxmlformats.org/officeDocument/2006/relationships/hyperlink" Target="http://en.wikipedia.org/wiki/Radar" TargetMode="External"/><Relationship Id="rId4" Type="http://schemas.openxmlformats.org/officeDocument/2006/relationships/hyperlink" Target="http://en.wikipedia.org/wiki/Sonar" TargetMode="External"/><Relationship Id="rId9" Type="http://schemas.openxmlformats.org/officeDocument/2006/relationships/hyperlink" Target="http://en.wikipedia.org/wiki/Spectrograph"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smtClean="0"/>
              <a:t>PHONETICS (2)</a:t>
            </a:r>
            <a:endParaRPr lang="en-US" sz="6000" dirty="0"/>
          </a:p>
        </p:txBody>
      </p:sp>
      <p:sp>
        <p:nvSpPr>
          <p:cNvPr id="3" name="Subtitle 2"/>
          <p:cNvSpPr>
            <a:spLocks noGrp="1"/>
          </p:cNvSpPr>
          <p:nvPr>
            <p:ph type="subTitle" idx="1"/>
          </p:nvPr>
        </p:nvSpPr>
        <p:spPr>
          <a:xfrm>
            <a:off x="5257800" y="4724400"/>
            <a:ext cx="6400800" cy="1905000"/>
          </a:xfrm>
        </p:spPr>
        <p:txBody>
          <a:bodyPr>
            <a:normAutofit lnSpcReduction="10000"/>
          </a:bodyPr>
          <a:lstStyle/>
          <a:p>
            <a:endParaRPr lang="en-US" dirty="0" smtClean="0"/>
          </a:p>
          <a:p>
            <a:endParaRPr lang="en-US" dirty="0"/>
          </a:p>
          <a:p>
            <a:r>
              <a:rPr lang="en-US" dirty="0" smtClean="0"/>
              <a:t>			</a:t>
            </a:r>
          </a:p>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sz="quarter" idx="1"/>
          </p:nvPr>
        </p:nvSpPr>
        <p:spPr/>
        <p:txBody>
          <a:bodyPr/>
          <a:lstStyle/>
          <a:p>
            <a:r>
              <a:rPr lang="en-US" dirty="0" smtClean="0"/>
              <a:t>Phonetics: Study of human speech sounds</a:t>
            </a:r>
          </a:p>
          <a:p>
            <a:endParaRPr lang="en-US" dirty="0" smtClean="0"/>
          </a:p>
          <a:p>
            <a:pPr>
              <a:buFont typeface="Wingdings" pitchFamily="2" charset="2"/>
              <a:buChar char="Ø"/>
            </a:pPr>
            <a:r>
              <a:rPr lang="en-US" dirty="0" err="1" smtClean="0"/>
              <a:t>Articulatroy</a:t>
            </a:r>
            <a:r>
              <a:rPr lang="en-US" dirty="0" smtClean="0"/>
              <a:t> Phonetics</a:t>
            </a:r>
          </a:p>
          <a:p>
            <a:pPr>
              <a:buFont typeface="Wingdings" pitchFamily="2" charset="2"/>
              <a:buChar char="Ø"/>
            </a:pPr>
            <a:r>
              <a:rPr lang="en-US" dirty="0" smtClean="0"/>
              <a:t>Acoustic Phonetics</a:t>
            </a:r>
          </a:p>
          <a:p>
            <a:pPr>
              <a:buFont typeface="Wingdings" pitchFamily="2" charset="2"/>
              <a:buChar char="Ø"/>
            </a:pPr>
            <a:r>
              <a:rPr lang="en-US" dirty="0" smtClean="0"/>
              <a:t>Auditory Phonetics</a:t>
            </a:r>
          </a:p>
          <a:p>
            <a:endParaRPr lang="en-US" dirty="0" smtClean="0"/>
          </a:p>
          <a:p>
            <a:r>
              <a:rPr lang="en-US" dirty="0" err="1" smtClean="0"/>
              <a:t>Articulatroy</a:t>
            </a:r>
            <a:r>
              <a:rPr lang="en-US" dirty="0" smtClean="0"/>
              <a:t> Phonetics (in detail)</a:t>
            </a:r>
          </a:p>
          <a:p>
            <a:pPr>
              <a:buFont typeface="Wingdings" pitchFamily="2" charset="2"/>
              <a:buChar char="Ø"/>
            </a:pPr>
            <a:r>
              <a:rPr lang="en-US" dirty="0" smtClean="0"/>
              <a:t>Voicing, Manner and Places of Articulation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sz="quarter" idx="1"/>
          </p:nvPr>
        </p:nvSpPr>
        <p:spPr/>
        <p:txBody>
          <a:bodyPr/>
          <a:lstStyle/>
          <a:p>
            <a:r>
              <a:rPr lang="en-US" dirty="0" smtClean="0"/>
              <a:t>Acoustic Phonetics</a:t>
            </a:r>
          </a:p>
          <a:p>
            <a:endParaRPr lang="en-US" dirty="0" smtClean="0"/>
          </a:p>
          <a:p>
            <a:r>
              <a:rPr lang="en-US" dirty="0" smtClean="0"/>
              <a:t>Auditory Phonetics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lstStyle/>
          <a:p>
            <a:r>
              <a:rPr lang="en-US" dirty="0" smtClean="0"/>
              <a:t>Pronunciation: /</a:t>
            </a:r>
            <a:r>
              <a:rPr lang="en-US" dirty="0" err="1" smtClean="0"/>
              <a:t>əˈko͞ostik</a:t>
            </a:r>
            <a:r>
              <a:rPr lang="en-US" dirty="0" smtClean="0"/>
              <a:t>/</a:t>
            </a:r>
          </a:p>
          <a:p>
            <a:endParaRPr lang="en-US" dirty="0" smtClean="0"/>
          </a:p>
          <a:p>
            <a:r>
              <a:rPr lang="en-US" dirty="0" smtClean="0"/>
              <a:t>The branch of phonetics that deals with the frequency and amplitude in the transmission of speech sound is known as acoustic phonetic.</a:t>
            </a:r>
          </a:p>
          <a:p>
            <a:r>
              <a:rPr lang="en-US" dirty="0" smtClean="0"/>
              <a:t> An acoustic phonetician studies the waves of the sound produced with the help of special instruments.</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normAutofit/>
          </a:bodyPr>
          <a:lstStyle/>
          <a:p>
            <a:r>
              <a:rPr lang="en-US" dirty="0" smtClean="0"/>
              <a:t>Acoustic phonetics investigates properties like the mean square and </a:t>
            </a:r>
            <a:r>
              <a:rPr lang="en-US" dirty="0" smtClean="0">
                <a:hlinkClick r:id="rId2" tooltip="Amplitude"/>
              </a:rPr>
              <a:t>amplitude</a:t>
            </a:r>
            <a:r>
              <a:rPr lang="en-US" dirty="0" smtClean="0"/>
              <a:t> of a </a:t>
            </a:r>
            <a:r>
              <a:rPr lang="en-US" dirty="0" smtClean="0">
                <a:hlinkClick r:id="rId3" tooltip="Waveform"/>
              </a:rPr>
              <a:t>waveform</a:t>
            </a:r>
            <a:r>
              <a:rPr lang="en-US" dirty="0" smtClean="0"/>
              <a:t>, its duration, its </a:t>
            </a:r>
            <a:r>
              <a:rPr lang="en-US" dirty="0" smtClean="0">
                <a:hlinkClick r:id="rId4" tooltip="Fundamental frequency"/>
              </a:rPr>
              <a:t>fundamental frequency</a:t>
            </a:r>
            <a:r>
              <a:rPr lang="en-US" dirty="0" smtClean="0"/>
              <a:t>, or other properties of its </a:t>
            </a:r>
            <a:r>
              <a:rPr lang="en-US" dirty="0" smtClean="0">
                <a:hlinkClick r:id="rId5" tooltip="Frequency spectrum"/>
              </a:rPr>
              <a:t>frequency spectrum</a:t>
            </a:r>
            <a:r>
              <a:rPr lang="en-US" dirty="0" smtClean="0"/>
              <a:t>, and the relationship of these properties to other branches of phonetics (e.g. </a:t>
            </a:r>
            <a:r>
              <a:rPr lang="en-US" dirty="0" err="1" smtClean="0">
                <a:hlinkClick r:id="rId6" tooltip="Articulatory phonetics"/>
              </a:rPr>
              <a:t>articulatory</a:t>
            </a:r>
            <a:r>
              <a:rPr lang="en-US" dirty="0" smtClean="0"/>
              <a:t> or </a:t>
            </a:r>
            <a:r>
              <a:rPr lang="en-US" dirty="0" smtClean="0">
                <a:hlinkClick r:id="rId7" tooltip="Auditory phonetics"/>
              </a:rPr>
              <a:t>auditory phonetics</a:t>
            </a:r>
            <a:r>
              <a:rPr lang="en-US" dirty="0" smtClean="0"/>
              <a:t>), and to abstract linguistic concepts like </a:t>
            </a:r>
            <a:r>
              <a:rPr lang="en-US" dirty="0" smtClean="0">
                <a:hlinkClick r:id="rId8" tooltip="Phone (phonetics)"/>
              </a:rPr>
              <a:t>phones</a:t>
            </a:r>
            <a:r>
              <a:rPr lang="en-US" dirty="0" smtClean="0"/>
              <a:t>, phrases, or utterances.</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Sound Waves</a:t>
            </a:r>
            <a:endParaRPr lang="en-US" dirty="0"/>
          </a:p>
        </p:txBody>
      </p:sp>
      <p:pic>
        <p:nvPicPr>
          <p:cNvPr id="4" name="Content Placeholder 3" descr="download.jpg"/>
          <p:cNvPicPr>
            <a:picLocks noGrp="1" noChangeAspect="1"/>
          </p:cNvPicPr>
          <p:nvPr>
            <p:ph sz="quarter" idx="1"/>
          </p:nvPr>
        </p:nvPicPr>
        <p:blipFill>
          <a:blip r:embed="rId2"/>
          <a:stretch>
            <a:fillRect/>
          </a:stretch>
        </p:blipFill>
        <p:spPr>
          <a:xfrm>
            <a:off x="563541" y="1905000"/>
            <a:ext cx="8251865" cy="3886199"/>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normAutofit/>
          </a:bodyPr>
          <a:lstStyle/>
          <a:p>
            <a:pPr>
              <a:buNone/>
            </a:pPr>
            <a:r>
              <a:rPr lang="en-US" b="1" u="sng" dirty="0" smtClean="0"/>
              <a:t>	Aspects of sound transmission</a:t>
            </a:r>
          </a:p>
          <a:p>
            <a:pPr>
              <a:buNone/>
            </a:pPr>
            <a:r>
              <a:rPr lang="en-US" b="1" u="sng" dirty="0" smtClean="0"/>
              <a:t> </a:t>
            </a:r>
            <a:endParaRPr lang="en-US" u="sng" dirty="0" smtClean="0"/>
          </a:p>
          <a:p>
            <a:r>
              <a:rPr lang="en-US" sz="2400" dirty="0" smtClean="0"/>
              <a:t>Every sound, whether speech or non-speech, begins with a body of air  set in vibration. It is this vibrating body of air which stimulates the nerves of the auditory system, thus transmitting sound waves to the inner ear. As a general rule, a forceful initiation will result in a relatively loud sound while a comparatively weak initiation will produce a quieter sound. ( Pendulum in motion is the example)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pic>
        <p:nvPicPr>
          <p:cNvPr id="4" name="Content Placeholder 3" descr="images (1).jpg"/>
          <p:cNvPicPr>
            <a:picLocks noGrp="1" noChangeAspect="1"/>
          </p:cNvPicPr>
          <p:nvPr>
            <p:ph sz="quarter" idx="1"/>
          </p:nvPr>
        </p:nvPicPr>
        <p:blipFill>
          <a:blip r:embed="rId2"/>
          <a:stretch>
            <a:fillRect/>
          </a:stretch>
        </p:blipFill>
        <p:spPr>
          <a:xfrm>
            <a:off x="180975" y="2470785"/>
            <a:ext cx="7058025" cy="4234815"/>
          </a:xfrm>
        </p:spPr>
      </p:pic>
      <p:pic>
        <p:nvPicPr>
          <p:cNvPr id="6" name="Picture 5" descr="pendulum.jpg"/>
          <p:cNvPicPr>
            <a:picLocks noChangeAspect="1"/>
          </p:cNvPicPr>
          <p:nvPr/>
        </p:nvPicPr>
        <p:blipFill>
          <a:blip r:embed="rId3"/>
          <a:stretch>
            <a:fillRect/>
          </a:stretch>
        </p:blipFill>
        <p:spPr>
          <a:xfrm>
            <a:off x="6705600" y="0"/>
            <a:ext cx="2438400" cy="24384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normAutofit fontScale="70000" lnSpcReduction="20000"/>
          </a:bodyPr>
          <a:lstStyle/>
          <a:p>
            <a:pPr>
              <a:buNone/>
            </a:pPr>
            <a:r>
              <a:rPr lang="en-US" b="1" dirty="0" smtClean="0"/>
              <a:t>	Components of Study:</a:t>
            </a:r>
          </a:p>
          <a:p>
            <a:pPr>
              <a:buNone/>
            </a:pPr>
            <a:endParaRPr lang="en-US" sz="3400" b="1" dirty="0" smtClean="0"/>
          </a:p>
          <a:p>
            <a:r>
              <a:rPr lang="en-US" sz="3400" b="1" u="sng" dirty="0" smtClean="0"/>
              <a:t>1.Sound Waves</a:t>
            </a:r>
          </a:p>
          <a:p>
            <a:r>
              <a:rPr lang="en-US" dirty="0" smtClean="0"/>
              <a:t>Sound is caused by a vibrating object, such as the tuning fork.</a:t>
            </a:r>
          </a:p>
          <a:p>
            <a:r>
              <a:rPr lang="en-US" dirty="0" smtClean="0"/>
              <a:t>When the arm of the tuning fork moves outward, it crowds the </a:t>
            </a:r>
            <a:r>
              <a:rPr lang="en-US" dirty="0" err="1" smtClean="0"/>
              <a:t>neighbouring</a:t>
            </a:r>
            <a:r>
              <a:rPr lang="en-US" dirty="0" smtClean="0"/>
              <a:t> air molecules together (raising the air pressure in the area). The crowded air molecules will tend to move into less crowded (lower pressure) areas, which causes </a:t>
            </a:r>
            <a:r>
              <a:rPr lang="en-US" i="1" dirty="0" smtClean="0"/>
              <a:t>those</a:t>
            </a:r>
            <a:r>
              <a:rPr lang="en-US" dirty="0" smtClean="0"/>
              <a:t> areas to get crowded, and so on...</a:t>
            </a:r>
          </a:p>
          <a:p>
            <a:r>
              <a:rPr lang="en-US" dirty="0" smtClean="0"/>
              <a:t>When the arm of the tuning fork moves inward, the </a:t>
            </a:r>
            <a:r>
              <a:rPr lang="en-US" dirty="0" err="1" smtClean="0"/>
              <a:t>neighbouring</a:t>
            </a:r>
            <a:r>
              <a:rPr lang="en-US" dirty="0" smtClean="0"/>
              <a:t> air molecules become less crowded (i.e., it creates a partial vacuum). Air molecules from surrounding areas will tend to move into the new low-pressure area.</a:t>
            </a:r>
          </a:p>
          <a:p>
            <a:r>
              <a:rPr lang="en-US" dirty="0" smtClean="0"/>
              <a:t>The result is an alternating pattern of high and low pressure areas moving outward from the vibrating object. This is a sound wave.</a:t>
            </a:r>
          </a:p>
          <a:p>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pic>
        <p:nvPicPr>
          <p:cNvPr id="4" name="Content Placeholder 3" descr="NTX1-5.GIF"/>
          <p:cNvPicPr>
            <a:picLocks noGrp="1" noChangeAspect="1"/>
          </p:cNvPicPr>
          <p:nvPr>
            <p:ph sz="quarter" idx="1"/>
          </p:nvPr>
        </p:nvPicPr>
        <p:blipFill>
          <a:blip r:embed="rId3"/>
          <a:stretch>
            <a:fillRect/>
          </a:stretch>
        </p:blipFill>
        <p:spPr>
          <a:xfrm>
            <a:off x="777874" y="1706676"/>
            <a:ext cx="7908925" cy="4236924"/>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a:xfrm>
            <a:off x="612648" y="1600200"/>
            <a:ext cx="8153400" cy="4876800"/>
          </a:xfrm>
        </p:spPr>
        <p:txBody>
          <a:bodyPr/>
          <a:lstStyle/>
          <a:p>
            <a:r>
              <a:rPr lang="en-US" b="1" dirty="0" smtClean="0"/>
              <a:t>Representation of Sound Wave on Graph:</a:t>
            </a:r>
          </a:p>
          <a:p>
            <a:r>
              <a:rPr lang="en-US" sz="2400" dirty="0" smtClean="0"/>
              <a:t>One convenient way to diagram a sound wave is to graph the air pressure at each point in time, the way it might be picked up by a microphone:</a:t>
            </a:r>
          </a:p>
          <a:p>
            <a:endParaRPr lang="en-US" sz="2400" dirty="0" smtClean="0"/>
          </a:p>
          <a:p>
            <a:endParaRPr lang="en-US" sz="2400" dirty="0" smtClean="0"/>
          </a:p>
          <a:p>
            <a:endParaRPr lang="en-US" sz="2400" dirty="0" smtClean="0"/>
          </a:p>
          <a:p>
            <a:endParaRPr lang="en-US" sz="2400" dirty="0" smtClean="0"/>
          </a:p>
          <a:p>
            <a:r>
              <a:rPr lang="en-US" sz="2400" dirty="0" smtClean="0"/>
              <a:t>Points above mid line represent higher pressure (more crowded air molecules); points below represent lower pressure (less crowded air molecules).</a:t>
            </a:r>
          </a:p>
          <a:p>
            <a:endParaRPr lang="en-US" dirty="0" smtClean="0"/>
          </a:p>
          <a:p>
            <a:endParaRPr lang="en-US" dirty="0" smtClean="0"/>
          </a:p>
          <a:p>
            <a:pPr>
              <a:buNone/>
            </a:pPr>
            <a:endParaRPr lang="en-US" dirty="0" smtClean="0"/>
          </a:p>
          <a:p>
            <a:pPr>
              <a:buNone/>
            </a:pPr>
            <a:endParaRPr lang="en-US" dirty="0"/>
          </a:p>
        </p:txBody>
      </p:sp>
      <p:pic>
        <p:nvPicPr>
          <p:cNvPr id="4" name="Picture 3" descr="images (3).jpg"/>
          <p:cNvPicPr>
            <a:picLocks noChangeAspect="1"/>
          </p:cNvPicPr>
          <p:nvPr/>
        </p:nvPicPr>
        <p:blipFill>
          <a:blip r:embed="rId3"/>
          <a:stretch>
            <a:fillRect/>
          </a:stretch>
        </p:blipFill>
        <p:spPr>
          <a:xfrm>
            <a:off x="2667000" y="3352800"/>
            <a:ext cx="4717615" cy="17526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normAutofit lnSpcReduction="10000"/>
          </a:bodyPr>
          <a:lstStyle/>
          <a:p>
            <a:r>
              <a:rPr lang="en-US" b="1" dirty="0" smtClean="0"/>
              <a:t>Things about Sound Waves:</a:t>
            </a:r>
          </a:p>
          <a:p>
            <a:pPr>
              <a:buFont typeface="Wingdings" pitchFamily="2" charset="2"/>
              <a:buChar char="Ø"/>
            </a:pPr>
            <a:r>
              <a:rPr lang="en-US" u="sng" dirty="0" smtClean="0"/>
              <a:t>Amplitude (Loudness):</a:t>
            </a:r>
          </a:p>
          <a:p>
            <a:r>
              <a:rPr lang="en-US" dirty="0" smtClean="0"/>
              <a:t>The amplitude of a wave is the size of the pressure difference it causes.</a:t>
            </a:r>
          </a:p>
          <a:p>
            <a:r>
              <a:rPr lang="en-US" dirty="0" smtClean="0"/>
              <a:t>Amplitude is usually </a:t>
            </a:r>
          </a:p>
          <a:p>
            <a:pPr>
              <a:buNone/>
            </a:pPr>
            <a:r>
              <a:rPr lang="en-US" dirty="0" smtClean="0"/>
              <a:t>	measured in </a:t>
            </a:r>
            <a:r>
              <a:rPr lang="en-US" b="1" dirty="0" smtClean="0"/>
              <a:t>decibels</a:t>
            </a:r>
          </a:p>
          <a:p>
            <a:pPr>
              <a:buNone/>
            </a:pPr>
            <a:r>
              <a:rPr lang="en-US" dirty="0" smtClean="0"/>
              <a:t> 	(abbreviated </a:t>
            </a:r>
            <a:r>
              <a:rPr lang="en-US" b="1" dirty="0" smtClean="0"/>
              <a:t>dB</a:t>
            </a:r>
            <a:r>
              <a:rPr lang="en-US" dirty="0" smtClean="0"/>
              <a:t>). People</a:t>
            </a:r>
          </a:p>
          <a:p>
            <a:pPr>
              <a:buNone/>
            </a:pPr>
            <a:r>
              <a:rPr lang="en-US" dirty="0" smtClean="0"/>
              <a:t> 	hear  amplitude as </a:t>
            </a:r>
          </a:p>
          <a:p>
            <a:pPr>
              <a:buNone/>
            </a:pPr>
            <a:r>
              <a:rPr lang="en-US" dirty="0" smtClean="0"/>
              <a:t>	loudness.</a:t>
            </a:r>
          </a:p>
          <a:p>
            <a:endParaRPr lang="en-US" dirty="0" smtClean="0"/>
          </a:p>
          <a:p>
            <a:endParaRPr lang="en-US" dirty="0" smtClean="0"/>
          </a:p>
          <a:p>
            <a:endParaRPr lang="en-US" dirty="0"/>
          </a:p>
        </p:txBody>
      </p:sp>
      <p:pic>
        <p:nvPicPr>
          <p:cNvPr id="4" name="Picture 3" descr="images (4).jpg"/>
          <p:cNvPicPr>
            <a:picLocks noChangeAspect="1"/>
          </p:cNvPicPr>
          <p:nvPr/>
        </p:nvPicPr>
        <p:blipFill>
          <a:blip r:embed="rId3"/>
          <a:stretch>
            <a:fillRect/>
          </a:stretch>
        </p:blipFill>
        <p:spPr>
          <a:xfrm>
            <a:off x="5342104" y="3733800"/>
            <a:ext cx="3497096" cy="259080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lstStyle/>
          <a:p>
            <a:pPr>
              <a:buFont typeface="Wingdings" pitchFamily="2" charset="2"/>
              <a:buChar char="Ø"/>
            </a:pPr>
            <a:r>
              <a:rPr lang="en-US" u="sng" dirty="0" smtClean="0"/>
              <a:t>Wavelength</a:t>
            </a:r>
          </a:p>
          <a:p>
            <a:r>
              <a:rPr lang="en-US" dirty="0" smtClean="0"/>
              <a:t>The wavelength of a wave is the physical distance between two comparable points in </a:t>
            </a:r>
            <a:r>
              <a:rPr lang="en-US" dirty="0" err="1" smtClean="0"/>
              <a:t>neighbouring</a:t>
            </a:r>
            <a:r>
              <a:rPr lang="en-US" dirty="0" smtClean="0"/>
              <a:t> cycles (e.g., the distance between to pressure peaks )</a:t>
            </a:r>
          </a:p>
          <a:p>
            <a:r>
              <a:rPr lang="en-US" dirty="0" smtClean="0"/>
              <a:t>For phoneticians, this is. the least interesting property</a:t>
            </a:r>
          </a:p>
          <a:p>
            <a:endParaRPr lang="en-US" dirty="0" smtClean="0"/>
          </a:p>
          <a:p>
            <a:endParaRPr lang="en-US" dirty="0"/>
          </a:p>
        </p:txBody>
      </p:sp>
      <p:pic>
        <p:nvPicPr>
          <p:cNvPr id="4" name="Picture 3" descr="images (5).jpg"/>
          <p:cNvPicPr>
            <a:picLocks noChangeAspect="1"/>
          </p:cNvPicPr>
          <p:nvPr/>
        </p:nvPicPr>
        <p:blipFill>
          <a:blip r:embed="rId3"/>
          <a:stretch>
            <a:fillRect/>
          </a:stretch>
        </p:blipFill>
        <p:spPr>
          <a:xfrm>
            <a:off x="2438400" y="4724400"/>
            <a:ext cx="5791200" cy="19812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normAutofit/>
          </a:bodyPr>
          <a:lstStyle/>
          <a:p>
            <a:pPr>
              <a:buFont typeface="Wingdings" pitchFamily="2" charset="2"/>
              <a:buChar char="Ø"/>
            </a:pPr>
            <a:r>
              <a:rPr lang="en-US" u="sng" dirty="0" smtClean="0"/>
              <a:t>Frequency (Pitch):</a:t>
            </a:r>
          </a:p>
          <a:p>
            <a:r>
              <a:rPr lang="en-US" sz="2400" dirty="0" smtClean="0"/>
              <a:t>The frequency of a sound wave is how often the wave repeats itself. It is usually measured in Hertz (abbreviated Hz), sometimes also called "cycles per second". </a:t>
            </a:r>
          </a:p>
          <a:p>
            <a:r>
              <a:rPr lang="en-US" sz="2400" dirty="0" smtClean="0"/>
              <a:t>People will hear the frequency of a sine wave as pitch, i.e., a high-frequency wave will sound like a high note, while a lower-frequency wave will sound like a lower note.</a:t>
            </a:r>
          </a:p>
          <a:p>
            <a:endParaRPr lang="en-US" dirty="0"/>
          </a:p>
        </p:txBody>
      </p:sp>
      <p:pic>
        <p:nvPicPr>
          <p:cNvPr id="4" name="Picture 3" descr="download.jpg"/>
          <p:cNvPicPr>
            <a:picLocks noChangeAspect="1"/>
          </p:cNvPicPr>
          <p:nvPr/>
        </p:nvPicPr>
        <p:blipFill>
          <a:blip r:embed="rId3"/>
          <a:stretch>
            <a:fillRect/>
          </a:stretch>
        </p:blipFill>
        <p:spPr>
          <a:xfrm>
            <a:off x="4648200" y="4930054"/>
            <a:ext cx="4038600" cy="192794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lstStyle/>
          <a:p>
            <a:endParaRPr lang="en-US" b="1" dirty="0" smtClean="0"/>
          </a:p>
          <a:p>
            <a:r>
              <a:rPr lang="en-US" b="1" dirty="0" smtClean="0"/>
              <a:t>For most practical purposes in Acoustic phonetics</a:t>
            </a:r>
            <a:r>
              <a:rPr lang="en-US" dirty="0" smtClean="0"/>
              <a:t>, we don't care about the actual complex waveform itself</a:t>
            </a:r>
            <a:r>
              <a:rPr lang="en-US" b="1" dirty="0" smtClean="0"/>
              <a:t>. We're only interested in the frequencies (pitch) and amplitudes (loudness) of the simple waves</a:t>
            </a:r>
            <a:r>
              <a:rPr lang="en-US" dirty="0" smtClean="0"/>
              <a:t> that it's made of.</a:t>
            </a:r>
          </a:p>
          <a:p>
            <a:r>
              <a:rPr lang="en-US" dirty="0" smtClean="0"/>
              <a:t> </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normAutofit/>
          </a:bodyPr>
          <a:lstStyle/>
          <a:p>
            <a:r>
              <a:rPr lang="en-US" b="1" u="sng" dirty="0" smtClean="0"/>
              <a:t>Spectrograms</a:t>
            </a:r>
          </a:p>
          <a:p>
            <a:endParaRPr lang="en-US" b="1" u="sng" dirty="0" smtClean="0"/>
          </a:p>
          <a:p>
            <a:r>
              <a:rPr lang="en-US" dirty="0" smtClean="0"/>
              <a:t>Spectrograms can be used to identify spoken words </a:t>
            </a:r>
            <a:r>
              <a:rPr lang="en-US" dirty="0" smtClean="0">
                <a:hlinkClick r:id="rId2" tooltip="Phonetics"/>
              </a:rPr>
              <a:t>phonetically</a:t>
            </a:r>
            <a:r>
              <a:rPr lang="en-US" dirty="0" smtClean="0"/>
              <a:t>, and to </a:t>
            </a:r>
            <a:r>
              <a:rPr lang="en-US" dirty="0" err="1" smtClean="0"/>
              <a:t>analyse</a:t>
            </a:r>
            <a:r>
              <a:rPr lang="en-US" dirty="0" smtClean="0"/>
              <a:t> the various calls of animals. They are used extensively in the development of the fields of </a:t>
            </a:r>
            <a:r>
              <a:rPr lang="en-US" dirty="0" smtClean="0">
                <a:hlinkClick r:id="rId3" tooltip="Music"/>
              </a:rPr>
              <a:t>music</a:t>
            </a:r>
            <a:r>
              <a:rPr lang="en-US" dirty="0" smtClean="0"/>
              <a:t>, </a:t>
            </a:r>
            <a:r>
              <a:rPr lang="en-US" dirty="0" smtClean="0">
                <a:hlinkClick r:id="rId4" tooltip="Sonar"/>
              </a:rPr>
              <a:t>sonar</a:t>
            </a:r>
            <a:r>
              <a:rPr lang="en-US" dirty="0" smtClean="0"/>
              <a:t>, </a:t>
            </a:r>
            <a:r>
              <a:rPr lang="en-US" dirty="0" smtClean="0">
                <a:hlinkClick r:id="rId5" tooltip="Radar"/>
              </a:rPr>
              <a:t>radar</a:t>
            </a:r>
            <a:r>
              <a:rPr lang="en-US" dirty="0" smtClean="0"/>
              <a:t>, and </a:t>
            </a:r>
            <a:r>
              <a:rPr lang="en-US" dirty="0" smtClean="0">
                <a:hlinkClick r:id="rId6" tooltip="Speech processing"/>
              </a:rPr>
              <a:t>speech processing</a:t>
            </a:r>
            <a:r>
              <a:rPr lang="en-US" dirty="0" smtClean="0"/>
              <a:t>,</a:t>
            </a:r>
            <a:r>
              <a:rPr lang="en-US" baseline="30000" dirty="0" smtClean="0">
                <a:hlinkClick r:id="rId7"/>
              </a:rPr>
              <a:t>[2]</a:t>
            </a:r>
            <a:r>
              <a:rPr lang="en-US" dirty="0" smtClean="0"/>
              <a:t> </a:t>
            </a:r>
            <a:r>
              <a:rPr lang="en-US" dirty="0" smtClean="0">
                <a:hlinkClick r:id="rId8" tooltip="Seismology"/>
              </a:rPr>
              <a:t>seismology</a:t>
            </a:r>
            <a:r>
              <a:rPr lang="en-US" dirty="0" smtClean="0"/>
              <a:t>, etc.</a:t>
            </a:r>
          </a:p>
          <a:p>
            <a:r>
              <a:rPr lang="en-US" dirty="0" smtClean="0"/>
              <a:t>The instrument that generates a spectrogram is called a </a:t>
            </a:r>
            <a:r>
              <a:rPr lang="en-US" b="1" dirty="0" smtClean="0">
                <a:hlinkClick r:id="rId9" tooltip="Spectrograph"/>
              </a:rPr>
              <a:t>spectrograph</a:t>
            </a:r>
            <a:r>
              <a:rPr lang="en-US" dirty="0" smtClean="0"/>
              <a:t>.</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a:xfrm>
            <a:off x="612648" y="1600200"/>
            <a:ext cx="8153400" cy="5257800"/>
          </a:xfrm>
        </p:spPr>
        <p:txBody>
          <a:bodyPr>
            <a:normAutofit/>
          </a:bodyPr>
          <a:lstStyle/>
          <a:p>
            <a:pPr>
              <a:buNone/>
            </a:pPr>
            <a:endParaRPr lang="en-US" dirty="0"/>
          </a:p>
        </p:txBody>
      </p:sp>
      <p:pic>
        <p:nvPicPr>
          <p:cNvPr id="4" name="Picture 3" descr="wavformedspect10.gif"/>
          <p:cNvPicPr>
            <a:picLocks noChangeAspect="1"/>
          </p:cNvPicPr>
          <p:nvPr/>
        </p:nvPicPr>
        <p:blipFill>
          <a:blip r:embed="rId3"/>
          <a:stretch>
            <a:fillRect/>
          </a:stretch>
        </p:blipFill>
        <p:spPr>
          <a:xfrm>
            <a:off x="685800" y="1560274"/>
            <a:ext cx="8001000" cy="499292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normAutofit/>
          </a:bodyPr>
          <a:lstStyle/>
          <a:p>
            <a:r>
              <a:rPr lang="en-US" sz="3200" dirty="0" smtClean="0"/>
              <a:t>In a spectrogram, </a:t>
            </a:r>
            <a:r>
              <a:rPr lang="en-US" sz="3200" b="1" dirty="0" smtClean="0"/>
              <a:t>the horizontal dimension represents time</a:t>
            </a:r>
            <a:r>
              <a:rPr lang="en-US" sz="3200" dirty="0" smtClean="0"/>
              <a:t> and the </a:t>
            </a:r>
            <a:r>
              <a:rPr lang="en-US" sz="3200" b="1" dirty="0" smtClean="0"/>
              <a:t>vertical dimension represents frequency</a:t>
            </a:r>
            <a:r>
              <a:rPr lang="en-US" sz="3200" dirty="0" smtClean="0"/>
              <a:t>. Each thin vertical slice of the spectrogram shows the spectrum during a short period of time, using </a:t>
            </a:r>
            <a:r>
              <a:rPr lang="en-US" sz="3200" b="1" dirty="0" smtClean="0"/>
              <a:t>darkness to stand for amplitude</a:t>
            </a:r>
            <a:r>
              <a:rPr lang="en-US" sz="3200" dirty="0" smtClean="0"/>
              <a:t>. </a:t>
            </a:r>
            <a:r>
              <a:rPr lang="en-US" sz="3200" b="1" dirty="0" smtClean="0"/>
              <a:t>Darker areas</a:t>
            </a:r>
            <a:r>
              <a:rPr lang="en-US" sz="3200" dirty="0" smtClean="0"/>
              <a:t> show those frequencies where the simple component waves have </a:t>
            </a:r>
            <a:r>
              <a:rPr lang="en-US" sz="3200" b="1" dirty="0" smtClean="0"/>
              <a:t>high amplitude</a:t>
            </a:r>
            <a:r>
              <a:rPr lang="en-US" sz="3600" dirty="0" smtClean="0"/>
              <a:t>.</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normAutofit fontScale="77500" lnSpcReduction="20000"/>
          </a:bodyPr>
          <a:lstStyle/>
          <a:p>
            <a:r>
              <a:rPr lang="en-US" sz="3100" b="1" u="sng" dirty="0" smtClean="0"/>
              <a:t>Applications of Acoustic Phonetics</a:t>
            </a:r>
          </a:p>
          <a:p>
            <a:endParaRPr lang="en-US" sz="3100" b="1" u="sng" dirty="0" smtClean="0"/>
          </a:p>
          <a:p>
            <a:r>
              <a:rPr lang="en-US" sz="3100" dirty="0" smtClean="0"/>
              <a:t>1) Acoustic phonetics deals with the physical aspects of speech sounds associated with the production and perception of speech. </a:t>
            </a:r>
            <a:r>
              <a:rPr lang="en-US" sz="3100" b="1" dirty="0" smtClean="0"/>
              <a:t>Acoustic measurement techniques can be used by speech-language pathologists to assess and treat a variety of speech disorders.</a:t>
            </a:r>
            <a:endParaRPr lang="en-US" sz="3100" dirty="0" smtClean="0"/>
          </a:p>
          <a:p>
            <a:r>
              <a:rPr lang="en-US" sz="3100" dirty="0" smtClean="0"/>
              <a:t> 2)</a:t>
            </a:r>
            <a:r>
              <a:rPr lang="en-US" sz="3100" b="1" dirty="0" smtClean="0"/>
              <a:t> </a:t>
            </a:r>
            <a:r>
              <a:rPr lang="en-US" sz="3100" dirty="0" smtClean="0"/>
              <a:t>When ear based approaches are inadequate ,when our transcription are inadequate, then </a:t>
            </a:r>
            <a:r>
              <a:rPr lang="en-US" sz="3100" b="1" dirty="0" smtClean="0"/>
              <a:t>acoustic analysis offers a useful tool</a:t>
            </a:r>
            <a:r>
              <a:rPr lang="en-US" sz="3100" dirty="0" smtClean="0"/>
              <a:t> in this process</a:t>
            </a:r>
            <a:r>
              <a:rPr lang="en-US" sz="3100" b="1" dirty="0" smtClean="0"/>
              <a:t> to prove that our descriptions and transcriptions are correct. </a:t>
            </a:r>
            <a:endParaRPr lang="en-US" sz="3100" dirty="0" smtClean="0"/>
          </a:p>
          <a:p>
            <a:r>
              <a:rPr lang="en-US" sz="3100" b="1" dirty="0" smtClean="0"/>
              <a:t>3) Acoustic analysis provides a clearer difference b/w two speakers , pitch value  than the auditory analysis</a:t>
            </a:r>
            <a:r>
              <a:rPr lang="en-US" b="1" dirty="0" smtClean="0"/>
              <a:t>.</a:t>
            </a: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normAutofit/>
          </a:bodyPr>
          <a:lstStyle/>
          <a:p>
            <a:endParaRPr lang="en-US" sz="2400" dirty="0" smtClean="0"/>
          </a:p>
          <a:p>
            <a:r>
              <a:rPr lang="en-US" sz="2400" dirty="0" smtClean="0"/>
              <a:t>4).</a:t>
            </a:r>
            <a:r>
              <a:rPr lang="en-US" sz="2400" b="1" dirty="0" smtClean="0"/>
              <a:t>Males</a:t>
            </a:r>
            <a:r>
              <a:rPr lang="en-US" sz="2400" dirty="0" smtClean="0"/>
              <a:t> usually speak at a </a:t>
            </a:r>
            <a:r>
              <a:rPr lang="en-US" sz="2400" b="1" dirty="0" smtClean="0"/>
              <a:t>lower pitch level than females</a:t>
            </a:r>
            <a:r>
              <a:rPr lang="en-US" sz="2400" dirty="0" smtClean="0"/>
              <a:t>, and members of a </a:t>
            </a:r>
            <a:r>
              <a:rPr lang="en-US" sz="2400" b="1" dirty="0" smtClean="0"/>
              <a:t>given speech</a:t>
            </a:r>
            <a:r>
              <a:rPr lang="en-US" sz="2400" dirty="0" smtClean="0"/>
              <a:t> </a:t>
            </a:r>
            <a:r>
              <a:rPr lang="en-US" sz="2400" b="1" dirty="0" smtClean="0"/>
              <a:t>community may tend to produce vowels and consonants</a:t>
            </a:r>
            <a:r>
              <a:rPr lang="en-US" sz="2400" dirty="0" smtClean="0"/>
              <a:t> </a:t>
            </a:r>
            <a:r>
              <a:rPr lang="en-US" sz="2400" b="1" dirty="0" smtClean="0"/>
              <a:t>somewhat differently</a:t>
            </a:r>
            <a:r>
              <a:rPr lang="en-US" sz="2400" dirty="0" smtClean="0"/>
              <a:t> to those outside the community ,acoustics can further prove it.</a:t>
            </a:r>
          </a:p>
          <a:p>
            <a:r>
              <a:rPr lang="en-US" sz="2400" dirty="0" smtClean="0"/>
              <a:t>5) </a:t>
            </a:r>
            <a:r>
              <a:rPr lang="en-US" sz="2400" b="1" dirty="0" smtClean="0"/>
              <a:t>loudness , pitch and nasal resonance, are aspects of the acoustic make-up of the speech signal,</a:t>
            </a:r>
            <a:r>
              <a:rPr lang="en-US" sz="2400" dirty="0" smtClean="0"/>
              <a:t> </a:t>
            </a:r>
            <a:r>
              <a:rPr lang="en-US" sz="2400" b="1" dirty="0" smtClean="0"/>
              <a:t>and we routinely use them to identify speakers and to decode mood.</a:t>
            </a:r>
            <a:endParaRPr lang="en-US" sz="2400"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b="1" dirty="0">
              <a:solidFill>
                <a:schemeClr val="accent2">
                  <a:lumMod val="60000"/>
                  <a:lumOff val="40000"/>
                </a:schemeClr>
              </a:solidFill>
            </a:endParaRPr>
          </a:p>
        </p:txBody>
      </p:sp>
      <p:sp>
        <p:nvSpPr>
          <p:cNvPr id="3" name="Content Placeholder 2"/>
          <p:cNvSpPr>
            <a:spLocks noGrp="1"/>
          </p:cNvSpPr>
          <p:nvPr>
            <p:ph sz="quarter" idx="1"/>
          </p:nvPr>
        </p:nvSpPr>
        <p:spPr/>
        <p:txBody>
          <a:bodyPr>
            <a:normAutofit/>
          </a:bodyPr>
          <a:lstStyle/>
          <a:p>
            <a:endParaRPr lang="en-US" dirty="0" smtClean="0"/>
          </a:p>
          <a:p>
            <a:r>
              <a:rPr lang="en-US" dirty="0" smtClean="0"/>
              <a:t>It is study of how sound waves are perceived by the listeners. </a:t>
            </a:r>
          </a:p>
          <a:p>
            <a:endParaRPr lang="en-US" dirty="0"/>
          </a:p>
        </p:txBody>
      </p:sp>
      <p:pic>
        <p:nvPicPr>
          <p:cNvPr id="4" name="Picture 3" descr="images.jpg"/>
          <p:cNvPicPr>
            <a:picLocks noChangeAspect="1"/>
          </p:cNvPicPr>
          <p:nvPr/>
        </p:nvPicPr>
        <p:blipFill>
          <a:blip r:embed="rId2"/>
          <a:stretch>
            <a:fillRect/>
          </a:stretch>
        </p:blipFill>
        <p:spPr>
          <a:xfrm>
            <a:off x="3505200" y="3085151"/>
            <a:ext cx="4267200" cy="3417161"/>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sp>
        <p:nvSpPr>
          <p:cNvPr id="3" name="Content Placeholder 2"/>
          <p:cNvSpPr>
            <a:spLocks noGrp="1"/>
          </p:cNvSpPr>
          <p:nvPr>
            <p:ph sz="quarter" idx="1"/>
          </p:nvPr>
        </p:nvSpPr>
        <p:spPr/>
        <p:txBody>
          <a:bodyPr>
            <a:normAutofit fontScale="92500" lnSpcReduction="20000"/>
          </a:bodyPr>
          <a:lstStyle/>
          <a:p>
            <a:pPr>
              <a:lnSpc>
                <a:spcPct val="90000"/>
              </a:lnSpc>
            </a:pPr>
            <a:r>
              <a:rPr lang="en-GB" sz="2800" dirty="0" smtClean="0"/>
              <a:t>It is in major about </a:t>
            </a:r>
            <a:r>
              <a:rPr lang="en-GB" sz="2800" b="1" dirty="0" smtClean="0"/>
              <a:t>SPEECH PERCEPTION.</a:t>
            </a:r>
          </a:p>
          <a:p>
            <a:pPr>
              <a:lnSpc>
                <a:spcPct val="90000"/>
              </a:lnSpc>
            </a:pPr>
            <a:endParaRPr lang="en-GB" sz="2800" b="1" dirty="0" smtClean="0"/>
          </a:p>
          <a:p>
            <a:pPr>
              <a:lnSpc>
                <a:spcPct val="90000"/>
              </a:lnSpc>
              <a:buFont typeface="Wingdings" pitchFamily="2" charset="2"/>
              <a:buChar char="Ø"/>
            </a:pPr>
            <a:r>
              <a:rPr lang="en-GB" sz="2800" b="1" u="sng" dirty="0" smtClean="0">
                <a:solidFill>
                  <a:schemeClr val="accent2"/>
                </a:solidFill>
              </a:rPr>
              <a:t>sound reception:</a:t>
            </a:r>
          </a:p>
          <a:p>
            <a:pPr>
              <a:lnSpc>
                <a:spcPct val="90000"/>
              </a:lnSpc>
            </a:pPr>
            <a:r>
              <a:rPr lang="en-GB" sz="2800" dirty="0" smtClean="0"/>
              <a:t> reception in the ear, of the sound in the form of air pressure </a:t>
            </a:r>
          </a:p>
          <a:p>
            <a:pPr>
              <a:lnSpc>
                <a:spcPct val="90000"/>
              </a:lnSpc>
            </a:pPr>
            <a:r>
              <a:rPr lang="en-GB" sz="2800" dirty="0" smtClean="0"/>
              <a:t>fluctuations is converted to neural impulses</a:t>
            </a:r>
          </a:p>
          <a:p>
            <a:pPr>
              <a:lnSpc>
                <a:spcPct val="90000"/>
              </a:lnSpc>
            </a:pPr>
            <a:r>
              <a:rPr lang="en-GB" sz="2800" dirty="0" smtClean="0"/>
              <a:t>– adequate hearing ability:</a:t>
            </a:r>
          </a:p>
          <a:p>
            <a:pPr>
              <a:lnSpc>
                <a:spcPct val="90000"/>
              </a:lnSpc>
            </a:pPr>
            <a:r>
              <a:rPr lang="en-GB" sz="2800" dirty="0" smtClean="0"/>
              <a:t>• perceiving the full range of frequencies contained within various speech sounds </a:t>
            </a:r>
          </a:p>
          <a:p>
            <a:pPr>
              <a:lnSpc>
                <a:spcPct val="90000"/>
              </a:lnSpc>
            </a:pPr>
            <a:r>
              <a:rPr lang="en-GB" sz="2800" dirty="0" smtClean="0"/>
              <a:t>• filtering out irrelevant background</a:t>
            </a:r>
          </a:p>
          <a:p>
            <a:pPr>
              <a:lnSpc>
                <a:spcPct val="90000"/>
              </a:lnSpc>
            </a:pPr>
            <a:r>
              <a:rPr lang="en-GB" sz="2800" dirty="0" smtClean="0"/>
              <a:t>• adjusting to speakers’ idiosyncrasies (habitual vocal tract settings)</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sp>
        <p:nvSpPr>
          <p:cNvPr id="3" name="Content Placeholder 2"/>
          <p:cNvSpPr>
            <a:spLocks noGrp="1"/>
          </p:cNvSpPr>
          <p:nvPr>
            <p:ph sz="quarter" idx="1"/>
          </p:nvPr>
        </p:nvSpPr>
        <p:spPr/>
        <p:txBody>
          <a:bodyPr>
            <a:normAutofit fontScale="92500"/>
          </a:bodyPr>
          <a:lstStyle/>
          <a:p>
            <a:pPr>
              <a:buFont typeface="Wingdings" pitchFamily="2" charset="2"/>
              <a:buChar char="Ø"/>
            </a:pPr>
            <a:r>
              <a:rPr lang="en-GB" b="1" u="sng" dirty="0" smtClean="0">
                <a:solidFill>
                  <a:schemeClr val="accent2"/>
                </a:solidFill>
              </a:rPr>
              <a:t>sound perception:</a:t>
            </a:r>
          </a:p>
          <a:p>
            <a:r>
              <a:rPr lang="en-GB" dirty="0" smtClean="0"/>
              <a:t> interpretation of neural impulses as hearing </a:t>
            </a:r>
          </a:p>
          <a:p>
            <a:r>
              <a:rPr lang="en-GB" dirty="0" smtClean="0"/>
              <a:t>Sensations</a:t>
            </a:r>
          </a:p>
          <a:p>
            <a:r>
              <a:rPr lang="en-GB" dirty="0" smtClean="0"/>
              <a:t>– decoding the speech signal into meaningful elements</a:t>
            </a:r>
          </a:p>
          <a:p>
            <a:r>
              <a:rPr lang="en-GB" dirty="0" smtClean="0"/>
              <a:t>• associate identified elements with mental representations</a:t>
            </a:r>
          </a:p>
          <a:p>
            <a:r>
              <a:rPr lang="en-GB" dirty="0" smtClean="0"/>
              <a:t>• associate recognized representations and combinations and constellations thereof with semantic concepts</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Speech perception is part of the complex field of reception of spoken language, which covers the following two main areas:</a:t>
            </a:r>
          </a:p>
          <a:p>
            <a:endParaRPr lang="en-US" dirty="0" smtClean="0"/>
          </a:p>
          <a:p>
            <a:r>
              <a:rPr lang="en-US" sz="3200" dirty="0" smtClean="0"/>
              <a:t>the ear: anatomy and physiology of the internal structure of the ear,</a:t>
            </a:r>
          </a:p>
          <a:p>
            <a:r>
              <a:rPr lang="en-US" sz="3200" dirty="0" smtClean="0"/>
              <a:t>the brain: processing of sound and models of perception.</a:t>
            </a:r>
          </a:p>
          <a:p>
            <a:pPr>
              <a:buNone/>
            </a:pPr>
            <a:endParaRPr lang="en-US" dirty="0" smtClean="0"/>
          </a:p>
          <a:p>
            <a:r>
              <a:rPr lang="en-US" dirty="0" smtClean="0"/>
              <a:t>Phonetic aspects of perception include, for example:</a:t>
            </a:r>
          </a:p>
          <a:p>
            <a:r>
              <a:rPr lang="en-US" sz="3200" b="1" dirty="0" smtClean="0"/>
              <a:t>physical aspects</a:t>
            </a:r>
            <a:endParaRPr lang="en-US" sz="3200" dirty="0" smtClean="0"/>
          </a:p>
          <a:p>
            <a:pPr lvl="1"/>
            <a:r>
              <a:rPr lang="en-US" sz="2800" dirty="0" smtClean="0"/>
              <a:t>the anatomy of the ear</a:t>
            </a:r>
          </a:p>
          <a:p>
            <a:pPr lvl="1"/>
            <a:r>
              <a:rPr lang="en-US" sz="2800" dirty="0" smtClean="0"/>
              <a:t>the functions of the ear </a:t>
            </a:r>
          </a:p>
          <a:p>
            <a:r>
              <a:rPr lang="en-US" sz="3200" b="1" dirty="0" smtClean="0"/>
              <a:t>cognitive aspects</a:t>
            </a:r>
            <a:endParaRPr lang="en-US" sz="3200" dirty="0" smtClean="0"/>
          </a:p>
          <a:p>
            <a:pPr lvl="1"/>
            <a:r>
              <a:rPr lang="en-US" sz="2800" dirty="0" smtClean="0"/>
              <a:t>intelligibility of speech</a:t>
            </a:r>
          </a:p>
          <a:p>
            <a:pPr lvl="1"/>
            <a:r>
              <a:rPr lang="en-US" sz="2800" dirty="0" smtClean="0"/>
              <a:t>perception of vowels and consonants, etc. </a:t>
            </a:r>
            <a:endParaRPr lang="en-US"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sp>
        <p:nvSpPr>
          <p:cNvPr id="3" name="Content Placeholder 2"/>
          <p:cNvSpPr>
            <a:spLocks noGrp="1"/>
          </p:cNvSpPr>
          <p:nvPr>
            <p:ph sz="quarter" idx="1"/>
          </p:nvPr>
        </p:nvSpPr>
        <p:spPr/>
        <p:txBody>
          <a:bodyPr/>
          <a:lstStyle/>
          <a:p>
            <a:r>
              <a:rPr lang="en-US" b="1" u="sng" dirty="0" smtClean="0"/>
              <a:t>Structure of Ear:</a:t>
            </a:r>
          </a:p>
          <a:p>
            <a:endParaRPr lang="en-US" dirty="0" smtClean="0"/>
          </a:p>
          <a:p>
            <a:endParaRPr lang="en-US" dirty="0"/>
          </a:p>
        </p:txBody>
      </p:sp>
      <p:pic>
        <p:nvPicPr>
          <p:cNvPr id="4" name="Picture 3" descr="HowEarNormWorks_wText.1.jpg"/>
          <p:cNvPicPr>
            <a:picLocks noChangeAspect="1"/>
          </p:cNvPicPr>
          <p:nvPr/>
        </p:nvPicPr>
        <p:blipFill>
          <a:blip r:embed="rId2"/>
          <a:stretch>
            <a:fillRect/>
          </a:stretch>
        </p:blipFill>
        <p:spPr>
          <a:xfrm>
            <a:off x="1600200" y="2525725"/>
            <a:ext cx="6019800" cy="4027475"/>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sp>
        <p:nvSpPr>
          <p:cNvPr id="3" name="Content Placeholder 2"/>
          <p:cNvSpPr>
            <a:spLocks noGrp="1"/>
          </p:cNvSpPr>
          <p:nvPr>
            <p:ph sz="quarter" idx="1"/>
          </p:nvPr>
        </p:nvSpPr>
        <p:spPr/>
        <p:txBody>
          <a:bodyPr>
            <a:normAutofit fontScale="92500" lnSpcReduction="10000"/>
          </a:bodyPr>
          <a:lstStyle/>
          <a:p>
            <a:pPr marL="514350" indent="-514350">
              <a:buAutoNum type="arabicPeriod"/>
            </a:pPr>
            <a:r>
              <a:rPr lang="en-US" b="1" dirty="0" smtClean="0"/>
              <a:t>Outer Ear:</a:t>
            </a:r>
          </a:p>
          <a:p>
            <a:pPr marL="514350" indent="-514350">
              <a:buNone/>
            </a:pPr>
            <a:endParaRPr lang="en-US" b="1" u="sng" dirty="0" smtClean="0"/>
          </a:p>
          <a:p>
            <a:pPr>
              <a:lnSpc>
                <a:spcPct val="80000"/>
              </a:lnSpc>
              <a:buNone/>
            </a:pPr>
            <a:r>
              <a:rPr lang="en-GB" sz="2400" u="sng" dirty="0" smtClean="0">
                <a:solidFill>
                  <a:schemeClr val="accent2"/>
                </a:solidFill>
              </a:rPr>
              <a:t>	organs:</a:t>
            </a:r>
          </a:p>
          <a:p>
            <a:pPr>
              <a:lnSpc>
                <a:spcPct val="80000"/>
              </a:lnSpc>
            </a:pPr>
            <a:r>
              <a:rPr lang="en-GB" sz="2400" dirty="0" smtClean="0"/>
              <a:t>– </a:t>
            </a:r>
            <a:r>
              <a:rPr lang="en-GB" sz="2400" dirty="0" smtClean="0">
                <a:solidFill>
                  <a:schemeClr val="accent1"/>
                </a:solidFill>
              </a:rPr>
              <a:t>Auricle:</a:t>
            </a:r>
            <a:r>
              <a:rPr lang="en-GB" sz="2400" dirty="0" smtClean="0"/>
              <a:t> externally visible portion of the ear</a:t>
            </a:r>
          </a:p>
          <a:p>
            <a:pPr>
              <a:lnSpc>
                <a:spcPct val="80000"/>
              </a:lnSpc>
            </a:pPr>
            <a:r>
              <a:rPr lang="en-GB" sz="2400" dirty="0" smtClean="0"/>
              <a:t>– </a:t>
            </a:r>
            <a:r>
              <a:rPr lang="en-GB" sz="2400" dirty="0" smtClean="0">
                <a:solidFill>
                  <a:schemeClr val="accent1"/>
                </a:solidFill>
              </a:rPr>
              <a:t>Ear Canal:</a:t>
            </a:r>
            <a:r>
              <a:rPr lang="en-GB" sz="2400" dirty="0" smtClean="0"/>
              <a:t> air-filled passageway (2cm) from the outside to the eardrum</a:t>
            </a:r>
          </a:p>
          <a:p>
            <a:pPr>
              <a:lnSpc>
                <a:spcPct val="80000"/>
              </a:lnSpc>
              <a:buNone/>
            </a:pPr>
            <a:endParaRPr lang="en-GB" sz="2400" dirty="0" smtClean="0"/>
          </a:p>
          <a:p>
            <a:pPr>
              <a:lnSpc>
                <a:spcPct val="80000"/>
              </a:lnSpc>
              <a:buNone/>
            </a:pPr>
            <a:r>
              <a:rPr lang="en-GB" sz="2400" dirty="0" smtClean="0"/>
              <a:t>	</a:t>
            </a:r>
            <a:r>
              <a:rPr lang="en-GB" sz="2400" u="sng" dirty="0" smtClean="0"/>
              <a:t>F</a:t>
            </a:r>
            <a:r>
              <a:rPr lang="en-GB" sz="2400" u="sng" dirty="0" smtClean="0">
                <a:solidFill>
                  <a:schemeClr val="accent2"/>
                </a:solidFill>
              </a:rPr>
              <a:t>unctions:</a:t>
            </a:r>
          </a:p>
          <a:p>
            <a:pPr>
              <a:lnSpc>
                <a:spcPct val="80000"/>
              </a:lnSpc>
            </a:pPr>
            <a:r>
              <a:rPr lang="en-GB" sz="2400" dirty="0" smtClean="0"/>
              <a:t>– acoustic waves fall on the external ear, funnel down the ear canal, set the eardrum into vibration</a:t>
            </a:r>
          </a:p>
          <a:p>
            <a:pPr>
              <a:lnSpc>
                <a:spcPct val="80000"/>
              </a:lnSpc>
            </a:pPr>
            <a:r>
              <a:rPr lang="en-GB" sz="2400" dirty="0" smtClean="0"/>
              <a:t>– auricle and ear canal form an acoustic resonator that amplifies frequencies near the resonant frequency (3000 Hz) to about 10 times the air pressure at ear drum vs. the entrance to the ear canal</a:t>
            </a:r>
          </a:p>
          <a:p>
            <a:pPr marL="514350" indent="-514350">
              <a:buAutoNum type="arabicPeriod"/>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sp>
        <p:nvSpPr>
          <p:cNvPr id="3" name="Content Placeholder 2"/>
          <p:cNvSpPr>
            <a:spLocks noGrp="1"/>
          </p:cNvSpPr>
          <p:nvPr>
            <p:ph sz="quarter" idx="1"/>
          </p:nvPr>
        </p:nvSpPr>
        <p:spPr>
          <a:xfrm>
            <a:off x="612648" y="1600200"/>
            <a:ext cx="8153400" cy="4953000"/>
          </a:xfrm>
        </p:spPr>
        <p:txBody>
          <a:bodyPr>
            <a:normAutofit fontScale="70000" lnSpcReduction="20000"/>
          </a:bodyPr>
          <a:lstStyle/>
          <a:p>
            <a:r>
              <a:rPr lang="en-US" sz="3800" b="1" dirty="0" smtClean="0"/>
              <a:t>Middle Ear:</a:t>
            </a:r>
          </a:p>
          <a:p>
            <a:endParaRPr lang="en-US" dirty="0" smtClean="0"/>
          </a:p>
          <a:p>
            <a:pPr>
              <a:lnSpc>
                <a:spcPct val="80000"/>
              </a:lnSpc>
              <a:buNone/>
            </a:pPr>
            <a:r>
              <a:rPr lang="en-GB" sz="3200" dirty="0" smtClean="0">
                <a:solidFill>
                  <a:schemeClr val="accent2"/>
                </a:solidFill>
              </a:rPr>
              <a:t>	</a:t>
            </a:r>
            <a:r>
              <a:rPr lang="en-GB" sz="3200" u="sng" dirty="0" smtClean="0">
                <a:solidFill>
                  <a:schemeClr val="accent2"/>
                </a:solidFill>
              </a:rPr>
              <a:t>organs:</a:t>
            </a:r>
          </a:p>
          <a:p>
            <a:pPr>
              <a:lnSpc>
                <a:spcPct val="80000"/>
              </a:lnSpc>
            </a:pPr>
            <a:r>
              <a:rPr lang="en-GB" sz="3200" dirty="0" smtClean="0">
                <a:solidFill>
                  <a:schemeClr val="accent1"/>
                </a:solidFill>
              </a:rPr>
              <a:t>– Eardrum:</a:t>
            </a:r>
            <a:r>
              <a:rPr lang="en-GB" sz="3200" dirty="0" smtClean="0"/>
              <a:t> membrane at inner end of the ear canal (“tympanic membrane”)</a:t>
            </a:r>
          </a:p>
          <a:p>
            <a:pPr>
              <a:lnSpc>
                <a:spcPct val="80000"/>
              </a:lnSpc>
            </a:pPr>
            <a:r>
              <a:rPr lang="en-GB" sz="3200" dirty="0" smtClean="0"/>
              <a:t>– </a:t>
            </a:r>
            <a:r>
              <a:rPr lang="en-GB" sz="3200" dirty="0" smtClean="0">
                <a:solidFill>
                  <a:schemeClr val="accent1"/>
                </a:solidFill>
              </a:rPr>
              <a:t>middle ear cavity:</a:t>
            </a:r>
            <a:r>
              <a:rPr lang="en-GB" sz="3200" dirty="0" smtClean="0"/>
              <a:t> air-filled cavity in the bones of the skull</a:t>
            </a:r>
          </a:p>
          <a:p>
            <a:pPr>
              <a:lnSpc>
                <a:spcPct val="80000"/>
              </a:lnSpc>
            </a:pPr>
            <a:r>
              <a:rPr lang="en-GB" sz="3200" dirty="0" smtClean="0"/>
              <a:t>– Auditory </a:t>
            </a:r>
            <a:r>
              <a:rPr lang="en-GB" sz="3200" dirty="0" err="1" smtClean="0"/>
              <a:t>Ossicles</a:t>
            </a:r>
            <a:r>
              <a:rPr lang="en-GB" sz="3200" dirty="0" smtClean="0"/>
              <a:t> (Mallet, Anvil, Stirrup): three small bones forming a </a:t>
            </a:r>
          </a:p>
          <a:p>
            <a:pPr>
              <a:lnSpc>
                <a:spcPct val="80000"/>
              </a:lnSpc>
            </a:pPr>
            <a:r>
              <a:rPr lang="en-GB" sz="3200" dirty="0" smtClean="0"/>
              <a:t>mechanical linkage between Eardrum and Inner Ear</a:t>
            </a:r>
          </a:p>
          <a:p>
            <a:pPr>
              <a:lnSpc>
                <a:spcPct val="80000"/>
              </a:lnSpc>
            </a:pPr>
            <a:r>
              <a:rPr lang="en-GB" sz="3200" dirty="0" smtClean="0"/>
              <a:t>– </a:t>
            </a:r>
            <a:r>
              <a:rPr lang="en-GB" sz="3200" dirty="0" smtClean="0">
                <a:solidFill>
                  <a:schemeClr val="accent1"/>
                </a:solidFill>
              </a:rPr>
              <a:t>Eustachian Tube:</a:t>
            </a:r>
            <a:r>
              <a:rPr lang="en-GB" sz="3200" dirty="0" smtClean="0"/>
              <a:t> link to the pharynx opened when necessary to equalize air pressure in Middle Ear and outside</a:t>
            </a:r>
          </a:p>
          <a:p>
            <a:pPr>
              <a:lnSpc>
                <a:spcPct val="80000"/>
              </a:lnSpc>
              <a:buNone/>
            </a:pPr>
            <a:endParaRPr lang="en-GB" sz="3200" dirty="0" smtClean="0"/>
          </a:p>
          <a:p>
            <a:pPr>
              <a:lnSpc>
                <a:spcPct val="80000"/>
              </a:lnSpc>
              <a:buNone/>
            </a:pPr>
            <a:r>
              <a:rPr lang="en-GB" sz="3200" dirty="0" smtClean="0">
                <a:solidFill>
                  <a:schemeClr val="accent2"/>
                </a:solidFill>
              </a:rPr>
              <a:t>	</a:t>
            </a:r>
            <a:r>
              <a:rPr lang="en-GB" sz="3200" u="sng" dirty="0" smtClean="0">
                <a:solidFill>
                  <a:schemeClr val="accent2"/>
                </a:solidFill>
              </a:rPr>
              <a:t>Functions:</a:t>
            </a:r>
          </a:p>
          <a:p>
            <a:pPr>
              <a:lnSpc>
                <a:spcPct val="80000"/>
              </a:lnSpc>
            </a:pPr>
            <a:r>
              <a:rPr lang="en-GB" sz="3200" dirty="0" smtClean="0"/>
              <a:t>– transform air pressure variations into mechanical movements</a:t>
            </a:r>
          </a:p>
          <a:p>
            <a:pPr>
              <a:lnSpc>
                <a:spcPct val="80000"/>
              </a:lnSpc>
            </a:pPr>
            <a:r>
              <a:rPr lang="en-GB" sz="3200" dirty="0" smtClean="0"/>
              <a:t>• vibration of the eardrum is transmitted and amplified through the mechanical lever system of the auditory </a:t>
            </a:r>
            <a:r>
              <a:rPr lang="en-GB" sz="3200" dirty="0" err="1" smtClean="0"/>
              <a:t>ossicles</a:t>
            </a:r>
            <a:r>
              <a:rPr lang="en-GB" sz="3200" dirty="0" smtClean="0"/>
              <a:t> (maximizing sensitivity in the frequency range between 500 and 4000Hz)</a:t>
            </a:r>
          </a:p>
          <a:p>
            <a:pPr>
              <a:lnSpc>
                <a:spcPct val="80000"/>
              </a:lnSpc>
            </a:pPr>
            <a:r>
              <a:rPr lang="en-GB" sz="3200" dirty="0" smtClean="0"/>
              <a:t>• protecting the ear from excessively loud (90 dB and more) sounds</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sp>
        <p:nvSpPr>
          <p:cNvPr id="3" name="Content Placeholder 2"/>
          <p:cNvSpPr>
            <a:spLocks noGrp="1"/>
          </p:cNvSpPr>
          <p:nvPr>
            <p:ph sz="quarter" idx="1"/>
          </p:nvPr>
        </p:nvSpPr>
        <p:spPr/>
        <p:txBody>
          <a:bodyPr>
            <a:normAutofit fontScale="85000" lnSpcReduction="10000"/>
          </a:bodyPr>
          <a:lstStyle/>
          <a:p>
            <a:r>
              <a:rPr lang="en-US" b="1" dirty="0" smtClean="0"/>
              <a:t>Inner Ear</a:t>
            </a:r>
          </a:p>
          <a:p>
            <a:endParaRPr lang="en-US" dirty="0" smtClean="0"/>
          </a:p>
          <a:p>
            <a:pPr>
              <a:lnSpc>
                <a:spcPct val="80000"/>
              </a:lnSpc>
              <a:buNone/>
            </a:pPr>
            <a:r>
              <a:rPr lang="en-GB" sz="3200" dirty="0" smtClean="0">
                <a:solidFill>
                  <a:schemeClr val="accent2"/>
                </a:solidFill>
              </a:rPr>
              <a:t>	</a:t>
            </a:r>
            <a:r>
              <a:rPr lang="en-GB" sz="3200" u="sng" dirty="0" smtClean="0">
                <a:solidFill>
                  <a:schemeClr val="accent2"/>
                </a:solidFill>
              </a:rPr>
              <a:t>Organs:</a:t>
            </a:r>
          </a:p>
          <a:p>
            <a:pPr>
              <a:lnSpc>
                <a:spcPct val="80000"/>
              </a:lnSpc>
            </a:pPr>
            <a:r>
              <a:rPr lang="en-GB" sz="3200" dirty="0" smtClean="0">
                <a:solidFill>
                  <a:schemeClr val="accent2"/>
                </a:solidFill>
              </a:rPr>
              <a:t>Inner Ear:</a:t>
            </a:r>
            <a:r>
              <a:rPr lang="en-GB" sz="3200" dirty="0" smtClean="0"/>
              <a:t> small intricate system of fluid-filled cavities</a:t>
            </a:r>
            <a:endParaRPr lang="en-GB" sz="3200" dirty="0" smtClean="0">
              <a:solidFill>
                <a:schemeClr val="accent1"/>
              </a:solidFill>
            </a:endParaRPr>
          </a:p>
          <a:p>
            <a:pPr>
              <a:lnSpc>
                <a:spcPct val="80000"/>
              </a:lnSpc>
            </a:pPr>
            <a:r>
              <a:rPr lang="en-GB" sz="3200" dirty="0" smtClean="0"/>
              <a:t>– </a:t>
            </a:r>
            <a:r>
              <a:rPr lang="en-GB" sz="3200" dirty="0" smtClean="0">
                <a:solidFill>
                  <a:schemeClr val="accent1"/>
                </a:solidFill>
              </a:rPr>
              <a:t>Semicircular ducts:</a:t>
            </a:r>
            <a:r>
              <a:rPr lang="en-GB" sz="3200" dirty="0" smtClean="0"/>
              <a:t> responsible for maintaining equilibrium/balance</a:t>
            </a:r>
          </a:p>
          <a:p>
            <a:pPr>
              <a:lnSpc>
                <a:spcPct val="80000"/>
              </a:lnSpc>
            </a:pPr>
            <a:r>
              <a:rPr lang="en-GB" sz="3200" dirty="0" smtClean="0"/>
              <a:t>– </a:t>
            </a:r>
            <a:r>
              <a:rPr lang="en-GB" sz="3200" dirty="0" smtClean="0">
                <a:solidFill>
                  <a:schemeClr val="accent1"/>
                </a:solidFill>
              </a:rPr>
              <a:t>Cochlea:</a:t>
            </a:r>
            <a:r>
              <a:rPr lang="en-GB" sz="3200" dirty="0" smtClean="0"/>
              <a:t> coiled structure where transformation of mechanical vibrations to electrical signals to be transmitted and processed by the Central Nervous System takes place</a:t>
            </a:r>
          </a:p>
          <a:p>
            <a:pPr>
              <a:lnSpc>
                <a:spcPct val="80000"/>
              </a:lnSpc>
            </a:pPr>
            <a:r>
              <a:rPr lang="en-GB" sz="3200" dirty="0" smtClean="0"/>
              <a:t>• snail-like shape (2 ¾ turns; 3.5 cm if unrolled) divided into three regions along its length by the cochlear partition</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pic>
        <p:nvPicPr>
          <p:cNvPr id="4" name="Content Placeholder 3" descr="2191_ear_anatomy_450.jpg"/>
          <p:cNvPicPr>
            <a:picLocks noGrp="1" noChangeAspect="1"/>
          </p:cNvPicPr>
          <p:nvPr>
            <p:ph sz="quarter" idx="1"/>
          </p:nvPr>
        </p:nvPicPr>
        <p:blipFill>
          <a:blip r:embed="rId3"/>
          <a:stretch>
            <a:fillRect/>
          </a:stretch>
        </p:blipFill>
        <p:spPr>
          <a:xfrm>
            <a:off x="838200" y="1447800"/>
            <a:ext cx="7620000" cy="5415880"/>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sp>
        <p:nvSpPr>
          <p:cNvPr id="3" name="Content Placeholder 2"/>
          <p:cNvSpPr>
            <a:spLocks noGrp="1"/>
          </p:cNvSpPr>
          <p:nvPr>
            <p:ph sz="quarter" idx="1"/>
          </p:nvPr>
        </p:nvSpPr>
        <p:spPr>
          <a:xfrm>
            <a:off x="612648" y="1600200"/>
            <a:ext cx="8153400" cy="5257800"/>
          </a:xfrm>
        </p:spPr>
        <p:txBody>
          <a:bodyPr>
            <a:normAutofit fontScale="77500" lnSpcReduction="20000"/>
          </a:bodyPr>
          <a:lstStyle/>
          <a:p>
            <a:pPr>
              <a:buNone/>
            </a:pPr>
            <a:r>
              <a:rPr lang="en-US" sz="3400" b="1" u="sng" dirty="0" smtClean="0"/>
              <a:t>	Converting Sound Waves in to Neural Impulses</a:t>
            </a:r>
          </a:p>
          <a:p>
            <a:endParaRPr lang="en-US" b="1" u="sng" dirty="0" smtClean="0"/>
          </a:p>
          <a:p>
            <a:pPr>
              <a:lnSpc>
                <a:spcPct val="80000"/>
              </a:lnSpc>
            </a:pPr>
            <a:r>
              <a:rPr lang="en-GB" sz="3200" dirty="0" smtClean="0">
                <a:latin typeface="Adobe Arabic" pitchFamily="18" charset="-78"/>
                <a:cs typeface="Adobe Arabic" pitchFamily="18" charset="-78"/>
              </a:rPr>
              <a:t>sound pressure variations in the forms of vibratory movements of the Stirrup reach the Oval Window</a:t>
            </a:r>
          </a:p>
          <a:p>
            <a:pPr>
              <a:lnSpc>
                <a:spcPct val="80000"/>
              </a:lnSpc>
            </a:pPr>
            <a:r>
              <a:rPr lang="en-GB" sz="3200" dirty="0" smtClean="0">
                <a:latin typeface="Adobe Arabic" pitchFamily="18" charset="-78"/>
                <a:cs typeface="Adobe Arabic" pitchFamily="18" charset="-78"/>
              </a:rPr>
              <a:t>vibrations are transmitted through the cochlear fluid (</a:t>
            </a:r>
            <a:r>
              <a:rPr lang="en-GB" sz="3200" dirty="0" err="1" smtClean="0">
                <a:latin typeface="Adobe Arabic" pitchFamily="18" charset="-78"/>
                <a:cs typeface="Adobe Arabic" pitchFamily="18" charset="-78"/>
              </a:rPr>
              <a:t>Perilymph</a:t>
            </a:r>
            <a:r>
              <a:rPr lang="en-GB" sz="3200" dirty="0" smtClean="0">
                <a:latin typeface="Adobe Arabic" pitchFamily="18" charset="-78"/>
                <a:cs typeface="Adobe Arabic" pitchFamily="18" charset="-78"/>
              </a:rPr>
              <a:t>) and the </a:t>
            </a:r>
            <a:r>
              <a:rPr lang="en-GB" sz="3200" dirty="0" err="1" smtClean="0">
                <a:latin typeface="Adobe Arabic" pitchFamily="18" charset="-78"/>
                <a:cs typeface="Adobe Arabic" pitchFamily="18" charset="-78"/>
              </a:rPr>
              <a:t>scala</a:t>
            </a:r>
            <a:r>
              <a:rPr lang="en-GB" sz="3200" dirty="0" smtClean="0">
                <a:latin typeface="Adobe Arabic" pitchFamily="18" charset="-78"/>
                <a:cs typeface="Adobe Arabic" pitchFamily="18" charset="-78"/>
              </a:rPr>
              <a:t> media causing movement along the Basilar Membrane which varies in width  from one end to the other</a:t>
            </a:r>
          </a:p>
          <a:p>
            <a:pPr>
              <a:lnSpc>
                <a:spcPct val="80000"/>
              </a:lnSpc>
            </a:pPr>
            <a:r>
              <a:rPr lang="en-GB" sz="3200" dirty="0" smtClean="0">
                <a:latin typeface="Adobe Arabic" pitchFamily="18" charset="-78"/>
                <a:cs typeface="Adobe Arabic" pitchFamily="18" charset="-78"/>
              </a:rPr>
              <a:t>high frequencies produce movement near the Oval Window at the basal end, low frequencies cause movement at the </a:t>
            </a:r>
            <a:r>
              <a:rPr lang="en-GB" sz="3200" dirty="0" err="1" smtClean="0">
                <a:latin typeface="Adobe Arabic" pitchFamily="18" charset="-78"/>
                <a:cs typeface="Adobe Arabic" pitchFamily="18" charset="-78"/>
              </a:rPr>
              <a:t>Helicotrema</a:t>
            </a:r>
            <a:r>
              <a:rPr lang="en-GB" sz="3200" dirty="0" smtClean="0">
                <a:latin typeface="Adobe Arabic" pitchFamily="18" charset="-78"/>
                <a:cs typeface="Adobe Arabic" pitchFamily="18" charset="-78"/>
              </a:rPr>
              <a:t> at the apical end</a:t>
            </a:r>
          </a:p>
          <a:p>
            <a:pPr>
              <a:lnSpc>
                <a:spcPct val="80000"/>
              </a:lnSpc>
            </a:pPr>
            <a:r>
              <a:rPr lang="en-GB" sz="3200" dirty="0" smtClean="0">
                <a:latin typeface="Adobe Arabic" pitchFamily="18" charset="-78"/>
                <a:cs typeface="Adobe Arabic" pitchFamily="18" charset="-78"/>
              </a:rPr>
              <a:t>• displacement of the Basilar Membrane causes movement in the hair cells of the </a:t>
            </a:r>
            <a:r>
              <a:rPr lang="en-GB" sz="3200" dirty="0" smtClean="0">
                <a:solidFill>
                  <a:schemeClr val="accent2"/>
                </a:solidFill>
                <a:latin typeface="Adobe Arabic" pitchFamily="18" charset="-78"/>
                <a:cs typeface="Adobe Arabic" pitchFamily="18" charset="-78"/>
              </a:rPr>
              <a:t>Organ of </a:t>
            </a:r>
            <a:r>
              <a:rPr lang="en-GB" sz="3200" dirty="0" err="1" smtClean="0">
                <a:solidFill>
                  <a:schemeClr val="accent2"/>
                </a:solidFill>
                <a:latin typeface="Adobe Arabic" pitchFamily="18" charset="-78"/>
                <a:cs typeface="Adobe Arabic" pitchFamily="18" charset="-78"/>
              </a:rPr>
              <a:t>Corti</a:t>
            </a:r>
            <a:r>
              <a:rPr lang="en-GB" sz="3200" dirty="0" smtClean="0">
                <a:solidFill>
                  <a:schemeClr val="accent2"/>
                </a:solidFill>
                <a:latin typeface="Adobe Arabic" pitchFamily="18" charset="-78"/>
                <a:cs typeface="Adobe Arabic" pitchFamily="18" charset="-78"/>
              </a:rPr>
              <a:t>:</a:t>
            </a:r>
          </a:p>
          <a:p>
            <a:pPr>
              <a:lnSpc>
                <a:spcPct val="80000"/>
              </a:lnSpc>
            </a:pPr>
            <a:r>
              <a:rPr lang="en-GB" sz="3200" dirty="0" smtClean="0">
                <a:latin typeface="Adobe Arabic" pitchFamily="18" charset="-78"/>
                <a:cs typeface="Adobe Arabic" pitchFamily="18" charset="-78"/>
              </a:rPr>
              <a:t>• each hair cell consists of hair bundles that in turn are composed of about 100 </a:t>
            </a:r>
          </a:p>
          <a:p>
            <a:pPr>
              <a:lnSpc>
                <a:spcPct val="80000"/>
              </a:lnSpc>
            </a:pPr>
            <a:r>
              <a:rPr lang="en-GB" sz="3200" dirty="0" smtClean="0">
                <a:latin typeface="Adobe Arabic" pitchFamily="18" charset="-78"/>
                <a:cs typeface="Adobe Arabic" pitchFamily="18" charset="-78"/>
              </a:rPr>
              <a:t>very fine filaments, called </a:t>
            </a:r>
            <a:r>
              <a:rPr lang="en-GB" sz="3200" dirty="0" err="1" smtClean="0">
                <a:latin typeface="Adobe Arabic" pitchFamily="18" charset="-78"/>
                <a:cs typeface="Adobe Arabic" pitchFamily="18" charset="-78"/>
              </a:rPr>
              <a:t>Stereocilia</a:t>
            </a:r>
            <a:r>
              <a:rPr lang="en-GB" sz="3200" dirty="0" smtClean="0">
                <a:latin typeface="Adobe Arabic" pitchFamily="18" charset="-78"/>
                <a:cs typeface="Adobe Arabic" pitchFamily="18" charset="-78"/>
              </a:rPr>
              <a:t>:  the movements of the </a:t>
            </a:r>
            <a:r>
              <a:rPr lang="en-GB" sz="3200" dirty="0" err="1" smtClean="0">
                <a:latin typeface="Adobe Arabic" pitchFamily="18" charset="-78"/>
                <a:cs typeface="Adobe Arabic" pitchFamily="18" charset="-78"/>
              </a:rPr>
              <a:t>Stereocilia</a:t>
            </a:r>
            <a:r>
              <a:rPr lang="en-GB" sz="3200" dirty="0" smtClean="0">
                <a:latin typeface="Adobe Arabic" pitchFamily="18" charset="-78"/>
                <a:cs typeface="Adobe Arabic" pitchFamily="18" charset="-78"/>
              </a:rPr>
              <a:t> initiate electrical currents through conduction channels in the hair cell </a:t>
            </a:r>
            <a:r>
              <a:rPr lang="en-GB" sz="3200" dirty="0" err="1" smtClean="0">
                <a:latin typeface="Adobe Arabic" pitchFamily="18" charset="-78"/>
                <a:cs typeface="Adobe Arabic" pitchFamily="18" charset="-78"/>
              </a:rPr>
              <a:t>cell</a:t>
            </a:r>
            <a:r>
              <a:rPr lang="en-GB" sz="3200" dirty="0" smtClean="0">
                <a:latin typeface="Adobe Arabic" pitchFamily="18" charset="-78"/>
                <a:cs typeface="Adobe Arabic" pitchFamily="18" charset="-78"/>
              </a:rPr>
              <a:t>-membranes</a:t>
            </a:r>
          </a:p>
          <a:p>
            <a:pPr>
              <a:lnSpc>
                <a:spcPct val="80000"/>
              </a:lnSpc>
            </a:pPr>
            <a:r>
              <a:rPr lang="en-GB" sz="3200" dirty="0" smtClean="0">
                <a:latin typeface="Adobe Arabic" pitchFamily="18" charset="-78"/>
                <a:cs typeface="Adobe Arabic" pitchFamily="18" charset="-78"/>
              </a:rPr>
              <a:t>•nerve </a:t>
            </a:r>
            <a:r>
              <a:rPr lang="en-GB" sz="3200" dirty="0" err="1" smtClean="0">
                <a:latin typeface="Adobe Arabic" pitchFamily="18" charset="-78"/>
                <a:cs typeface="Adobe Arabic" pitchFamily="18" charset="-78"/>
              </a:rPr>
              <a:t>fibers</a:t>
            </a:r>
            <a:r>
              <a:rPr lang="en-GB" sz="3200" dirty="0" smtClean="0">
                <a:latin typeface="Adobe Arabic" pitchFamily="18" charset="-78"/>
                <a:cs typeface="Adobe Arabic" pitchFamily="18" charset="-78"/>
              </a:rPr>
              <a:t> of the Auditory Nerve transmit the impulses to the auditory </a:t>
            </a:r>
            <a:r>
              <a:rPr lang="en-GB" sz="3200" dirty="0" err="1" smtClean="0">
                <a:latin typeface="Adobe Arabic" pitchFamily="18" charset="-78"/>
                <a:cs typeface="Adobe Arabic" pitchFamily="18" charset="-78"/>
              </a:rPr>
              <a:t>center</a:t>
            </a:r>
            <a:r>
              <a:rPr lang="en-GB" sz="3200" dirty="0" smtClean="0">
                <a:latin typeface="Adobe Arabic" pitchFamily="18" charset="-78"/>
                <a:cs typeface="Adobe Arabic" pitchFamily="18" charset="-78"/>
              </a:rPr>
              <a:t> of the brain</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sp>
        <p:nvSpPr>
          <p:cNvPr id="3" name="Content Placeholder 2"/>
          <p:cNvSpPr>
            <a:spLocks noGrp="1"/>
          </p:cNvSpPr>
          <p:nvPr>
            <p:ph sz="quarter" idx="1"/>
          </p:nvPr>
        </p:nvSpPr>
        <p:spPr/>
        <p:txBody>
          <a:bodyPr/>
          <a:lstStyle/>
          <a:p>
            <a:pPr>
              <a:buNone/>
            </a:pPr>
            <a:r>
              <a:rPr lang="en-US" b="1" dirty="0" smtClean="0"/>
              <a:t>	Brain, Speech &amp; Hearing</a:t>
            </a:r>
          </a:p>
          <a:p>
            <a:pPr>
              <a:buNone/>
            </a:pPr>
            <a:endParaRPr lang="en-US" b="1" dirty="0" smtClean="0"/>
          </a:p>
          <a:p>
            <a:pPr>
              <a:lnSpc>
                <a:spcPct val="80000"/>
              </a:lnSpc>
            </a:pPr>
            <a:r>
              <a:rPr lang="en-GB" sz="3200" dirty="0" smtClean="0"/>
              <a:t>certain localized areas of the cerebral cortex are essential for performing various </a:t>
            </a:r>
          </a:p>
          <a:p>
            <a:pPr>
              <a:lnSpc>
                <a:spcPct val="80000"/>
              </a:lnSpc>
            </a:pPr>
            <a:r>
              <a:rPr lang="en-GB" sz="3200" dirty="0" smtClean="0"/>
              <a:t>mental and physical functions, including speech production and perception</a:t>
            </a:r>
          </a:p>
          <a:p>
            <a:pPr>
              <a:lnSpc>
                <a:spcPct val="80000"/>
              </a:lnSpc>
            </a:pPr>
            <a:r>
              <a:rPr lang="en-GB" sz="3200" dirty="0" smtClean="0"/>
              <a:t>• linguistic abilities have long been known to be localized primarily in the left hemisphere of the brain</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60000"/>
                    <a:lumOff val="40000"/>
                  </a:schemeClr>
                </a:solidFill>
              </a:rPr>
              <a:t>Auditory Phonetics</a:t>
            </a:r>
            <a:endParaRPr lang="en-US" dirty="0"/>
          </a:p>
        </p:txBody>
      </p:sp>
      <p:pic>
        <p:nvPicPr>
          <p:cNvPr id="8" name="Content Placeholder 7" descr="brain.gif"/>
          <p:cNvPicPr>
            <a:picLocks noGrp="1" noChangeAspect="1"/>
          </p:cNvPicPr>
          <p:nvPr>
            <p:ph sz="quarter" idx="1"/>
          </p:nvPr>
        </p:nvPicPr>
        <p:blipFill>
          <a:blip r:embed="rId3"/>
          <a:stretch>
            <a:fillRect/>
          </a:stretch>
        </p:blipFill>
        <p:spPr>
          <a:xfrm>
            <a:off x="1981200" y="1524000"/>
            <a:ext cx="5165725" cy="4686431"/>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sz="quarter" idx="1"/>
          </p:nvPr>
        </p:nvSpPr>
        <p:spPr/>
        <p:txBody>
          <a:bodyPr/>
          <a:lstStyle/>
          <a:p>
            <a:endParaRPr lang="en-US" dirty="0" smtClean="0"/>
          </a:p>
          <a:p>
            <a:pPr>
              <a:buNone/>
            </a:pPr>
            <a:r>
              <a:rPr lang="en-US" dirty="0" smtClean="0"/>
              <a:t>	Acoustic Phonetics</a:t>
            </a:r>
          </a:p>
          <a:p>
            <a:r>
              <a:rPr lang="en-US" dirty="0" smtClean="0"/>
              <a:t>Sound Waves</a:t>
            </a:r>
          </a:p>
          <a:p>
            <a:r>
              <a:rPr lang="en-US" dirty="0" smtClean="0"/>
              <a:t>Properties of sound waves</a:t>
            </a:r>
          </a:p>
          <a:p>
            <a:r>
              <a:rPr lang="en-US" dirty="0" smtClean="0"/>
              <a:t>Spectrograph</a:t>
            </a:r>
          </a:p>
          <a:p>
            <a:pPr>
              <a:buNone/>
            </a:pPr>
            <a:r>
              <a:rPr lang="en-US" smtClean="0"/>
              <a:t>	Auditory </a:t>
            </a:r>
            <a:r>
              <a:rPr lang="en-US" dirty="0" smtClean="0"/>
              <a:t>Phonetics</a:t>
            </a:r>
          </a:p>
          <a:p>
            <a:r>
              <a:rPr lang="en-US" dirty="0" smtClean="0"/>
              <a:t>Ear and Brain</a:t>
            </a:r>
          </a:p>
          <a:p>
            <a:r>
              <a:rPr lang="en-US" dirty="0" smtClean="0"/>
              <a:t>Perception of sound</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193</TotalTime>
  <Words>686</Words>
  <Application>Microsoft Office PowerPoint</Application>
  <PresentationFormat>On-screen Show (4:3)</PresentationFormat>
  <Paragraphs>184</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Median</vt:lpstr>
      <vt:lpstr>PHONETICS (2)</vt:lpstr>
      <vt:lpstr>Previously….</vt:lpstr>
      <vt:lpstr>Today’s Lecture</vt:lpstr>
      <vt:lpstr>Acoustic Phonetics</vt:lpstr>
      <vt:lpstr>Acoustic Phonetics</vt:lpstr>
      <vt:lpstr>Sound Waves</vt:lpstr>
      <vt:lpstr>Acoustic Phonetics</vt:lpstr>
      <vt:lpstr>Acoustic Phonetics</vt:lpstr>
      <vt:lpstr>Acoustic Phonetics</vt:lpstr>
      <vt:lpstr>Acoustic Phonetics</vt:lpstr>
      <vt:lpstr>Acoustic Phonetics</vt:lpstr>
      <vt:lpstr>Acoustic Phonetics</vt:lpstr>
      <vt:lpstr>Acoustic Phonetics</vt:lpstr>
      <vt:lpstr>Acoustic Phonetics</vt:lpstr>
      <vt:lpstr>Acoustic Phonetics</vt:lpstr>
      <vt:lpstr>Acoustic Phonetics</vt:lpstr>
      <vt:lpstr>Acoustic Phonetics</vt:lpstr>
      <vt:lpstr>Acoustic Phonetics</vt:lpstr>
      <vt:lpstr>Acoustic Phonetics</vt:lpstr>
      <vt:lpstr>Acoustic Phonetics</vt:lpstr>
      <vt:lpstr>Auditory Phonetics</vt:lpstr>
      <vt:lpstr>Auditory Phonetics</vt:lpstr>
      <vt:lpstr>Auditory Phonetics</vt:lpstr>
      <vt:lpstr>Auditory Phonetics</vt:lpstr>
      <vt:lpstr>Auditory Phonetics</vt:lpstr>
      <vt:lpstr>Auditory Phonetics</vt:lpstr>
      <vt:lpstr>Auditory Phonetics</vt:lpstr>
      <vt:lpstr>Auditory Phonetics</vt:lpstr>
      <vt:lpstr>Auditory Phonetics</vt:lpstr>
      <vt:lpstr>Auditory Phonetics</vt:lpstr>
      <vt:lpstr>Auditory Phonetics</vt:lpstr>
      <vt:lpstr>Auditory Phonetics</vt:lpstr>
      <vt:lpstr>Recap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Numan</dc:creator>
  <cp:lastModifiedBy>vcomsats</cp:lastModifiedBy>
  <cp:revision>55</cp:revision>
  <dcterms:created xsi:type="dcterms:W3CDTF">2013-06-06T04:15:44Z</dcterms:created>
  <dcterms:modified xsi:type="dcterms:W3CDTF">2013-06-06T10:34:55Z</dcterms:modified>
</cp:coreProperties>
</file>