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4" r:id="rId5"/>
    <p:sldId id="259" r:id="rId6"/>
    <p:sldId id="260" r:id="rId7"/>
    <p:sldId id="261" r:id="rId8"/>
    <p:sldId id="262" r:id="rId9"/>
    <p:sldId id="265" r:id="rId10"/>
    <p:sldId id="263" r:id="rId11"/>
    <p:sldId id="266" r:id="rId12"/>
    <p:sldId id="291" r:id="rId13"/>
    <p:sldId id="267" r:id="rId14"/>
    <p:sldId id="268" r:id="rId15"/>
    <p:sldId id="269" r:id="rId16"/>
    <p:sldId id="270" r:id="rId17"/>
    <p:sldId id="271" r:id="rId18"/>
    <p:sldId id="272" r:id="rId19"/>
    <p:sldId id="273" r:id="rId20"/>
    <p:sldId id="274" r:id="rId21"/>
    <p:sldId id="276" r:id="rId22"/>
    <p:sldId id="277" r:id="rId23"/>
    <p:sldId id="279" r:id="rId24"/>
    <p:sldId id="280" r:id="rId25"/>
    <p:sldId id="281" r:id="rId26"/>
    <p:sldId id="278" r:id="rId27"/>
    <p:sldId id="282" r:id="rId28"/>
    <p:sldId id="283" r:id="rId29"/>
    <p:sldId id="284" r:id="rId30"/>
    <p:sldId id="275" r:id="rId31"/>
    <p:sldId id="289" r:id="rId32"/>
    <p:sldId id="290" r:id="rId33"/>
    <p:sldId id="286" r:id="rId34"/>
    <p:sldId id="287" r:id="rId35"/>
    <p:sldId id="288"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80AF9BA8-E9F9-4FDA-AE22-939BDC80C27C}" type="datetimeFigureOut">
              <a:rPr lang="en-US" smtClean="0"/>
              <a:pPr/>
              <a:t>03-Jun-13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4ABD3452-BFD9-4B54-84AB-A3CE049620ED}"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80AF9BA8-E9F9-4FDA-AE22-939BDC80C27C}" type="datetimeFigureOut">
              <a:rPr lang="en-US" smtClean="0"/>
              <a:pPr/>
              <a:t>03-Jun-13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D3452-BFD9-4B54-84AB-A3CE049620ED}"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80AF9BA8-E9F9-4FDA-AE22-939BDC80C27C}" type="datetimeFigureOut">
              <a:rPr lang="en-US" smtClean="0"/>
              <a:pPr/>
              <a:t>03-Jun-13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4ABD3452-BFD9-4B54-84AB-A3CE049620ED}"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80AF9BA8-E9F9-4FDA-AE22-939BDC80C27C}" type="datetimeFigureOut">
              <a:rPr lang="en-US" smtClean="0"/>
              <a:pPr/>
              <a:t>03-Jun-13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D3452-BFD9-4B54-84AB-A3CE049620ED}"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80AF9BA8-E9F9-4FDA-AE22-939BDC80C27C}" type="datetimeFigureOut">
              <a:rPr lang="en-US" smtClean="0"/>
              <a:pPr/>
              <a:t>03-Jun-13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D3452-BFD9-4B54-84AB-A3CE049620ED}"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80AF9BA8-E9F9-4FDA-AE22-939BDC80C27C}" type="datetimeFigureOut">
              <a:rPr lang="en-US" smtClean="0"/>
              <a:pPr/>
              <a:t>03-Jun-13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D3452-BFD9-4B54-84AB-A3CE049620ED}"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AF9BA8-E9F9-4FDA-AE22-939BDC80C27C}" type="datetimeFigureOut">
              <a:rPr lang="en-US" smtClean="0"/>
              <a:pPr/>
              <a:t>03-Jun-13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D3452-BFD9-4B54-84AB-A3CE049620ED}"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0AF9BA8-E9F9-4FDA-AE22-939BDC80C27C}" type="datetimeFigureOut">
              <a:rPr lang="en-US" smtClean="0"/>
              <a:pPr/>
              <a:t>03-Jun-13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D3452-BFD9-4B54-84AB-A3CE049620ED}"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80AF9BA8-E9F9-4FDA-AE22-939BDC80C27C}" type="datetimeFigureOut">
              <a:rPr lang="en-US" smtClean="0"/>
              <a:pPr/>
              <a:t>03-Jun-13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D3452-BFD9-4B54-84AB-A3CE049620ED}"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F9BA8-E9F9-4FDA-AE22-939BDC80C27C}" type="datetimeFigureOut">
              <a:rPr lang="en-US" smtClean="0"/>
              <a:pPr/>
              <a:t>03-Jun-13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D3452-BFD9-4B54-84AB-A3CE049620E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80AF9BA8-E9F9-4FDA-AE22-939BDC80C27C}" type="datetimeFigureOut">
              <a:rPr lang="en-US" smtClean="0"/>
              <a:pPr/>
              <a:t>03-Jun-13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D3452-BFD9-4B54-84AB-A3CE049620ED}"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80AF9BA8-E9F9-4FDA-AE22-939BDC80C27C}" type="datetimeFigureOut">
              <a:rPr lang="en-US" smtClean="0"/>
              <a:pPr/>
              <a:t>03-Jun-13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4ABD3452-BFD9-4B54-84AB-A3CE049620ED}"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b="1" dirty="0" smtClean="0"/>
              <a:t>Phonetics (Part 1)</a:t>
            </a:r>
            <a:endParaRPr lang="en-US" sz="4000" b="1" dirty="0"/>
          </a:p>
        </p:txBody>
      </p:sp>
      <p:sp>
        <p:nvSpPr>
          <p:cNvPr id="3" name="Subtitle 2"/>
          <p:cNvSpPr>
            <a:spLocks noGrp="1"/>
          </p:cNvSpPr>
          <p:nvPr>
            <p:ph type="subTitle" idx="1"/>
          </p:nvPr>
        </p:nvSpPr>
        <p:spPr/>
        <p:txBody>
          <a:bodyPr>
            <a:normAutofit fontScale="25000" lnSpcReduction="20000"/>
          </a:bodyPr>
          <a:lstStyle/>
          <a:p>
            <a:endParaRPr lang="en-US" dirty="0" smtClean="0"/>
          </a:p>
          <a:p>
            <a:endParaRPr lang="en-US" dirty="0"/>
          </a:p>
          <a:p>
            <a:r>
              <a:rPr lang="en-US" sz="7400" dirty="0" smtClean="0"/>
              <a:t>Dr. </a:t>
            </a:r>
            <a:r>
              <a:rPr lang="en-US" sz="7400" dirty="0" err="1"/>
              <a:t>A</a:t>
            </a:r>
            <a:r>
              <a:rPr lang="en-US" sz="7400" dirty="0" err="1" smtClean="0"/>
              <a:t>nsa</a:t>
            </a:r>
            <a:r>
              <a:rPr lang="en-US" sz="7400" dirty="0" smtClean="0"/>
              <a:t> </a:t>
            </a:r>
            <a:r>
              <a:rPr lang="en-US" sz="7400" dirty="0" err="1" smtClean="0"/>
              <a:t>Hameed</a:t>
            </a:r>
            <a:endParaRPr lang="en-US" sz="7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t>Phonetics</a:t>
            </a:r>
            <a:endParaRPr lang="en-US" sz="4000" b="1" dirty="0"/>
          </a:p>
        </p:txBody>
      </p:sp>
      <p:sp>
        <p:nvSpPr>
          <p:cNvPr id="3" name="Content Placeholder 2"/>
          <p:cNvSpPr>
            <a:spLocks noGrp="1"/>
          </p:cNvSpPr>
          <p:nvPr>
            <p:ph sz="quarter" idx="1"/>
          </p:nvPr>
        </p:nvSpPr>
        <p:spPr/>
        <p:txBody>
          <a:bodyPr/>
          <a:lstStyle/>
          <a:p>
            <a:endParaRPr lang="en-US" dirty="0" smtClean="0"/>
          </a:p>
          <a:p>
            <a:endParaRPr lang="en-US" sz="3200" b="1" dirty="0" smtClean="0">
              <a:ea typeface="ＭＳ Ｐゴシック" pitchFamily="34" charset="-128"/>
            </a:endParaRPr>
          </a:p>
          <a:p>
            <a:endParaRPr lang="en-US" sz="3200" b="1" dirty="0" smtClean="0">
              <a:ea typeface="ＭＳ Ｐゴシック" pitchFamily="34" charset="-128"/>
            </a:endParaRPr>
          </a:p>
          <a:p>
            <a:r>
              <a:rPr lang="en-US" sz="3200" b="1" dirty="0" smtClean="0">
                <a:ea typeface="ＭＳ Ｐゴシック" pitchFamily="34" charset="-128"/>
              </a:rPr>
              <a:t>The </a:t>
            </a:r>
            <a:r>
              <a:rPr lang="en-US" sz="3200" b="1" dirty="0" smtClean="0">
                <a:ea typeface="ＭＳ Ｐゴシック" pitchFamily="34" charset="-128"/>
              </a:rPr>
              <a:t>study of physical properties of sound(s</a:t>
            </a:r>
            <a:r>
              <a:rPr lang="en-US" sz="3200" b="1" dirty="0" smtClean="0">
                <a:ea typeface="ＭＳ Ｐゴシック" pitchFamily="34" charset="-128"/>
              </a:rPr>
              <a:t>) is called Phonetics</a:t>
            </a:r>
          </a:p>
          <a:p>
            <a:endParaRPr lang="en-US" dirty="0" smtClean="0">
              <a:ea typeface="ＭＳ Ｐゴシック" pitchFamily="34" charset="-128"/>
            </a:endParaRP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Phonetics</a:t>
            </a:r>
            <a:endParaRPr lang="en-US" b="1" dirty="0"/>
          </a:p>
        </p:txBody>
      </p:sp>
      <p:sp>
        <p:nvSpPr>
          <p:cNvPr id="3" name="Content Placeholder 2"/>
          <p:cNvSpPr>
            <a:spLocks noGrp="1"/>
          </p:cNvSpPr>
          <p:nvPr>
            <p:ph sz="quarter" idx="1"/>
          </p:nvPr>
        </p:nvSpPr>
        <p:spPr/>
        <p:txBody>
          <a:bodyPr/>
          <a:lstStyle/>
          <a:p>
            <a:endParaRPr lang="en-US" dirty="0" smtClean="0"/>
          </a:p>
          <a:p>
            <a:pPr>
              <a:buFontTx/>
              <a:buChar char="-"/>
            </a:pPr>
            <a:r>
              <a:rPr lang="hr-HR" dirty="0" smtClean="0"/>
              <a:t>The study of articulation, transmission and perception of speech sounds</a:t>
            </a:r>
            <a:endParaRPr lang="en-US" dirty="0" smtClean="0"/>
          </a:p>
          <a:p>
            <a:pPr>
              <a:buFontTx/>
              <a:buChar char="-"/>
            </a:pPr>
            <a:endParaRPr lang="hr-HR" dirty="0" smtClean="0"/>
          </a:p>
          <a:p>
            <a:pPr>
              <a:buFontTx/>
              <a:buChar char="-"/>
            </a:pPr>
            <a:r>
              <a:rPr lang="hr-HR" dirty="0" smtClean="0"/>
              <a:t>Articulatory phonetics</a:t>
            </a:r>
          </a:p>
          <a:p>
            <a:pPr>
              <a:buFontTx/>
              <a:buChar char="-"/>
            </a:pPr>
            <a:r>
              <a:rPr lang="hr-HR" dirty="0" smtClean="0"/>
              <a:t>Acoustic phonetics</a:t>
            </a:r>
          </a:p>
          <a:p>
            <a:pPr>
              <a:buFontTx/>
              <a:buChar char="-"/>
            </a:pPr>
            <a:r>
              <a:rPr lang="hr-HR" dirty="0" smtClean="0"/>
              <a:t>Auditory phonetics</a:t>
            </a:r>
            <a:endParaRPr lang="en-US" dirty="0" smtClean="0"/>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download.jpg"/>
          <p:cNvPicPr>
            <a:picLocks noGrp="1" noChangeAspect="1"/>
          </p:cNvPicPr>
          <p:nvPr>
            <p:ph sz="quarter" idx="1"/>
          </p:nvPr>
        </p:nvPicPr>
        <p:blipFill>
          <a:blip r:embed="rId2"/>
          <a:stretch>
            <a:fillRect/>
          </a:stretch>
        </p:blipFill>
        <p:spPr>
          <a:xfrm>
            <a:off x="267410" y="1524000"/>
            <a:ext cx="8899069" cy="4190999"/>
          </a:xfr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Articulatory phonetics</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hr-HR" sz="2400" dirty="0" smtClean="0"/>
              <a:t>is the study of the way the </a:t>
            </a:r>
            <a:r>
              <a:rPr lang="hr-HR" sz="2400" b="1" dirty="0" smtClean="0"/>
              <a:t>vocal organs</a:t>
            </a:r>
            <a:r>
              <a:rPr lang="hr-HR" sz="2400" dirty="0" smtClean="0"/>
              <a:t> are used to produce speech sounds</a:t>
            </a:r>
            <a:endParaRPr lang="en-US" sz="2400" dirty="0" smtClean="0"/>
          </a:p>
          <a:p>
            <a:endParaRPr lang="hr-HR" sz="2400" dirty="0" smtClean="0"/>
          </a:p>
          <a:p>
            <a:r>
              <a:rPr lang="hr-HR" sz="2400" dirty="0" smtClean="0"/>
              <a:t>The number of vocal organs varies with languages: there are speech sounds that do not use an air-stream from the lungs (non-pulmonic sounds, e.g. clicks </a:t>
            </a:r>
            <a:r>
              <a:rPr lang="hr-HR" sz="2400" i="1" dirty="0" smtClean="0"/>
              <a:t>tut tut or tsk tsk</a:t>
            </a:r>
            <a:r>
              <a:rPr lang="hr-HR" sz="2400" dirty="0" smtClean="0"/>
              <a:t>)</a:t>
            </a:r>
            <a:endParaRPr lang="en-US" sz="2400" i="1"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Acoustic Phonetics</a:t>
            </a:r>
            <a:endParaRPr lang="en-US" dirty="0"/>
          </a:p>
        </p:txBody>
      </p:sp>
      <p:sp>
        <p:nvSpPr>
          <p:cNvPr id="3" name="Content Placeholder 2"/>
          <p:cNvSpPr>
            <a:spLocks noGrp="1"/>
          </p:cNvSpPr>
          <p:nvPr>
            <p:ph sz="quarter" idx="1"/>
          </p:nvPr>
        </p:nvSpPr>
        <p:spPr/>
        <p:txBody>
          <a:bodyPr/>
          <a:lstStyle/>
          <a:p>
            <a:endParaRPr lang="en-US" dirty="0" smtClean="0"/>
          </a:p>
          <a:p>
            <a:pPr>
              <a:lnSpc>
                <a:spcPct val="80000"/>
              </a:lnSpc>
            </a:pPr>
            <a:r>
              <a:rPr lang="hr-HR" sz="2800" dirty="0" smtClean="0"/>
              <a:t>is the study of the physical properties of speech sounds and how they are transmitted</a:t>
            </a:r>
          </a:p>
          <a:p>
            <a:pPr>
              <a:lnSpc>
                <a:spcPct val="80000"/>
              </a:lnSpc>
            </a:pPr>
            <a:r>
              <a:rPr lang="hr-HR" sz="2800" dirty="0" smtClean="0"/>
              <a:t>Sound energy is a pressure wave consisting of vibrations of molecules in an elastic medium – a gas, a liquid, a solid; in this case, </a:t>
            </a:r>
            <a:r>
              <a:rPr lang="hr-HR" sz="2800" b="1" dirty="0" smtClean="0"/>
              <a:t>air</a:t>
            </a:r>
            <a:r>
              <a:rPr lang="hr-HR" sz="2800" dirty="0" smtClean="0"/>
              <a:t> – air particles are disturbed through the movements and vibrations of the vocal organs, especially the vocal folds. The process continues as a chain reaction for as long as the energy lasts.</a:t>
            </a:r>
          </a:p>
          <a:p>
            <a:pPr>
              <a:lnSpc>
                <a:spcPct val="80000"/>
              </a:lnSpc>
            </a:pPr>
            <a:r>
              <a:rPr lang="hr-HR" sz="2800" dirty="0" smtClean="0"/>
              <a:t>Air particles move in the form of a wave: they are characterized by </a:t>
            </a:r>
            <a:r>
              <a:rPr lang="hr-HR" sz="2800" b="1" dirty="0" smtClean="0"/>
              <a:t>oscillation </a:t>
            </a:r>
            <a:r>
              <a:rPr lang="hr-HR" sz="2800" dirty="0" smtClean="0"/>
              <a:t>, </a:t>
            </a:r>
            <a:r>
              <a:rPr lang="hr-HR" sz="2800" b="1" dirty="0" smtClean="0"/>
              <a:t>frequency </a:t>
            </a:r>
            <a:r>
              <a:rPr lang="hr-HR" sz="2800" dirty="0" smtClean="0"/>
              <a:t>(hertz), </a:t>
            </a:r>
            <a:r>
              <a:rPr lang="hr-HR" sz="2800" b="1" dirty="0" smtClean="0"/>
              <a:t>amplitude</a:t>
            </a:r>
            <a:r>
              <a:rPr lang="hr-HR" sz="2800" dirty="0" smtClean="0"/>
              <a:t> and </a:t>
            </a:r>
            <a:r>
              <a:rPr lang="hr-HR" sz="2800" b="1" dirty="0" smtClean="0"/>
              <a:t>intensity </a:t>
            </a:r>
            <a:r>
              <a:rPr lang="hr-HR" sz="2800" dirty="0" smtClean="0"/>
              <a:t>(decibels).</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Auditory Phonetics</a:t>
            </a:r>
            <a:endParaRPr lang="en-US" dirty="0"/>
          </a:p>
        </p:txBody>
      </p:sp>
      <p:sp>
        <p:nvSpPr>
          <p:cNvPr id="3" name="Content Placeholder 2"/>
          <p:cNvSpPr>
            <a:spLocks noGrp="1"/>
          </p:cNvSpPr>
          <p:nvPr>
            <p:ph sz="quarter" idx="1"/>
          </p:nvPr>
        </p:nvSpPr>
        <p:spPr/>
        <p:txBody>
          <a:bodyPr/>
          <a:lstStyle/>
          <a:p>
            <a:endParaRPr lang="en-US" dirty="0" smtClean="0"/>
          </a:p>
          <a:p>
            <a:pPr>
              <a:lnSpc>
                <a:spcPct val="90000"/>
              </a:lnSpc>
            </a:pPr>
            <a:r>
              <a:rPr lang="hr-HR" dirty="0" smtClean="0"/>
              <a:t>is the study of the way people perceive speech sounds; the study of speech perception.</a:t>
            </a:r>
            <a:endParaRPr lang="en-US" dirty="0" smtClean="0"/>
          </a:p>
          <a:p>
            <a:pPr>
              <a:lnSpc>
                <a:spcPct val="90000"/>
              </a:lnSpc>
            </a:pPr>
            <a:endParaRPr lang="hr-HR" dirty="0" smtClean="0"/>
          </a:p>
          <a:p>
            <a:pPr>
              <a:lnSpc>
                <a:spcPct val="90000"/>
              </a:lnSpc>
            </a:pPr>
            <a:r>
              <a:rPr lang="hr-HR" b="1" dirty="0" smtClean="0"/>
              <a:t>1</a:t>
            </a:r>
            <a:r>
              <a:rPr lang="hr-HR" b="1" baseline="30000" dirty="0" smtClean="0"/>
              <a:t>st</a:t>
            </a:r>
            <a:r>
              <a:rPr lang="hr-HR" baseline="30000" dirty="0" smtClean="0"/>
              <a:t> </a:t>
            </a:r>
            <a:r>
              <a:rPr lang="hr-HR" dirty="0" smtClean="0"/>
              <a:t>step – when sound waves arrive at the </a:t>
            </a:r>
            <a:r>
              <a:rPr lang="hr-HR" b="1" dirty="0" smtClean="0"/>
              <a:t>ear</a:t>
            </a:r>
            <a:r>
              <a:rPr lang="hr-HR" dirty="0" smtClean="0"/>
              <a:t>;</a:t>
            </a:r>
          </a:p>
          <a:p>
            <a:pPr>
              <a:lnSpc>
                <a:spcPct val="90000"/>
              </a:lnSpc>
            </a:pPr>
            <a:r>
              <a:rPr lang="hr-HR" b="1" dirty="0" smtClean="0"/>
              <a:t>2</a:t>
            </a:r>
            <a:r>
              <a:rPr lang="hr-HR" b="1" baseline="30000" dirty="0" smtClean="0"/>
              <a:t>nd</a:t>
            </a:r>
            <a:r>
              <a:rPr lang="hr-HR" baseline="30000" dirty="0" smtClean="0"/>
              <a:t> </a:t>
            </a:r>
            <a:r>
              <a:rPr lang="hr-HR" dirty="0" smtClean="0"/>
              <a:t>step – transmission of sound along the </a:t>
            </a:r>
            <a:r>
              <a:rPr lang="hr-HR" b="1" dirty="0" smtClean="0"/>
              <a:t>auditory nerve to the brain</a:t>
            </a:r>
            <a:endParaRPr lang="en-US" b="1" dirty="0" smtClean="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hr-HR" sz="4000" b="1" dirty="0" smtClean="0">
                <a:solidFill>
                  <a:schemeClr val="accent4">
                    <a:lumMod val="50000"/>
                  </a:schemeClr>
                </a:solidFill>
              </a:rPr>
              <a:t>Articulatory </a:t>
            </a:r>
            <a:r>
              <a:rPr lang="en-US" sz="4000" b="1" dirty="0" smtClean="0">
                <a:solidFill>
                  <a:schemeClr val="accent4">
                    <a:lumMod val="50000"/>
                  </a:schemeClr>
                </a:solidFill>
              </a:rPr>
              <a:t>P</a:t>
            </a:r>
            <a:r>
              <a:rPr lang="hr-HR" sz="4000" b="1" dirty="0" smtClean="0">
                <a:solidFill>
                  <a:schemeClr val="accent4">
                    <a:lumMod val="50000"/>
                  </a:schemeClr>
                </a:solidFill>
              </a:rPr>
              <a:t>honetics</a:t>
            </a:r>
            <a:endParaRPr lang="en-US" sz="4000" b="1" dirty="0">
              <a:solidFill>
                <a:schemeClr val="accent4">
                  <a:lumMod val="50000"/>
                </a:schemeClr>
              </a:solidFill>
            </a:endParaRPr>
          </a:p>
        </p:txBody>
      </p:sp>
      <p:sp>
        <p:nvSpPr>
          <p:cNvPr id="3" name="Content Placeholder 2"/>
          <p:cNvSpPr>
            <a:spLocks noGrp="1"/>
          </p:cNvSpPr>
          <p:nvPr>
            <p:ph sz="quarter" idx="1"/>
          </p:nvPr>
        </p:nvSpPr>
        <p:spPr/>
        <p:txBody>
          <a:bodyPr/>
          <a:lstStyle/>
          <a:p>
            <a:endParaRPr lang="en-US" dirty="0" smtClean="0"/>
          </a:p>
          <a:p>
            <a:r>
              <a:rPr lang="en-US" dirty="0" smtClean="0"/>
              <a:t>The production of any speech sound involves the movement of an air stream.</a:t>
            </a:r>
          </a:p>
          <a:p>
            <a:r>
              <a:rPr lang="en-US" dirty="0" smtClean="0"/>
              <a:t>Most speech sounds are produced by pushing the air out of the lungs through the mouth (oral) and sometimes through the nose (nasal).</a:t>
            </a:r>
          </a:p>
          <a:p>
            <a:r>
              <a:rPr lang="en-US" dirty="0" err="1" smtClean="0"/>
              <a:t>Articulatory</a:t>
            </a:r>
            <a:r>
              <a:rPr lang="en-US" dirty="0" smtClean="0"/>
              <a:t> Phonetics deals with how the sounds are produced.</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Three Dimensions of Articulation</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r>
              <a:rPr lang="en-US" b="1" dirty="0" smtClean="0"/>
              <a:t>Voicing</a:t>
            </a:r>
          </a:p>
          <a:p>
            <a:r>
              <a:rPr lang="en-US" b="1" dirty="0" smtClean="0"/>
              <a:t>Place of Articulation</a:t>
            </a:r>
          </a:p>
          <a:p>
            <a:r>
              <a:rPr lang="en-US" b="1" dirty="0" smtClean="0"/>
              <a:t>Manner of Articulation</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vocaltract.pict                                                0003C3A2Macintosh HD                   BC93CBFC:"/>
          <p:cNvPicPr>
            <a:picLocks noGrp="1" noChangeAspect="1" noChangeArrowheads="1"/>
          </p:cNvPicPr>
          <p:nvPr>
            <p:ph sz="quarter" idx="1"/>
          </p:nvPr>
        </p:nvPicPr>
        <p:blipFill>
          <a:blip r:embed="rId3"/>
          <a:srcRect/>
          <a:stretch>
            <a:fillRect/>
          </a:stretch>
        </p:blipFill>
        <p:spPr>
          <a:xfrm>
            <a:off x="1896366" y="178726"/>
            <a:ext cx="5952233" cy="6374474"/>
          </a:xfrm>
        </p:spPr>
      </p:pic>
      <p:sp>
        <p:nvSpPr>
          <p:cNvPr id="3" name="TextBox 2"/>
          <p:cNvSpPr txBox="1"/>
          <p:nvPr/>
        </p:nvSpPr>
        <p:spPr>
          <a:xfrm>
            <a:off x="609600" y="685800"/>
            <a:ext cx="2667000" cy="461665"/>
          </a:xfrm>
          <a:prstGeom prst="rect">
            <a:avLst/>
          </a:prstGeom>
          <a:noFill/>
        </p:spPr>
        <p:txBody>
          <a:bodyPr wrap="square" rtlCol="0">
            <a:spAutoFit/>
          </a:bodyPr>
          <a:lstStyle/>
          <a:p>
            <a:r>
              <a:rPr lang="en-US" sz="2400" b="1" dirty="0" smtClean="0"/>
              <a:t>Speech Organs</a:t>
            </a:r>
            <a:endParaRPr lang="en-U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Voicing</a:t>
            </a:r>
            <a:endParaRPr lang="en-US" dirty="0"/>
          </a:p>
        </p:txBody>
      </p:sp>
      <p:sp>
        <p:nvSpPr>
          <p:cNvPr id="3" name="Content Placeholder 2"/>
          <p:cNvSpPr>
            <a:spLocks noGrp="1"/>
          </p:cNvSpPr>
          <p:nvPr>
            <p:ph sz="quarter" idx="1"/>
          </p:nvPr>
        </p:nvSpPr>
        <p:spPr/>
        <p:txBody>
          <a:bodyPr/>
          <a:lstStyle/>
          <a:p>
            <a:r>
              <a:rPr lang="en-US" b="1" dirty="0" smtClean="0"/>
              <a:t>Voiced and Voiceless</a:t>
            </a:r>
            <a:endParaRPr lang="en-US" dirty="0" smtClean="0"/>
          </a:p>
          <a:p>
            <a:r>
              <a:rPr lang="en-US" dirty="0" smtClean="0"/>
              <a:t>The air stream from the lungs passes through an opening between the vocal cords, the glottis. If the vocal cords are apart and the airstream is not obstructed at the glottis, the sounds produced this way are </a:t>
            </a:r>
            <a:r>
              <a:rPr lang="en-US" b="1" u="sng" dirty="0" smtClean="0"/>
              <a:t>voiceless</a:t>
            </a:r>
            <a:r>
              <a:rPr lang="en-US" dirty="0" smtClean="0"/>
              <a:t>.</a:t>
            </a:r>
          </a:p>
          <a:p>
            <a:endParaRPr lang="en-US" dirty="0"/>
          </a:p>
        </p:txBody>
      </p:sp>
      <p:pic>
        <p:nvPicPr>
          <p:cNvPr id="4" name="Picture 4"/>
          <p:cNvPicPr>
            <a:picLocks noChangeAspect="1" noChangeArrowheads="1"/>
          </p:cNvPicPr>
          <p:nvPr/>
        </p:nvPicPr>
        <p:blipFill>
          <a:blip r:embed="rId3"/>
          <a:srcRect/>
          <a:stretch>
            <a:fillRect/>
          </a:stretch>
        </p:blipFill>
        <p:spPr>
          <a:xfrm>
            <a:off x="3888259" y="3276600"/>
            <a:ext cx="5255741" cy="3352800"/>
          </a:xfrm>
          <a:prstGeom prst="rect">
            <a:avLst/>
          </a:prstGeom>
          <a:noFill/>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Voicing</a:t>
            </a:r>
            <a:endParaRPr lang="en-US" dirty="0"/>
          </a:p>
        </p:txBody>
      </p:sp>
      <p:sp>
        <p:nvSpPr>
          <p:cNvPr id="3" name="Content Placeholder 2"/>
          <p:cNvSpPr>
            <a:spLocks noGrp="1"/>
          </p:cNvSpPr>
          <p:nvPr>
            <p:ph sz="quarter" idx="1"/>
          </p:nvPr>
        </p:nvSpPr>
        <p:spPr/>
        <p:txBody>
          <a:bodyPr/>
          <a:lstStyle/>
          <a:p>
            <a:r>
              <a:rPr lang="en-US" dirty="0" smtClean="0"/>
              <a:t>If the vocal cords are together and the airstream forces its way through, the vocal cords vibrate and the sounds produced this way are </a:t>
            </a:r>
            <a:r>
              <a:rPr lang="en-US" b="1" u="sng" dirty="0" smtClean="0"/>
              <a:t>voiced</a:t>
            </a:r>
          </a:p>
          <a:p>
            <a:endParaRPr lang="en-US" b="1" u="sng" dirty="0" smtClean="0"/>
          </a:p>
          <a:p>
            <a:endParaRPr lang="en-US" b="1" u="sng" dirty="0" smtClean="0"/>
          </a:p>
          <a:p>
            <a:endParaRPr lang="en-US" dirty="0"/>
          </a:p>
        </p:txBody>
      </p:sp>
      <p:pic>
        <p:nvPicPr>
          <p:cNvPr id="4" name="Picture 6"/>
          <p:cNvPicPr>
            <a:picLocks noChangeAspect="1" noChangeArrowheads="1"/>
          </p:cNvPicPr>
          <p:nvPr/>
        </p:nvPicPr>
        <p:blipFill>
          <a:blip r:embed="rId3"/>
          <a:srcRect/>
          <a:stretch>
            <a:fillRect/>
          </a:stretch>
        </p:blipFill>
        <p:spPr>
          <a:xfrm>
            <a:off x="2667000" y="2895600"/>
            <a:ext cx="3886200" cy="3574532"/>
          </a:xfrm>
          <a:prstGeom prst="rect">
            <a:avLst/>
          </a:prstGeom>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Voicing</a:t>
            </a:r>
            <a:endParaRPr lang="en-US" b="1" dirty="0">
              <a:solidFill>
                <a:srgbClr val="C00000"/>
              </a:solidFill>
            </a:endParaRPr>
          </a:p>
        </p:txBody>
      </p:sp>
      <p:sp>
        <p:nvSpPr>
          <p:cNvPr id="3" name="Content Placeholder 2"/>
          <p:cNvSpPr>
            <a:spLocks noGrp="1"/>
          </p:cNvSpPr>
          <p:nvPr>
            <p:ph sz="quarter" idx="1"/>
          </p:nvPr>
        </p:nvSpPr>
        <p:spPr/>
        <p:txBody>
          <a:bodyPr/>
          <a:lstStyle/>
          <a:p>
            <a:endParaRPr lang="en-US" dirty="0" smtClean="0"/>
          </a:p>
          <a:p>
            <a:r>
              <a:rPr lang="en-US" dirty="0" smtClean="0"/>
              <a:t>If you put a finger in each ear and say “</a:t>
            </a:r>
            <a:r>
              <a:rPr lang="en-US" dirty="0" err="1" smtClean="0"/>
              <a:t>zzzzz</a:t>
            </a:r>
            <a:r>
              <a:rPr lang="en-US" dirty="0" smtClean="0"/>
              <a:t>” you can feel the vibrations. (Voiced)</a:t>
            </a:r>
          </a:p>
          <a:p>
            <a:r>
              <a:rPr lang="en-US" dirty="0" smtClean="0"/>
              <a:t>If you put a finger in each ear and say “</a:t>
            </a:r>
            <a:r>
              <a:rPr lang="en-US" dirty="0" err="1" smtClean="0"/>
              <a:t>sssss</a:t>
            </a:r>
            <a:r>
              <a:rPr lang="en-US" dirty="0" smtClean="0"/>
              <a:t>” you will not feel any vibration. (Voiceless)</a:t>
            </a:r>
          </a:p>
          <a:p>
            <a:endParaRPr lang="en-US" dirty="0" smtClean="0"/>
          </a:p>
          <a:p>
            <a:r>
              <a:rPr lang="en-US" dirty="0" smtClean="0"/>
              <a:t>When you whisper, you are actually making all the speech sounds voiceless</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C00000"/>
                </a:solidFill>
              </a:rPr>
              <a:t>Voicing</a:t>
            </a:r>
            <a:endParaRPr lang="en-US" dirty="0"/>
          </a:p>
        </p:txBody>
      </p:sp>
      <p:sp>
        <p:nvSpPr>
          <p:cNvPr id="3" name="Content Placeholder 2"/>
          <p:cNvSpPr>
            <a:spLocks noGrp="1"/>
          </p:cNvSpPr>
          <p:nvPr>
            <p:ph sz="quarter" idx="1"/>
          </p:nvPr>
        </p:nvSpPr>
        <p:spPr/>
        <p:txBody>
          <a:bodyPr/>
          <a:lstStyle/>
          <a:p>
            <a:r>
              <a:rPr lang="en-US" dirty="0" smtClean="0"/>
              <a:t>Nasal and Oral Sounds</a:t>
            </a:r>
          </a:p>
          <a:p>
            <a:endParaRPr lang="en-US" dirty="0" smtClean="0"/>
          </a:p>
          <a:p>
            <a:r>
              <a:rPr lang="en-US" dirty="0" smtClean="0"/>
              <a:t>When the soft palate or velum is raised to block the passage of air stream through the nose and forced through the mouth, sounds produced this way are called oral.</a:t>
            </a:r>
          </a:p>
          <a:p>
            <a:r>
              <a:rPr lang="en-US" dirty="0" smtClean="0"/>
              <a:t>If you force the air out of the nose by closing your lips or blocking the oral passage, sounds produced this way are called nasal.</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b="1" dirty="0">
              <a:solidFill>
                <a:srgbClr val="0070C0"/>
              </a:solidFill>
            </a:endParaRPr>
          </a:p>
        </p:txBody>
      </p:sp>
      <p:sp>
        <p:nvSpPr>
          <p:cNvPr id="3" name="Content Placeholder 2"/>
          <p:cNvSpPr>
            <a:spLocks noGrp="1"/>
          </p:cNvSpPr>
          <p:nvPr>
            <p:ph sz="quarter" idx="1"/>
          </p:nvPr>
        </p:nvSpPr>
        <p:spPr/>
        <p:txBody>
          <a:bodyPr/>
          <a:lstStyle/>
          <a:p>
            <a:endParaRPr lang="en-US" dirty="0" smtClean="0"/>
          </a:p>
          <a:p>
            <a:r>
              <a:rPr lang="en-US" dirty="0" smtClean="0"/>
              <a:t>Labials (bilabials, labiodentals)</a:t>
            </a:r>
          </a:p>
          <a:p>
            <a:r>
              <a:rPr lang="en-US" dirty="0" err="1" smtClean="0"/>
              <a:t>Alveolars</a:t>
            </a:r>
            <a:endParaRPr lang="en-US" dirty="0" smtClean="0"/>
          </a:p>
          <a:p>
            <a:r>
              <a:rPr lang="en-US" dirty="0" smtClean="0"/>
              <a:t>Velars</a:t>
            </a:r>
          </a:p>
          <a:p>
            <a:r>
              <a:rPr lang="en-US" dirty="0" err="1" smtClean="0"/>
              <a:t>Interdentals</a:t>
            </a:r>
            <a:endParaRPr lang="en-US" dirty="0" smtClean="0"/>
          </a:p>
          <a:p>
            <a:r>
              <a:rPr lang="en-US" dirty="0" smtClean="0"/>
              <a:t>Palatals</a:t>
            </a:r>
          </a:p>
          <a:p>
            <a:r>
              <a:rPr lang="en-US" dirty="0" err="1" smtClean="0"/>
              <a:t>Glottals</a:t>
            </a:r>
            <a:r>
              <a:rPr lang="en-US" dirty="0" smtClean="0"/>
              <a:t> </a:t>
            </a:r>
            <a:endParaRPr lang="en-US" dirty="0"/>
          </a:p>
        </p:txBody>
      </p:sp>
      <p:pic>
        <p:nvPicPr>
          <p:cNvPr id="4" name="Picture 1027" descr="olive_p23_v2"/>
          <p:cNvPicPr>
            <a:picLocks noChangeAspect="1" noChangeArrowheads="1"/>
          </p:cNvPicPr>
          <p:nvPr/>
        </p:nvPicPr>
        <p:blipFill>
          <a:blip r:embed="rId2"/>
          <a:srcRect/>
          <a:stretch>
            <a:fillRect/>
          </a:stretch>
        </p:blipFill>
        <p:spPr bwMode="auto">
          <a:xfrm>
            <a:off x="5410200" y="762000"/>
            <a:ext cx="3409950" cy="5589587"/>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dirty="0"/>
          </a:p>
        </p:txBody>
      </p:sp>
      <p:sp>
        <p:nvSpPr>
          <p:cNvPr id="3" name="Content Placeholder 2"/>
          <p:cNvSpPr>
            <a:spLocks noGrp="1"/>
          </p:cNvSpPr>
          <p:nvPr>
            <p:ph sz="quarter" idx="1"/>
          </p:nvPr>
        </p:nvSpPr>
        <p:spPr/>
        <p:txBody>
          <a:bodyPr/>
          <a:lstStyle/>
          <a:p>
            <a:r>
              <a:rPr lang="en-US" dirty="0" smtClean="0"/>
              <a:t>1. Labials</a:t>
            </a:r>
          </a:p>
          <a:p>
            <a:endParaRPr lang="en-US" dirty="0" smtClean="0"/>
          </a:p>
          <a:p>
            <a:r>
              <a:rPr lang="en-US" dirty="0" smtClean="0"/>
              <a:t>[b], [p], [m], [f] and [v] are </a:t>
            </a:r>
            <a:r>
              <a:rPr lang="en-US" b="1" dirty="0" smtClean="0"/>
              <a:t>labials</a:t>
            </a:r>
          </a:p>
          <a:p>
            <a:endParaRPr lang="en-US" b="1" dirty="0" smtClean="0"/>
          </a:p>
          <a:p>
            <a:r>
              <a:rPr lang="en-US" dirty="0" smtClean="0"/>
              <a:t>When we produce [b], [p], or [m], we articulate them by bringing together both lips. These speech sounds are called </a:t>
            </a:r>
            <a:r>
              <a:rPr lang="en-US" b="1" dirty="0" smtClean="0"/>
              <a:t>bilabials</a:t>
            </a:r>
          </a:p>
          <a:p>
            <a:endParaRPr lang="en-US" b="1" dirty="0" smtClean="0"/>
          </a:p>
          <a:p>
            <a:r>
              <a:rPr lang="en-US" dirty="0" smtClean="0"/>
              <a:t>When we produce [f] and [v], we articulate by touching the bottom lip to the upper teeth. These speech sounds are called </a:t>
            </a:r>
            <a:r>
              <a:rPr lang="en-US" b="1" dirty="0" smtClean="0"/>
              <a:t>labiodentals</a:t>
            </a:r>
            <a:endParaRPr lang="en-US" b="1"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dirty="0"/>
          </a:p>
        </p:txBody>
      </p:sp>
      <p:sp>
        <p:nvSpPr>
          <p:cNvPr id="3" name="Content Placeholder 2"/>
          <p:cNvSpPr>
            <a:spLocks noGrp="1"/>
          </p:cNvSpPr>
          <p:nvPr>
            <p:ph sz="quarter" idx="1"/>
          </p:nvPr>
        </p:nvSpPr>
        <p:spPr/>
        <p:txBody>
          <a:bodyPr/>
          <a:lstStyle/>
          <a:p>
            <a:r>
              <a:rPr lang="en-US" dirty="0" smtClean="0"/>
              <a:t>2</a:t>
            </a:r>
            <a:r>
              <a:rPr lang="en-US" b="1" dirty="0" smtClean="0"/>
              <a:t>. </a:t>
            </a:r>
            <a:r>
              <a:rPr lang="en-US" b="1" dirty="0" err="1" smtClean="0"/>
              <a:t>Alvelors</a:t>
            </a:r>
            <a:endParaRPr lang="en-US" b="1" dirty="0" smtClean="0"/>
          </a:p>
          <a:p>
            <a:endParaRPr lang="en-US" dirty="0" smtClean="0"/>
          </a:p>
          <a:p>
            <a:r>
              <a:rPr lang="en-US" dirty="0" smtClean="0"/>
              <a:t>[t], [d], [s], [z], [n], and [l] are </a:t>
            </a:r>
            <a:r>
              <a:rPr lang="en-US" dirty="0" err="1" smtClean="0"/>
              <a:t>alveolars</a:t>
            </a:r>
            <a:r>
              <a:rPr lang="en-US" dirty="0" smtClean="0"/>
              <a:t>.</a:t>
            </a:r>
          </a:p>
          <a:p>
            <a:endParaRPr lang="en-US" dirty="0" smtClean="0"/>
          </a:p>
          <a:p>
            <a:r>
              <a:rPr lang="en-US" dirty="0" smtClean="0"/>
              <a:t>When we produce these sounds we raise the tip of our tongue toward the hard palate and touch the alveolar ridge. These speech sounds are called </a:t>
            </a:r>
            <a:r>
              <a:rPr lang="en-US" b="1" dirty="0" err="1" smtClean="0"/>
              <a:t>alveolars</a:t>
            </a:r>
            <a:endParaRPr lang="en-US" b="1" dirty="0" smtClean="0"/>
          </a:p>
          <a:p>
            <a:endParaRPr lang="en-US" b="1"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dirty="0"/>
          </a:p>
        </p:txBody>
      </p:sp>
      <p:sp>
        <p:nvSpPr>
          <p:cNvPr id="3" name="Content Placeholder 2"/>
          <p:cNvSpPr>
            <a:spLocks noGrp="1"/>
          </p:cNvSpPr>
          <p:nvPr>
            <p:ph sz="quarter" idx="1"/>
          </p:nvPr>
        </p:nvSpPr>
        <p:spPr/>
        <p:txBody>
          <a:bodyPr/>
          <a:lstStyle/>
          <a:p>
            <a:r>
              <a:rPr lang="en-US" b="1" dirty="0" smtClean="0"/>
              <a:t>3. Velars</a:t>
            </a:r>
          </a:p>
          <a:p>
            <a:endParaRPr lang="en-US" dirty="0" smtClean="0"/>
          </a:p>
          <a:p>
            <a:r>
              <a:rPr lang="en-US" dirty="0" smtClean="0"/>
              <a:t>[k],[g],[ŋ],[w]are velars.</a:t>
            </a:r>
          </a:p>
          <a:p>
            <a:endParaRPr lang="en-US" dirty="0" smtClean="0"/>
          </a:p>
          <a:p>
            <a:r>
              <a:rPr lang="en-US" dirty="0" smtClean="0"/>
              <a:t>When we produce these sounds we raise the back of our tongue toward the soft palate or the velum. These speech sounds are called</a:t>
            </a:r>
            <a:r>
              <a:rPr lang="en-US" b="1" dirty="0" smtClean="0"/>
              <a:t> velars</a:t>
            </a:r>
            <a:endParaRPr lang="en-US" b="1"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dirty="0"/>
          </a:p>
        </p:txBody>
      </p:sp>
      <p:sp>
        <p:nvSpPr>
          <p:cNvPr id="3" name="Content Placeholder 2"/>
          <p:cNvSpPr>
            <a:spLocks noGrp="1"/>
          </p:cNvSpPr>
          <p:nvPr>
            <p:ph sz="quarter" idx="1"/>
          </p:nvPr>
        </p:nvSpPr>
        <p:spPr/>
        <p:txBody>
          <a:bodyPr/>
          <a:lstStyle/>
          <a:p>
            <a:r>
              <a:rPr lang="en-US" b="1" dirty="0" smtClean="0"/>
              <a:t>4. </a:t>
            </a:r>
            <a:r>
              <a:rPr lang="en-US" b="1" dirty="0" err="1" smtClean="0"/>
              <a:t>Interdentals</a:t>
            </a:r>
            <a:endParaRPr lang="en-US" b="1" dirty="0" smtClean="0"/>
          </a:p>
          <a:p>
            <a:endParaRPr lang="en-US" dirty="0" smtClean="0"/>
          </a:p>
          <a:p>
            <a:r>
              <a:rPr lang="en-US" dirty="0" smtClean="0"/>
              <a:t>[Ɵ] and [ð] are </a:t>
            </a:r>
            <a:r>
              <a:rPr lang="en-US" dirty="0" err="1" smtClean="0"/>
              <a:t>interdentals</a:t>
            </a:r>
            <a:r>
              <a:rPr lang="en-US" dirty="0" smtClean="0"/>
              <a:t>.  </a:t>
            </a:r>
          </a:p>
          <a:p>
            <a:endParaRPr lang="en-US" dirty="0" smtClean="0"/>
          </a:p>
          <a:p>
            <a:r>
              <a:rPr lang="en-US" dirty="0" smtClean="0"/>
              <a:t>When we produce these sounds we insert the tip of our tongue between the upper and the lower teeth. These speech sounds are called </a:t>
            </a:r>
            <a:r>
              <a:rPr lang="en-US" b="1" dirty="0" err="1" smtClean="0"/>
              <a:t>interdentals</a:t>
            </a:r>
            <a:r>
              <a:rPr lang="en-US" dirty="0" smtClean="0"/>
              <a:t>.</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Places of Articulation</a:t>
            </a:r>
            <a:endParaRPr lang="en-US" dirty="0"/>
          </a:p>
        </p:txBody>
      </p:sp>
      <p:sp>
        <p:nvSpPr>
          <p:cNvPr id="3" name="Content Placeholder 2"/>
          <p:cNvSpPr>
            <a:spLocks noGrp="1"/>
          </p:cNvSpPr>
          <p:nvPr>
            <p:ph sz="quarter" idx="1"/>
          </p:nvPr>
        </p:nvSpPr>
        <p:spPr/>
        <p:txBody>
          <a:bodyPr/>
          <a:lstStyle/>
          <a:p>
            <a:r>
              <a:rPr lang="en-US" b="1" dirty="0" smtClean="0"/>
              <a:t>5. Palatals</a:t>
            </a:r>
          </a:p>
          <a:p>
            <a:endParaRPr lang="en-US" dirty="0" smtClean="0"/>
          </a:p>
          <a:p>
            <a:r>
              <a:rPr lang="en-US" dirty="0" smtClean="0"/>
              <a:t>[ʃ] [ʒ] [ʧ] [ʤ] are palatals.</a:t>
            </a:r>
          </a:p>
          <a:p>
            <a:endParaRPr lang="en-US" dirty="0" smtClean="0"/>
          </a:p>
          <a:p>
            <a:r>
              <a:rPr lang="en-US" dirty="0" smtClean="0"/>
              <a:t>When we produce these sounds we raise the front part of our tongue to a point on the hard palate just behind the alveolar ridge. These speech sounds are called palatals.</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b="1" dirty="0">
              <a:solidFill>
                <a:srgbClr val="7030A0"/>
              </a:solidFill>
            </a:endParaRPr>
          </a:p>
        </p:txBody>
      </p:sp>
      <p:sp>
        <p:nvSpPr>
          <p:cNvPr id="3" name="Content Placeholder 2"/>
          <p:cNvSpPr>
            <a:spLocks noGrp="1"/>
          </p:cNvSpPr>
          <p:nvPr>
            <p:ph sz="quarter" idx="1"/>
          </p:nvPr>
        </p:nvSpPr>
        <p:spPr/>
        <p:txBody>
          <a:bodyPr/>
          <a:lstStyle/>
          <a:p>
            <a:endParaRPr lang="en-US" dirty="0" smtClean="0"/>
          </a:p>
          <a:p>
            <a:r>
              <a:rPr lang="fr-FR" dirty="0" smtClean="0"/>
              <a:t>Stops</a:t>
            </a:r>
          </a:p>
          <a:p>
            <a:r>
              <a:rPr lang="fr-FR" dirty="0" smtClean="0"/>
              <a:t>Fricatives			</a:t>
            </a:r>
            <a:r>
              <a:rPr lang="fr-FR" dirty="0" err="1" smtClean="0"/>
              <a:t>Obstruents</a:t>
            </a:r>
            <a:endParaRPr lang="fr-FR" dirty="0" smtClean="0"/>
          </a:p>
          <a:p>
            <a:r>
              <a:rPr lang="fr-FR" dirty="0" err="1" smtClean="0"/>
              <a:t>Affricates</a:t>
            </a:r>
            <a:endParaRPr lang="fr-FR" dirty="0" smtClean="0"/>
          </a:p>
          <a:p>
            <a:endParaRPr lang="fr-FR" dirty="0" smtClean="0"/>
          </a:p>
          <a:p>
            <a:endParaRPr lang="fr-FR" dirty="0" smtClean="0"/>
          </a:p>
          <a:p>
            <a:r>
              <a:rPr lang="fr-FR" dirty="0" smtClean="0"/>
              <a:t>Nasals</a:t>
            </a:r>
          </a:p>
          <a:p>
            <a:r>
              <a:rPr lang="fr-FR" dirty="0" err="1" smtClean="0"/>
              <a:t>Liquids</a:t>
            </a:r>
            <a:r>
              <a:rPr lang="fr-FR" dirty="0" smtClean="0"/>
              <a:t>			</a:t>
            </a:r>
            <a:r>
              <a:rPr lang="fr-FR" dirty="0" err="1" smtClean="0"/>
              <a:t>Sonorents</a:t>
            </a:r>
            <a:endParaRPr lang="fr-FR" dirty="0" smtClean="0"/>
          </a:p>
          <a:p>
            <a:r>
              <a:rPr lang="fr-FR" dirty="0" smtClean="0"/>
              <a:t>Glides</a:t>
            </a:r>
          </a:p>
        </p:txBody>
      </p:sp>
      <p:sp>
        <p:nvSpPr>
          <p:cNvPr id="4" name="Right Brace 3"/>
          <p:cNvSpPr/>
          <p:nvPr/>
        </p:nvSpPr>
        <p:spPr>
          <a:xfrm>
            <a:off x="2590800" y="1752600"/>
            <a:ext cx="1143000" cy="1447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2667000" y="3962400"/>
            <a:ext cx="914400" cy="16002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r>
              <a:rPr lang="en-US" b="1" u="sng" dirty="0" err="1" smtClean="0"/>
              <a:t>Obstruents</a:t>
            </a:r>
            <a:endParaRPr lang="en-US" b="1" u="sng" dirty="0" smtClean="0"/>
          </a:p>
          <a:p>
            <a:endParaRPr lang="en-US" dirty="0" smtClean="0"/>
          </a:p>
          <a:p>
            <a:r>
              <a:rPr lang="en-US" dirty="0" smtClean="0"/>
              <a:t>An obstruent is a consonant sound formed by obstructing the outward airflow, causing increased air pressure in the vocal tract.</a:t>
            </a:r>
          </a:p>
          <a:p>
            <a:r>
              <a:rPr lang="en-US" dirty="0" err="1" smtClean="0"/>
              <a:t>Obstruents</a:t>
            </a:r>
            <a:r>
              <a:rPr lang="en-US" dirty="0" smtClean="0"/>
              <a:t> are those articulations in which there is a total closure or a stricture causing friction, </a:t>
            </a:r>
          </a:p>
          <a:p>
            <a:r>
              <a:rPr lang="en-US" dirty="0" err="1" smtClean="0"/>
              <a:t>Obstruents</a:t>
            </a:r>
            <a:r>
              <a:rPr lang="en-US" dirty="0" smtClean="0"/>
              <a:t> are subdivided into stops, fricatives, and affricates.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fr-FR" b="1" u="sng" dirty="0" err="1" smtClean="0"/>
              <a:t>Obstruents</a:t>
            </a:r>
            <a:endParaRPr lang="fr-FR" b="1" u="sng" dirty="0" smtClean="0"/>
          </a:p>
          <a:p>
            <a:endParaRPr lang="en-US" b="1" u="sng" dirty="0" smtClean="0"/>
          </a:p>
          <a:p>
            <a:r>
              <a:rPr lang="en-US" b="1" dirty="0" smtClean="0"/>
              <a:t>Stops</a:t>
            </a:r>
          </a:p>
          <a:p>
            <a:r>
              <a:rPr lang="en-US" dirty="0" smtClean="0"/>
              <a:t>When the air stream enters the oral cavity it may be stopped, obstructed, or flow freely. </a:t>
            </a:r>
          </a:p>
          <a:p>
            <a:r>
              <a:rPr lang="en-US" dirty="0" smtClean="0"/>
              <a:t>When the air is completely stopped for a brief period of time, these speech sounds are called stops.</a:t>
            </a:r>
          </a:p>
          <a:p>
            <a:r>
              <a:rPr lang="en-US" dirty="0" smtClean="0"/>
              <a:t>[b], [p], [t], [d], [k] and [g] are stops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fr-FR" b="1" u="sng" dirty="0" err="1" smtClean="0"/>
              <a:t>Obstruents</a:t>
            </a:r>
            <a:endParaRPr lang="fr-FR" b="1" u="sng" dirty="0" smtClean="0"/>
          </a:p>
          <a:p>
            <a:endParaRPr lang="fr-FR" b="1" u="sng" dirty="0" smtClean="0"/>
          </a:p>
          <a:p>
            <a:r>
              <a:rPr lang="fr-FR" b="1" dirty="0" smtClean="0"/>
              <a:t>Fricatives</a:t>
            </a:r>
          </a:p>
          <a:p>
            <a:r>
              <a:rPr lang="en-US" dirty="0" smtClean="0"/>
              <a:t>When the air is not stopped completely but is obstructed from flowing freely, these speech sounds are called fricatives.</a:t>
            </a:r>
          </a:p>
          <a:p>
            <a:r>
              <a:rPr lang="en-US" dirty="0" smtClean="0">
                <a:ea typeface="ＭＳ Ｐゴシック" pitchFamily="34" charset="-128"/>
              </a:rPr>
              <a:t>[f] [v] [θ] [ð] [s] [z] [ʃ] [ʒ]</a:t>
            </a:r>
            <a:endParaRPr lang="fr-FR" dirty="0" smtClean="0"/>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fr-FR" b="1" u="sng" dirty="0" err="1" smtClean="0"/>
              <a:t>Obstruents</a:t>
            </a:r>
            <a:endParaRPr lang="fr-FR" b="1" u="sng" dirty="0" smtClean="0"/>
          </a:p>
          <a:p>
            <a:endParaRPr lang="fr-FR" b="1" u="sng" dirty="0" smtClean="0"/>
          </a:p>
          <a:p>
            <a:r>
              <a:rPr lang="fr-FR" b="1" dirty="0" err="1" smtClean="0"/>
              <a:t>Affricates</a:t>
            </a:r>
            <a:endParaRPr lang="fr-FR" b="1" dirty="0" smtClean="0"/>
          </a:p>
          <a:p>
            <a:r>
              <a:rPr lang="en-US" dirty="0" smtClean="0"/>
              <a:t>Some sounds are produced by a stop closure followed immediately a slow release of the closure as in a fricative. These speech sounds are called affricates.</a:t>
            </a:r>
          </a:p>
          <a:p>
            <a:r>
              <a:rPr lang="en-US" dirty="0" smtClean="0"/>
              <a:t>[ʧ] and [ʤ] are affricates.</a:t>
            </a:r>
            <a:endParaRPr lang="fr-FR" dirty="0" smtClean="0"/>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r>
              <a:rPr lang="en-US" b="1" u="sng" dirty="0" err="1" smtClean="0"/>
              <a:t>Sonorants</a:t>
            </a:r>
            <a:endParaRPr lang="en-US" b="1" u="sng" dirty="0" smtClean="0"/>
          </a:p>
          <a:p>
            <a:endParaRPr lang="en-US" dirty="0" smtClean="0"/>
          </a:p>
          <a:p>
            <a:r>
              <a:rPr lang="en-US" dirty="0" err="1" smtClean="0"/>
              <a:t>Sonorants</a:t>
            </a:r>
            <a:r>
              <a:rPr lang="en-US" dirty="0" smtClean="0"/>
              <a:t> are those articulations in which there is only a partial closure or an unimpeded oral or nasal </a:t>
            </a:r>
            <a:r>
              <a:rPr lang="en-US" dirty="0" err="1" smtClean="0"/>
              <a:t>scape</a:t>
            </a:r>
            <a:r>
              <a:rPr lang="en-US" dirty="0" smtClean="0"/>
              <a:t> of air.</a:t>
            </a:r>
          </a:p>
          <a:p>
            <a:r>
              <a:rPr lang="en-US" dirty="0" smtClean="0"/>
              <a:t>English has the following sonorant consonantal phonemes: /l/, /m/, /n/, /ŋ/, /ɹ/, /w/, /j/</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err="1" smtClean="0"/>
              <a:t>Sonorants</a:t>
            </a:r>
            <a:endParaRPr lang="en-US" b="1" u="sng" dirty="0" smtClean="0"/>
          </a:p>
          <a:p>
            <a:endParaRPr lang="en-US" dirty="0" smtClean="0"/>
          </a:p>
          <a:p>
            <a:r>
              <a:rPr lang="en-US" b="1" dirty="0" smtClean="0"/>
              <a:t>Nasals</a:t>
            </a:r>
          </a:p>
          <a:p>
            <a:r>
              <a:rPr lang="en-US" dirty="0" smtClean="0"/>
              <a:t>A nasal consonant is produced with a lowered velum in the mouth, allowing air to escape freely through the nose. The oral cavity still acts as a resonance chamber for the sound, but the air does not escape through the mouth as it is blocked by the tongue</a:t>
            </a:r>
          </a:p>
          <a:p>
            <a:r>
              <a:rPr lang="en-US" dirty="0" smtClean="0"/>
              <a:t>[m], [n] and [ŋ] are nasals</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err="1" smtClean="0"/>
              <a:t>Sonorants</a:t>
            </a:r>
            <a:endParaRPr lang="en-US" b="1" u="sng" dirty="0" smtClean="0"/>
          </a:p>
          <a:p>
            <a:endParaRPr lang="en-US" b="1" u="sng" dirty="0" smtClean="0"/>
          </a:p>
          <a:p>
            <a:r>
              <a:rPr lang="en-US" b="1" dirty="0" smtClean="0"/>
              <a:t>Liquids</a:t>
            </a:r>
          </a:p>
          <a:p>
            <a:r>
              <a:rPr lang="en-US" dirty="0" smtClean="0"/>
              <a:t>When there is some obstruction of the air stream but not enough to cause friction, these speech sounds are called liquids</a:t>
            </a:r>
          </a:p>
          <a:p>
            <a:r>
              <a:rPr lang="en-US" dirty="0" smtClean="0">
                <a:ea typeface="ＭＳ Ｐゴシック" pitchFamily="34" charset="-128"/>
              </a:rPr>
              <a:t>[l]  [ɹ]</a:t>
            </a:r>
            <a:endParaRPr lang="en-US" dirty="0" smtClean="0"/>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7030A0"/>
                </a:solidFill>
              </a:rPr>
              <a:t>Manner of Articulation</a:t>
            </a:r>
            <a:endParaRPr lang="en-US" dirty="0"/>
          </a:p>
        </p:txBody>
      </p:sp>
      <p:sp>
        <p:nvSpPr>
          <p:cNvPr id="3" name="Content Placeholder 2"/>
          <p:cNvSpPr>
            <a:spLocks noGrp="1"/>
          </p:cNvSpPr>
          <p:nvPr>
            <p:ph sz="quarter" idx="1"/>
          </p:nvPr>
        </p:nvSpPr>
        <p:spPr/>
        <p:txBody>
          <a:bodyPr/>
          <a:lstStyle/>
          <a:p>
            <a:endParaRPr lang="en-US" dirty="0" smtClean="0"/>
          </a:p>
          <a:p>
            <a:r>
              <a:rPr lang="en-US" b="1" u="sng" dirty="0" err="1" smtClean="0"/>
              <a:t>Sonorants</a:t>
            </a:r>
            <a:endParaRPr lang="en-US" b="1" u="sng" dirty="0" smtClean="0"/>
          </a:p>
          <a:p>
            <a:endParaRPr lang="en-US" b="1" u="sng" dirty="0" smtClean="0"/>
          </a:p>
          <a:p>
            <a:r>
              <a:rPr lang="en-US" b="1" dirty="0" smtClean="0"/>
              <a:t>Glides</a:t>
            </a:r>
          </a:p>
          <a:p>
            <a:r>
              <a:rPr lang="en-US" dirty="0" smtClean="0"/>
              <a:t>When there is little or no obstruction of the air stream in the mouth, these speech sounds are called glides or semi-vowels</a:t>
            </a:r>
          </a:p>
          <a:p>
            <a:r>
              <a:rPr lang="en-US" dirty="0" smtClean="0">
                <a:ea typeface="ＭＳ Ｐゴシック" pitchFamily="34" charset="-128"/>
              </a:rPr>
              <a:t>[w]  [j]</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onsonantChart.pict                                            0003C3A2Macintosh HD                   BC93CBFC:"/>
          <p:cNvPicPr>
            <a:picLocks noGrp="1" noChangeAspect="1" noChangeArrowheads="1"/>
          </p:cNvPicPr>
          <p:nvPr>
            <p:ph sz="quarter" idx="1"/>
          </p:nvPr>
        </p:nvPicPr>
        <p:blipFill>
          <a:blip r:embed="rId3"/>
          <a:srcRect/>
          <a:stretch>
            <a:fillRect/>
          </a:stretch>
        </p:blipFill>
        <p:spPr>
          <a:xfrm>
            <a:off x="249153" y="1084866"/>
            <a:ext cx="8590047" cy="5239734"/>
          </a:xfr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a:xfrm>
            <a:off x="381000" y="1371600"/>
            <a:ext cx="8610600" cy="4937760"/>
          </a:xfrm>
        </p:spPr>
        <p:txBody>
          <a:bodyPr>
            <a:normAutofit/>
          </a:bodyPr>
          <a:lstStyle/>
          <a:p>
            <a:r>
              <a:rPr lang="en-US" sz="4000" b="1" dirty="0" smtClean="0"/>
              <a:t>IPA</a:t>
            </a:r>
          </a:p>
          <a:p>
            <a:endParaRPr lang="en-US" dirty="0" smtClean="0"/>
          </a:p>
          <a:p>
            <a:r>
              <a:rPr lang="en-US" dirty="0" smtClean="0"/>
              <a:t>The International Phonetic Association (IPA; in French, Association </a:t>
            </a:r>
            <a:r>
              <a:rPr lang="en-US" dirty="0" err="1" smtClean="0"/>
              <a:t>phonétique</a:t>
            </a:r>
            <a:r>
              <a:rPr lang="en-US" dirty="0" smtClean="0"/>
              <a:t> </a:t>
            </a:r>
            <a:r>
              <a:rPr lang="en-US" dirty="0" err="1" smtClean="0"/>
              <a:t>internationale</a:t>
            </a:r>
            <a:r>
              <a:rPr lang="en-US" dirty="0" smtClean="0"/>
              <a:t>) is an organization that promotes the scientific study of phonetics and the various practical applications of that science.</a:t>
            </a:r>
          </a:p>
          <a:p>
            <a:endParaRPr lang="en-US" dirty="0" smtClean="0"/>
          </a:p>
          <a:p>
            <a:r>
              <a:rPr lang="en-US" dirty="0" smtClean="0"/>
              <a:t>Purpose Guiding principle: </a:t>
            </a:r>
          </a:p>
          <a:p>
            <a:pPr>
              <a:buNone/>
            </a:pPr>
            <a:r>
              <a:rPr lang="en-US" dirty="0" smtClean="0"/>
              <a:t>		</a:t>
            </a:r>
            <a:r>
              <a:rPr lang="en-US" b="1" dirty="0" smtClean="0"/>
              <a:t>one sound = one symbol</a:t>
            </a:r>
            <a:endParaRPr lang="en-US" b="1"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a:bodyPr>
          <a:lstStyle/>
          <a:p>
            <a:r>
              <a:rPr lang="en-US" b="1" dirty="0" smtClean="0"/>
              <a:t>IPA</a:t>
            </a:r>
          </a:p>
          <a:p>
            <a:endParaRPr lang="en-US" dirty="0" smtClean="0"/>
          </a:p>
          <a:p>
            <a:r>
              <a:rPr lang="en-US" dirty="0" smtClean="0"/>
              <a:t>The IPA’s major contribution to phonetics is the International Phonetic Alphabet —a notational standard for the phonetic representation of all languages. The acronym IPA is used to refer to both the association and the alphabet.</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International Phonetic Alphabet</a:t>
            </a:r>
            <a:endParaRPr lang="en-US" dirty="0"/>
          </a:p>
        </p:txBody>
      </p:sp>
      <p:pic>
        <p:nvPicPr>
          <p:cNvPr id="4" name="Picture 4" descr="pulmonic"/>
          <p:cNvPicPr>
            <a:picLocks noGrp="1" noChangeAspect="1" noChangeArrowheads="1"/>
          </p:cNvPicPr>
          <p:nvPr>
            <p:ph sz="quarter" idx="1"/>
          </p:nvPr>
        </p:nvPicPr>
        <p:blipFill>
          <a:blip r:embed="rId2"/>
          <a:srcRect/>
          <a:stretch>
            <a:fillRect/>
          </a:stretch>
        </p:blipFill>
        <p:spPr bwMode="auto">
          <a:xfrm>
            <a:off x="154450" y="1371600"/>
            <a:ext cx="8971685" cy="5029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normAutofit lnSpcReduction="10000"/>
          </a:bodyPr>
          <a:lstStyle/>
          <a:p>
            <a:r>
              <a:rPr lang="en-US" dirty="0" smtClean="0"/>
              <a:t>Phonetics???</a:t>
            </a:r>
          </a:p>
          <a:p>
            <a:r>
              <a:rPr lang="en-US" dirty="0" smtClean="0"/>
              <a:t>3 types of Phonetics</a:t>
            </a:r>
          </a:p>
          <a:p>
            <a:endParaRPr lang="en-US" dirty="0" smtClean="0"/>
          </a:p>
          <a:p>
            <a:r>
              <a:rPr lang="en-US" dirty="0" err="1" smtClean="0"/>
              <a:t>Articulatory</a:t>
            </a:r>
            <a:r>
              <a:rPr lang="en-US" dirty="0" smtClean="0"/>
              <a:t> Phonetics</a:t>
            </a:r>
          </a:p>
          <a:p>
            <a:r>
              <a:rPr lang="en-US" dirty="0" smtClean="0"/>
              <a:t>(Places, Manner, Voicing)</a:t>
            </a:r>
          </a:p>
          <a:p>
            <a:endParaRPr lang="en-US" dirty="0" smtClean="0"/>
          </a:p>
          <a:p>
            <a:r>
              <a:rPr lang="en-US" dirty="0" smtClean="0"/>
              <a:t>Next Week: </a:t>
            </a:r>
          </a:p>
          <a:p>
            <a:r>
              <a:rPr lang="en-US" dirty="0" smtClean="0"/>
              <a:t>Distinctive Feature Analysis</a:t>
            </a:r>
          </a:p>
          <a:p>
            <a:r>
              <a:rPr lang="en-US" dirty="0" smtClean="0"/>
              <a:t>Acoustic and Auditory Phonetics</a:t>
            </a:r>
          </a:p>
          <a:p>
            <a:r>
              <a:rPr lang="en-US" dirty="0" smtClean="0"/>
              <a:t>Vowels and Consonants</a:t>
            </a:r>
          </a:p>
          <a:p>
            <a:r>
              <a:rPr lang="en-US" dirty="0" smtClean="0"/>
              <a:t>Phonetic Transcription</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lstStyle/>
          <a:p>
            <a:r>
              <a:rPr lang="en-US" dirty="0" err="1" smtClean="0"/>
              <a:t>Fromkin</a:t>
            </a:r>
            <a:r>
              <a:rPr lang="en-US" dirty="0" smtClean="0"/>
              <a:t>, Rodman &amp; </a:t>
            </a:r>
            <a:r>
              <a:rPr lang="en-US" dirty="0" err="1" smtClean="0"/>
              <a:t>Hyams</a:t>
            </a:r>
            <a:r>
              <a:rPr lang="en-US" dirty="0" smtClean="0"/>
              <a:t>. (2007). Language Nature, Psychology and Grammatical Aspects. US: Wadsworth</a:t>
            </a:r>
          </a:p>
          <a:p>
            <a:r>
              <a:rPr lang="en-US" dirty="0" smtClean="0"/>
              <a:t>Jones, Daniel. (1966). The Pronunciation of English. Cambridge University Press.</a:t>
            </a:r>
          </a:p>
          <a:p>
            <a:r>
              <a:rPr lang="en-US" dirty="0" smtClean="0"/>
              <a:t>Jones, Daniel. (1972). An Outline of English Phonetics. Cambridge University press.</a:t>
            </a:r>
          </a:p>
          <a:p>
            <a:r>
              <a:rPr lang="en-US" dirty="0" smtClean="0"/>
              <a:t>Poole, Stuart C. An Introduction to Linguistics. GB</a:t>
            </a:r>
            <a:r>
              <a:rPr lang="en-US" smtClean="0"/>
              <a:t>: Palgrave.</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Origin">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169</TotalTime>
  <Words>1315</Words>
  <Application>Microsoft Office PowerPoint</Application>
  <PresentationFormat>On-screen Show (4:3)</PresentationFormat>
  <Paragraphs>193</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Origin</vt:lpstr>
      <vt:lpstr>Phonetics (Part 1)</vt:lpstr>
      <vt:lpstr>Phonetics</vt:lpstr>
      <vt:lpstr>Phonetics</vt:lpstr>
      <vt:lpstr>Slide 4</vt:lpstr>
      <vt:lpstr>Articulatory phonetics</vt:lpstr>
      <vt:lpstr>Acoustic Phonetics</vt:lpstr>
      <vt:lpstr>Auditory Phonetics</vt:lpstr>
      <vt:lpstr>Articulatory Phonetics</vt:lpstr>
      <vt:lpstr>Three Dimensions of Articulation</vt:lpstr>
      <vt:lpstr>Slide 10</vt:lpstr>
      <vt:lpstr>Voicing</vt:lpstr>
      <vt:lpstr>Voicing</vt:lpstr>
      <vt:lpstr>Voicing</vt:lpstr>
      <vt:lpstr>Voicing</vt:lpstr>
      <vt:lpstr>Places of Articulation</vt:lpstr>
      <vt:lpstr>Places of Articulation</vt:lpstr>
      <vt:lpstr>Places of Articulation</vt:lpstr>
      <vt:lpstr>Places of Articulation</vt:lpstr>
      <vt:lpstr>Places of Articulation</vt:lpstr>
      <vt:lpstr>Places of Articulation</vt:lpstr>
      <vt:lpstr>Manner of Articulation</vt:lpstr>
      <vt:lpstr>Manner of Articulation</vt:lpstr>
      <vt:lpstr>Manner of Articulation</vt:lpstr>
      <vt:lpstr>Manner of Articulation</vt:lpstr>
      <vt:lpstr>Manner of Articulation</vt:lpstr>
      <vt:lpstr>Manner of Articulation</vt:lpstr>
      <vt:lpstr>Manner of Articulation</vt:lpstr>
      <vt:lpstr>Manner of Articulation</vt:lpstr>
      <vt:lpstr>Manner of Articulation</vt:lpstr>
      <vt:lpstr>Slide 30</vt:lpstr>
      <vt:lpstr>Slide 31</vt:lpstr>
      <vt:lpstr>Slide 32</vt:lpstr>
      <vt:lpstr>The International Phonetic Alphabet</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Phonetics</dc:title>
  <dc:creator>Numan</dc:creator>
  <cp:lastModifiedBy>vcomsats</cp:lastModifiedBy>
  <cp:revision>77</cp:revision>
  <dcterms:created xsi:type="dcterms:W3CDTF">2013-06-03T05:00:51Z</dcterms:created>
  <dcterms:modified xsi:type="dcterms:W3CDTF">2013-06-03T13:02:54Z</dcterms:modified>
</cp:coreProperties>
</file>