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3" r:id="rId16"/>
    <p:sldId id="270" r:id="rId17"/>
    <p:sldId id="271" r:id="rId18"/>
    <p:sldId id="272" r:id="rId19"/>
    <p:sldId id="274" r:id="rId20"/>
    <p:sldId id="275" r:id="rId21"/>
    <p:sldId id="276" r:id="rId22"/>
    <p:sldId id="278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A69BCC-3DE5-4482-8F65-939FCABA75B9}" type="datetimeFigureOut">
              <a:rPr lang="en-US" smtClean="0"/>
              <a:t>03-Jun-13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AF6A3-8BFD-430B-8E51-43F6B9F095F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AF6A3-8BFD-430B-8E51-43F6B9F095F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6E842C-7BBD-4F5B-B4D4-6B80F7610684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32C6CD5-9099-49CC-9913-A759518190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E842C-7BBD-4F5B-B4D4-6B80F7610684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2C6CD5-9099-49CC-9913-A75951819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E842C-7BBD-4F5B-B4D4-6B80F7610684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2C6CD5-9099-49CC-9913-A75951819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E842C-7BBD-4F5B-B4D4-6B80F7610684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2C6CD5-9099-49CC-9913-A75951819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E842C-7BBD-4F5B-B4D4-6B80F7610684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2C6CD5-9099-49CC-9913-A759518190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E842C-7BBD-4F5B-B4D4-6B80F7610684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2C6CD5-9099-49CC-9913-A75951819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E842C-7BBD-4F5B-B4D4-6B80F7610684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2C6CD5-9099-49CC-9913-A759518190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16E842C-7BBD-4F5B-B4D4-6B80F7610684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2C6CD5-9099-49CC-9913-A759518190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6E842C-7BBD-4F5B-B4D4-6B80F7610684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32C6CD5-9099-49CC-9913-A75951819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E842C-7BBD-4F5B-B4D4-6B80F7610684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2C6CD5-9099-49CC-9913-A759518190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E842C-7BBD-4F5B-B4D4-6B80F7610684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2C6CD5-9099-49CC-9913-A759518190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16E842C-7BBD-4F5B-B4D4-6B80F7610684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32C6CD5-9099-49CC-9913-A759518190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Language: Form, Meanings and Functions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Dr. </a:t>
            </a:r>
            <a:r>
              <a:rPr lang="en-US" dirty="0" err="1" smtClean="0"/>
              <a:t>Ansa</a:t>
            </a:r>
            <a:r>
              <a:rPr lang="en-US" dirty="0" smtClean="0"/>
              <a:t> </a:t>
            </a:r>
            <a:r>
              <a:rPr lang="en-US" dirty="0" err="1" smtClean="0"/>
              <a:t>Hameed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Levels of Language</a:t>
            </a:r>
          </a:p>
          <a:p>
            <a:endParaRPr lang="en-US" dirty="0" smtClean="0"/>
          </a:p>
          <a:p>
            <a:pPr lvl="2">
              <a:buFont typeface="Wingdings" pitchFamily="2" charset="2"/>
              <a:buChar char="v"/>
            </a:pPr>
            <a:r>
              <a:rPr lang="en-US" dirty="0" smtClean="0"/>
              <a:t>Nature of Language: Form </a:t>
            </a:r>
          </a:p>
          <a:p>
            <a:pPr lvl="2">
              <a:buNone/>
            </a:pPr>
            <a:r>
              <a:rPr lang="en-US" dirty="0" smtClean="0"/>
              <a:t>	and Meanings</a:t>
            </a:r>
          </a:p>
          <a:p>
            <a:pPr lvl="2">
              <a:buFont typeface="Wingdings" pitchFamily="2" charset="2"/>
              <a:buChar char="v"/>
            </a:pPr>
            <a:endParaRPr lang="en-US" dirty="0" smtClean="0"/>
          </a:p>
          <a:p>
            <a:pPr lvl="2">
              <a:buFont typeface="Wingdings" pitchFamily="2" charset="2"/>
              <a:buChar char="v"/>
            </a:pPr>
            <a:r>
              <a:rPr lang="en-US" dirty="0" smtClean="0"/>
              <a:t>Functions of Language</a:t>
            </a:r>
          </a:p>
          <a:p>
            <a:endParaRPr lang="en-US" dirty="0" smtClean="0"/>
          </a:p>
          <a:p>
            <a:r>
              <a:rPr lang="en-US" dirty="0" smtClean="0"/>
              <a:t>What does knowing a language mean????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871" y="152400"/>
            <a:ext cx="3706805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Language is major concern for Linguistics</a:t>
            </a:r>
          </a:p>
          <a:p>
            <a:endParaRPr lang="en-US" dirty="0" smtClean="0"/>
          </a:p>
          <a:p>
            <a:r>
              <a:rPr lang="en-US" dirty="0" smtClean="0"/>
              <a:t>Linguistics is scientific study of languages</a:t>
            </a:r>
          </a:p>
          <a:p>
            <a:endParaRPr lang="en-US" dirty="0" smtClean="0"/>
          </a:p>
          <a:p>
            <a:r>
              <a:rPr lang="en-US" dirty="0" smtClean="0"/>
              <a:t>Language is a tool for human communication different from animal communication system (It is actually one of the most important factors that differentiate us from animals)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Language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We live in a world of language</a:t>
            </a:r>
            <a:r>
              <a:rPr lang="en-US" sz="1600" dirty="0" smtClean="0"/>
              <a:t>. </a:t>
            </a:r>
          </a:p>
          <a:p>
            <a:pPr>
              <a:buNone/>
            </a:pPr>
            <a:r>
              <a:rPr lang="en-US" sz="1600" dirty="0" smtClean="0"/>
              <a:t>				(</a:t>
            </a:r>
            <a:r>
              <a:rPr lang="en-US" sz="1600" dirty="0" err="1" smtClean="0"/>
              <a:t>Fromkin</a:t>
            </a:r>
            <a:r>
              <a:rPr lang="en-US" sz="1600" dirty="0" smtClean="0"/>
              <a:t> &amp; Rodman, 2007, 13)</a:t>
            </a:r>
          </a:p>
          <a:p>
            <a:endParaRPr lang="en-US" dirty="0" smtClean="0"/>
          </a:p>
          <a:p>
            <a:r>
              <a:rPr lang="en-US" dirty="0" smtClean="0"/>
              <a:t>We talk to our friends, our associates, our wives, our lovers, our neighbours, our parents, our teachers and even our enemies by using language</a:t>
            </a:r>
          </a:p>
          <a:p>
            <a:endParaRPr lang="en-US" dirty="0" smtClean="0"/>
          </a:p>
          <a:p>
            <a:r>
              <a:rPr lang="en-US" dirty="0" smtClean="0"/>
              <a:t>Language is a complex social activity </a:t>
            </a:r>
            <a:r>
              <a:rPr lang="en-US" sz="1600" dirty="0" smtClean="0"/>
              <a:t>(Crystal, 2000, 27)</a:t>
            </a: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Different aspects of Language</a:t>
            </a:r>
          </a:p>
          <a:p>
            <a:endParaRPr lang="en-US" dirty="0" smtClean="0"/>
          </a:p>
          <a:p>
            <a:r>
              <a:rPr lang="en-US" dirty="0" smtClean="0"/>
              <a:t>It has form/structure</a:t>
            </a:r>
          </a:p>
          <a:p>
            <a:r>
              <a:rPr lang="en-US" dirty="0" smtClean="0"/>
              <a:t>It has meanings</a:t>
            </a:r>
          </a:p>
          <a:p>
            <a:r>
              <a:rPr lang="en-US" dirty="0" smtClean="0"/>
              <a:t>It has functions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of Language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600200"/>
          <a:ext cx="7924800" cy="436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1600"/>
                <a:gridCol w="4140200"/>
                <a:gridCol w="1143000"/>
              </a:tblGrid>
              <a:tr h="86360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Semantics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Related to meanings</a:t>
                      </a:r>
                      <a:endParaRPr lang="en-US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6360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Syntax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Related to structure</a:t>
                      </a:r>
                      <a:r>
                        <a:rPr lang="en-US" baseline="0" dirty="0" smtClean="0"/>
                        <a:t> of sentences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6360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Morphology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Related to formation of words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6360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Phonology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Related to sound system (symbols) of a particular language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6360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Phonetics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Related to sounds of a language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own Arrow 4"/>
          <p:cNvSpPr/>
          <p:nvPr/>
        </p:nvSpPr>
        <p:spPr>
          <a:xfrm rot="10800000">
            <a:off x="7696200" y="1828800"/>
            <a:ext cx="484632" cy="3874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1. Phonetics</a:t>
            </a:r>
          </a:p>
          <a:p>
            <a:r>
              <a:rPr lang="en-US" dirty="0" smtClean="0"/>
              <a:t>Science of human speech sounds</a:t>
            </a:r>
          </a:p>
          <a:p>
            <a:pPr>
              <a:buNone/>
            </a:pPr>
            <a:r>
              <a:rPr lang="en-US" dirty="0" smtClean="0"/>
              <a:t>It includes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Study of vocal organs through which we pronounce sounds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Study of sound waves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Study of the ways sounds are transmitted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Study of the ways sounds are perceived 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Form/ Structure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2. Phonology</a:t>
            </a:r>
          </a:p>
          <a:p>
            <a:endParaRPr lang="en-US" dirty="0" smtClean="0"/>
          </a:p>
          <a:p>
            <a:r>
              <a:rPr lang="en-US" dirty="0" smtClean="0"/>
              <a:t>Study of sound systems of a particular language</a:t>
            </a:r>
          </a:p>
          <a:p>
            <a:r>
              <a:rPr lang="en-US" dirty="0" smtClean="0"/>
              <a:t>With reference to a particular language, it studies rules pertaining to the sound system</a:t>
            </a:r>
          </a:p>
          <a:p>
            <a:r>
              <a:rPr lang="en-US" dirty="0" smtClean="0"/>
              <a:t>English, Arabic, Persian, Dutch, Urdu….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3. Morphology</a:t>
            </a:r>
          </a:p>
          <a:p>
            <a:endParaRPr lang="en-US" dirty="0" smtClean="0"/>
          </a:p>
          <a:p>
            <a:r>
              <a:rPr lang="en-US" dirty="0" smtClean="0"/>
              <a:t>Study of how sounds are combined to make words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	Language is made up of Morphemes. Many are words (Lexicon is the dictionary of).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	“Papers” has 2 morphemes (paper &amp; 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cs typeface="Times New Roman" pitchFamily="18" charset="0"/>
              </a:rPr>
              <a:t>	</a:t>
            </a:r>
            <a:r>
              <a:rPr lang="en-US" b="1" dirty="0" smtClean="0"/>
              <a:t>3 million words in English</a:t>
            </a:r>
            <a:r>
              <a:rPr lang="en-US" dirty="0" smtClean="0"/>
              <a:t> (about 200,000 words in common use today).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4. Syntax</a:t>
            </a:r>
          </a:p>
          <a:p>
            <a:endParaRPr lang="en-US" dirty="0" smtClean="0"/>
          </a:p>
          <a:p>
            <a:r>
              <a:rPr lang="en-US" dirty="0" smtClean="0"/>
              <a:t>Study of formation of phrases and sentences</a:t>
            </a:r>
          </a:p>
          <a:p>
            <a:r>
              <a:rPr lang="en-US" dirty="0" smtClean="0">
                <a:cs typeface="Times New Roman" pitchFamily="18" charset="0"/>
              </a:rPr>
              <a:t>Rules that enable us to combine morphemes into sentences (bridge between sound and meaning).</a:t>
            </a:r>
          </a:p>
          <a:p>
            <a:pPr>
              <a:buFontTx/>
              <a:buNone/>
            </a:pPr>
            <a:endParaRPr lang="en-US" dirty="0" smtClean="0"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dirty="0" smtClean="0">
                <a:cs typeface="Times New Roman" pitchFamily="18" charset="0"/>
              </a:rPr>
              <a:t>	When children put words together they are following syntactic rules about how morphemes are put together.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5. Semantics</a:t>
            </a:r>
          </a:p>
          <a:p>
            <a:r>
              <a:rPr lang="en-US" dirty="0" smtClean="0"/>
              <a:t>The study of meaning of words is called semantics.</a:t>
            </a:r>
          </a:p>
          <a:p>
            <a:r>
              <a:rPr lang="en-US" dirty="0" smtClean="0"/>
              <a:t>Language is a source of expression of meaningful ideas.</a:t>
            </a:r>
          </a:p>
          <a:p>
            <a:endParaRPr lang="en-US" dirty="0" smtClean="0"/>
          </a:p>
          <a:p>
            <a:r>
              <a:rPr lang="en-US" dirty="0" smtClean="0"/>
              <a:t>The tree ate the elephant.*</a:t>
            </a:r>
          </a:p>
          <a:p>
            <a:r>
              <a:rPr lang="en-US" dirty="0" smtClean="0"/>
              <a:t>The elephant ate the tree.</a:t>
            </a:r>
          </a:p>
          <a:p>
            <a:endParaRPr lang="en-US" dirty="0" smtClean="0"/>
          </a:p>
          <a:p>
            <a:r>
              <a:rPr lang="en-US" dirty="0" smtClean="0"/>
              <a:t>Meanings are important.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with meanings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6. Pragmatics</a:t>
            </a:r>
          </a:p>
          <a:p>
            <a:endParaRPr lang="en-US" dirty="0" smtClean="0"/>
          </a:p>
          <a:p>
            <a:r>
              <a:rPr lang="en-US" dirty="0" smtClean="0"/>
              <a:t>Study of intended meaning of the speaker</a:t>
            </a:r>
          </a:p>
          <a:p>
            <a:r>
              <a:rPr lang="en-US" dirty="0" smtClean="0"/>
              <a:t>Studies the factors which govern a language user’s choices according to the context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Language is highly developed form of human communication which has variety of functions:</a:t>
            </a:r>
          </a:p>
          <a:p>
            <a:endParaRPr lang="en-US" dirty="0" smtClean="0"/>
          </a:p>
          <a:p>
            <a:r>
              <a:rPr lang="en-US" dirty="0" smtClean="0"/>
              <a:t>Transmission of messages</a:t>
            </a:r>
          </a:p>
          <a:p>
            <a:r>
              <a:rPr lang="en-US" dirty="0" smtClean="0"/>
              <a:t>A vehicle for thoughts to emerge</a:t>
            </a:r>
          </a:p>
          <a:p>
            <a:r>
              <a:rPr lang="en-US" dirty="0" smtClean="0"/>
              <a:t>Social activity</a:t>
            </a:r>
          </a:p>
          <a:p>
            <a:r>
              <a:rPr lang="en-US" dirty="0" smtClean="0"/>
              <a:t>Medium of learning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Functions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Knowing a language means that you can speak and be understood by those who know that language.</a:t>
            </a:r>
          </a:p>
          <a:p>
            <a:endParaRPr lang="en-US" dirty="0" smtClean="0"/>
          </a:p>
          <a:p>
            <a:r>
              <a:rPr lang="en-US" dirty="0" smtClean="0"/>
              <a:t>Monolingual, Bilingual, Multilingual communities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Knowing a Language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1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00" y="-72809"/>
            <a:ext cx="5105399" cy="67298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When you know a language, You have linguistic knowledge with you (unconscious in case of first language acquisition and conscious in case of second language learning)</a:t>
            </a:r>
          </a:p>
          <a:p>
            <a:endParaRPr lang="en-US" dirty="0" smtClean="0"/>
          </a:p>
          <a:p>
            <a:r>
              <a:rPr lang="en-US" dirty="0" smtClean="0"/>
              <a:t>Linguistic Knowledge is comprised of: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Knowing a Language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 smtClean="0"/>
              <a:t>1. Knowledge of the Sound System</a:t>
            </a:r>
          </a:p>
          <a:p>
            <a:endParaRPr lang="en-US" dirty="0" smtClean="0"/>
          </a:p>
          <a:p>
            <a:r>
              <a:rPr lang="en-US" dirty="0" smtClean="0"/>
              <a:t>When you speak a language you have knowledge of the sound system of that particular language</a:t>
            </a:r>
          </a:p>
          <a:p>
            <a:endParaRPr lang="en-US" dirty="0" smtClean="0"/>
          </a:p>
          <a:p>
            <a:r>
              <a:rPr lang="en-US" dirty="0" smtClean="0"/>
              <a:t>English</a:t>
            </a:r>
          </a:p>
          <a:p>
            <a:r>
              <a:rPr lang="en-US" dirty="0" smtClean="0"/>
              <a:t>French</a:t>
            </a:r>
          </a:p>
          <a:p>
            <a:r>
              <a:rPr lang="en-US" dirty="0" smtClean="0"/>
              <a:t>Arabic</a:t>
            </a:r>
          </a:p>
          <a:p>
            <a:r>
              <a:rPr lang="en-US" dirty="0" smtClean="0"/>
              <a:t>Urdu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Knowing a Language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2. Knowledge of Words</a:t>
            </a:r>
          </a:p>
          <a:p>
            <a:r>
              <a:rPr lang="en-US" dirty="0" smtClean="0"/>
              <a:t>Knowing a language means also knowing that certain sequences of sounds that signify certain concepts are meanings</a:t>
            </a:r>
          </a:p>
          <a:p>
            <a:r>
              <a:rPr lang="en-US" dirty="0" smtClean="0"/>
              <a:t>Knowing words in that language </a:t>
            </a:r>
          </a:p>
          <a:p>
            <a:r>
              <a:rPr lang="en-US" dirty="0" smtClean="0"/>
              <a:t>Knowing about arbitrary relationships between forms and meanings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Knowing a Language</a:t>
            </a:r>
            <a:endParaRPr lang="en-US" dirty="0"/>
          </a:p>
        </p:txBody>
      </p:sp>
      <p:pic>
        <p:nvPicPr>
          <p:cNvPr id="4" name="Picture 3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4648200"/>
            <a:ext cx="3276600" cy="1912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3. </a:t>
            </a:r>
            <a:r>
              <a:rPr lang="en-US" u="sng" dirty="0" smtClean="0"/>
              <a:t>Knowledge to create </a:t>
            </a:r>
          </a:p>
          <a:p>
            <a:endParaRPr lang="en-US" dirty="0" smtClean="0"/>
          </a:p>
          <a:p>
            <a:r>
              <a:rPr lang="en-US" dirty="0" smtClean="0"/>
              <a:t>Knowledge of a language enables you to combine sounds to form words, words to form phrases and phrases to from sentences. </a:t>
            </a:r>
          </a:p>
          <a:p>
            <a:r>
              <a:rPr lang="en-US" dirty="0" smtClean="0"/>
              <a:t>You cannot buy a dictionary of any language with all the sentences of the language</a:t>
            </a:r>
          </a:p>
          <a:p>
            <a:r>
              <a:rPr lang="en-US" dirty="0" smtClean="0"/>
              <a:t>You need to create on the basis of your existing knowledge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Knowing a Language</a:t>
            </a:r>
            <a:endParaRPr lang="en-US" dirty="0"/>
          </a:p>
        </p:txBody>
      </p:sp>
      <p:pic>
        <p:nvPicPr>
          <p:cNvPr id="4" name="Picture 3" descr="images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28600"/>
            <a:ext cx="3124200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4.Knowledge of Sentences and non sentences</a:t>
            </a:r>
          </a:p>
          <a:p>
            <a:r>
              <a:rPr lang="en-US" dirty="0" smtClean="0"/>
              <a:t>Knowledge of language is finite but your production of language is infinite</a:t>
            </a:r>
          </a:p>
          <a:p>
            <a:r>
              <a:rPr lang="en-US" dirty="0" smtClean="0"/>
              <a:t>Novel sentences</a:t>
            </a:r>
          </a:p>
          <a:p>
            <a:r>
              <a:rPr lang="en-US" dirty="0" smtClean="0"/>
              <a:t>Lengthy sentences</a:t>
            </a:r>
          </a:p>
          <a:p>
            <a:endParaRPr lang="en-US" dirty="0" smtClean="0"/>
          </a:p>
          <a:p>
            <a:r>
              <a:rPr lang="en-US" dirty="0" smtClean="0"/>
              <a:t>You have knowledge about right and wrong sentences</a:t>
            </a:r>
          </a:p>
          <a:p>
            <a:r>
              <a:rPr lang="en-US" sz="2000" dirty="0" smtClean="0"/>
              <a:t>John is anxious to go.</a:t>
            </a:r>
          </a:p>
          <a:p>
            <a:r>
              <a:rPr lang="en-US" sz="2000" dirty="0" smtClean="0"/>
              <a:t>It is anxious to go John.*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Knowing a Language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You know a language (Linguistic Knowledge/ Competence)</a:t>
            </a:r>
          </a:p>
          <a:p>
            <a:r>
              <a:rPr lang="en-US" dirty="0" smtClean="0"/>
              <a:t>You use a language (Linguistic Performance)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Knowing and Performing a Language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Language has form, meanings and functions</a:t>
            </a:r>
          </a:p>
          <a:p>
            <a:endParaRPr lang="en-US" dirty="0" smtClean="0"/>
          </a:p>
          <a:p>
            <a:r>
              <a:rPr lang="en-US" dirty="0" smtClean="0"/>
              <a:t>Language: knowing and Performing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Crystal, David. (2000). What is Linguistics. </a:t>
            </a:r>
          </a:p>
          <a:p>
            <a:r>
              <a:rPr lang="en-US" dirty="0" err="1" smtClean="0"/>
              <a:t>Fromkin</a:t>
            </a:r>
            <a:r>
              <a:rPr lang="en-US" dirty="0" smtClean="0"/>
              <a:t>, Rodman &amp; </a:t>
            </a:r>
            <a:r>
              <a:rPr lang="en-US" dirty="0" err="1" smtClean="0"/>
              <a:t>Hyams</a:t>
            </a:r>
            <a:r>
              <a:rPr lang="en-US" dirty="0" smtClean="0"/>
              <a:t>. (2007). Language Nature, Psychology and Grammatical Aspects. US: Wadsworth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230</TotalTime>
  <Words>638</Words>
  <Application>Microsoft Office PowerPoint</Application>
  <PresentationFormat>On-screen Show (4:3)</PresentationFormat>
  <Paragraphs>161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Concourse</vt:lpstr>
      <vt:lpstr>Language: Form, Meanings and Functions</vt:lpstr>
      <vt:lpstr>Today’s lecture</vt:lpstr>
      <vt:lpstr>Language</vt:lpstr>
      <vt:lpstr>Language</vt:lpstr>
      <vt:lpstr>Language</vt:lpstr>
      <vt:lpstr>Levels of Language</vt:lpstr>
      <vt:lpstr>Language Form/ Structure</vt:lpstr>
      <vt:lpstr>Slide 8</vt:lpstr>
      <vt:lpstr>Slide 9</vt:lpstr>
      <vt:lpstr>Slide 10</vt:lpstr>
      <vt:lpstr>Language with meanings</vt:lpstr>
      <vt:lpstr>Slide 12</vt:lpstr>
      <vt:lpstr>Language Functions</vt:lpstr>
      <vt:lpstr>Knowing a Language</vt:lpstr>
      <vt:lpstr>Slide 15</vt:lpstr>
      <vt:lpstr>Knowing a Language</vt:lpstr>
      <vt:lpstr>Knowing a Language</vt:lpstr>
      <vt:lpstr>Knowing a Language</vt:lpstr>
      <vt:lpstr>Knowing a Language</vt:lpstr>
      <vt:lpstr>Knowing a Language</vt:lpstr>
      <vt:lpstr>Knowing and Performing a Language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Language</dc:title>
  <dc:creator>Numan</dc:creator>
  <cp:lastModifiedBy>vcomsats</cp:lastModifiedBy>
  <cp:revision>61</cp:revision>
  <dcterms:created xsi:type="dcterms:W3CDTF">2013-06-01T11:30:03Z</dcterms:created>
  <dcterms:modified xsi:type="dcterms:W3CDTF">2013-06-03T11:35:58Z</dcterms:modified>
</cp:coreProperties>
</file>