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94" r:id="rId5"/>
    <p:sldId id="261" r:id="rId6"/>
    <p:sldId id="262" r:id="rId7"/>
    <p:sldId id="263" r:id="rId8"/>
    <p:sldId id="264" r:id="rId9"/>
    <p:sldId id="289"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6" r:id="rId23"/>
    <p:sldId id="278" r:id="rId24"/>
    <p:sldId id="279" r:id="rId25"/>
    <p:sldId id="280" r:id="rId26"/>
    <p:sldId id="281" r:id="rId27"/>
    <p:sldId id="283" r:id="rId28"/>
    <p:sldId id="282" r:id="rId29"/>
    <p:sldId id="284" r:id="rId30"/>
    <p:sldId id="285" r:id="rId31"/>
    <p:sldId id="286" r:id="rId32"/>
    <p:sldId id="287" r:id="rId33"/>
    <p:sldId id="290" r:id="rId34"/>
    <p:sldId id="291" r:id="rId35"/>
    <p:sldId id="292" r:id="rId36"/>
    <p:sldId id="293" r:id="rId37"/>
    <p:sldId id="288" r:id="rId38"/>
    <p:sldId id="258"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571EF21-E90A-4F5E-B2DD-B60E19E94207}" type="datetimeFigureOut">
              <a:rPr lang="en-US" smtClean="0"/>
              <a:pPr/>
              <a:t>5/29/2013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8B0DBF66-A44B-4BC4-8AE2-F34D5FCC79A8}"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571EF21-E90A-4F5E-B2DD-B60E19E94207}" type="datetimeFigureOut">
              <a:rPr lang="en-US" smtClean="0"/>
              <a:pPr/>
              <a:t>5/29/2013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0DBF66-A44B-4BC4-8AE2-F34D5FCC79A8}"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571EF21-E90A-4F5E-B2DD-B60E19E94207}" type="datetimeFigureOut">
              <a:rPr lang="en-US" smtClean="0"/>
              <a:pPr/>
              <a:t>5/29/2013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8B0DBF66-A44B-4BC4-8AE2-F34D5FCC79A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571EF21-E90A-4F5E-B2DD-B60E19E94207}" type="datetimeFigureOut">
              <a:rPr lang="en-US" smtClean="0"/>
              <a:pPr/>
              <a:t>5/29/2013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0DBF66-A44B-4BC4-8AE2-F34D5FCC79A8}"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B571EF21-E90A-4F5E-B2DD-B60E19E94207}" type="datetimeFigureOut">
              <a:rPr lang="en-US" smtClean="0"/>
              <a:pPr/>
              <a:t>5/29/2013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0DBF66-A44B-4BC4-8AE2-F34D5FCC79A8}"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571EF21-E90A-4F5E-B2DD-B60E19E94207}" type="datetimeFigureOut">
              <a:rPr lang="en-US" smtClean="0"/>
              <a:pPr/>
              <a:t>5/29/2013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0DBF66-A44B-4BC4-8AE2-F34D5FCC79A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71EF21-E90A-4F5E-B2DD-B60E19E94207}" type="datetimeFigureOut">
              <a:rPr lang="en-US" smtClean="0"/>
              <a:pPr/>
              <a:t>5/29/2013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0DBF66-A44B-4BC4-8AE2-F34D5FCC79A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571EF21-E90A-4F5E-B2DD-B60E19E94207}" type="datetimeFigureOut">
              <a:rPr lang="en-US" smtClean="0"/>
              <a:pPr/>
              <a:t>5/29/2013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0DBF66-A44B-4BC4-8AE2-F34D5FCC79A8}"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571EF21-E90A-4F5E-B2DD-B60E19E94207}" type="datetimeFigureOut">
              <a:rPr lang="en-US" smtClean="0"/>
              <a:pPr/>
              <a:t>5/29/2013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8B0DBF66-A44B-4BC4-8AE2-F34D5FCC79A8}"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571EF21-E90A-4F5E-B2DD-B60E19E94207}" type="datetimeFigureOut">
              <a:rPr lang="en-US" smtClean="0"/>
              <a:pPr/>
              <a:t>5/29/2013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0DBF66-A44B-4BC4-8AE2-F34D5FCC79A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571EF21-E90A-4F5E-B2DD-B60E19E94207}" type="datetimeFigureOut">
              <a:rPr lang="en-US" smtClean="0"/>
              <a:pPr/>
              <a:t>5/29/2013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0DBF66-A44B-4BC4-8AE2-F34D5FCC79A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B571EF21-E90A-4F5E-B2DD-B60E19E94207}" type="datetimeFigureOut">
              <a:rPr lang="en-US" smtClean="0"/>
              <a:pPr/>
              <a:t>5/29/2013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8B0DBF66-A44B-4BC4-8AE2-F34D5FCC79A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http://upload.wikimedia.org/wikipedia/commons/a/a0/Chlorocebus_pygerythrus.jpg"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http://www.geocities.com/RainForest/Vines/4451/images/FoutsRoger_Washoe.jpg"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81200" y="4191000"/>
            <a:ext cx="6400800" cy="1600200"/>
          </a:xfrm>
        </p:spPr>
        <p:txBody>
          <a:bodyPr/>
          <a:lstStyle/>
          <a:p>
            <a:endParaRPr lang="en-US" dirty="0" smtClean="0"/>
          </a:p>
          <a:p>
            <a:endParaRPr lang="en-US" dirty="0" smtClean="0"/>
          </a:p>
          <a:p>
            <a:r>
              <a:rPr lang="en-US" dirty="0" smtClean="0"/>
              <a:t>				Dr. </a:t>
            </a:r>
            <a:r>
              <a:rPr lang="en-US" dirty="0" err="1" smtClean="0"/>
              <a:t>Ansa</a:t>
            </a:r>
            <a:r>
              <a:rPr lang="en-US" dirty="0" smtClean="0"/>
              <a:t> </a:t>
            </a:r>
            <a:r>
              <a:rPr lang="en-US" dirty="0" err="1" smtClean="0"/>
              <a:t>Hameed</a:t>
            </a:r>
            <a:endParaRPr lang="en-US" dirty="0"/>
          </a:p>
        </p:txBody>
      </p:sp>
      <p:sp>
        <p:nvSpPr>
          <p:cNvPr id="2" name="Title 1"/>
          <p:cNvSpPr>
            <a:spLocks noGrp="1"/>
          </p:cNvSpPr>
          <p:nvPr>
            <p:ph type="ctrTitle"/>
          </p:nvPr>
        </p:nvSpPr>
        <p:spPr/>
        <p:txBody>
          <a:bodyPr/>
          <a:lstStyle/>
          <a:p>
            <a:r>
              <a:rPr smtClean="0"/>
              <a:t>Language: Is language restricted to humans?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Language: Controversy </a:t>
            </a:r>
            <a:endParaRPr lang="en-US" b="1" dirty="0"/>
          </a:p>
        </p:txBody>
      </p:sp>
      <p:sp>
        <p:nvSpPr>
          <p:cNvPr id="3" name="Content Placeholder 2"/>
          <p:cNvSpPr>
            <a:spLocks noGrp="1"/>
          </p:cNvSpPr>
          <p:nvPr>
            <p:ph sz="quarter" idx="1"/>
          </p:nvPr>
        </p:nvSpPr>
        <p:spPr/>
        <p:txBody>
          <a:bodyPr/>
          <a:lstStyle/>
          <a:p>
            <a:endParaRPr lang="en-US" dirty="0" smtClean="0"/>
          </a:p>
          <a:p>
            <a:pPr>
              <a:buNone/>
            </a:pPr>
            <a:r>
              <a:rPr lang="en-US" b="1" dirty="0" smtClean="0">
                <a:solidFill>
                  <a:schemeClr val="accent1">
                    <a:lumMod val="75000"/>
                  </a:schemeClr>
                </a:solidFill>
              </a:rPr>
              <a:t>What </a:t>
            </a:r>
            <a:r>
              <a:rPr lang="en-US" b="1" dirty="0" smtClean="0">
                <a:solidFill>
                  <a:schemeClr val="accent1">
                    <a:lumMod val="75000"/>
                  </a:schemeClr>
                </a:solidFill>
              </a:rPr>
              <a:t>does make language </a:t>
            </a:r>
            <a:r>
              <a:rPr lang="en-US" b="1" dirty="0" smtClean="0">
                <a:solidFill>
                  <a:schemeClr val="accent1">
                    <a:lumMod val="75000"/>
                  </a:schemeClr>
                </a:solidFill>
              </a:rPr>
              <a:t>controversial</a:t>
            </a:r>
            <a:r>
              <a:rPr lang="en-US" b="1" dirty="0" smtClean="0">
                <a:solidFill>
                  <a:schemeClr val="accent1">
                    <a:lumMod val="75000"/>
                  </a:schemeClr>
                </a:solidFill>
              </a:rPr>
              <a:t>?</a:t>
            </a:r>
          </a:p>
          <a:p>
            <a:pPr>
              <a:buNone/>
            </a:pPr>
            <a:endParaRPr lang="en-US" b="1" dirty="0" smtClean="0">
              <a:solidFill>
                <a:schemeClr val="accent1">
                  <a:lumMod val="75000"/>
                </a:schemeClr>
              </a:solidFill>
            </a:endParaRPr>
          </a:p>
          <a:p>
            <a:r>
              <a:rPr lang="en-US" dirty="0" smtClean="0"/>
              <a:t>Language is only human capacity (Controversy)</a:t>
            </a:r>
          </a:p>
          <a:p>
            <a:r>
              <a:rPr lang="en-US" dirty="0" smtClean="0"/>
              <a:t>Animals </a:t>
            </a:r>
            <a:r>
              <a:rPr lang="en-US" dirty="0" smtClean="0"/>
              <a:t>do communicate but again no language (Controversy)</a:t>
            </a:r>
          </a:p>
          <a:p>
            <a:endParaRPr lang="en-US" dirty="0"/>
          </a:p>
        </p:txBody>
      </p:sp>
      <p:pic>
        <p:nvPicPr>
          <p:cNvPr id="4" name="Picture 3" descr="C86812D4632946B58DFF03E7422E4669.jpg"/>
          <p:cNvPicPr>
            <a:picLocks noChangeAspect="1"/>
          </p:cNvPicPr>
          <p:nvPr/>
        </p:nvPicPr>
        <p:blipFill>
          <a:blip r:embed="rId2" cstate="print"/>
          <a:stretch>
            <a:fillRect/>
          </a:stretch>
        </p:blipFill>
        <p:spPr>
          <a:xfrm>
            <a:off x="4953000" y="4267200"/>
            <a:ext cx="2857500" cy="220027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Controversy: Is language restricted to Humans??????</a:t>
            </a:r>
            <a:endParaRPr lang="en-US" b="1" dirty="0"/>
          </a:p>
        </p:txBody>
      </p:sp>
      <p:sp>
        <p:nvSpPr>
          <p:cNvPr id="3" name="Content Placeholder 2"/>
          <p:cNvSpPr>
            <a:spLocks noGrp="1"/>
          </p:cNvSpPr>
          <p:nvPr>
            <p:ph sz="quarter" idx="1"/>
          </p:nvPr>
        </p:nvSpPr>
        <p:spPr>
          <a:xfrm>
            <a:off x="914400" y="1447800"/>
            <a:ext cx="6629400" cy="4572000"/>
          </a:xfrm>
        </p:spPr>
        <p:txBody>
          <a:bodyPr>
            <a:normAutofit lnSpcReduction="10000"/>
          </a:bodyPr>
          <a:lstStyle/>
          <a:p>
            <a:endParaRPr lang="en-US" dirty="0" smtClean="0"/>
          </a:p>
          <a:p>
            <a:pPr algn="r">
              <a:buNone/>
            </a:pPr>
            <a:r>
              <a:rPr lang="en-US" i="1" dirty="0" smtClean="0">
                <a:solidFill>
                  <a:schemeClr val="accent6">
                    <a:lumMod val="50000"/>
                  </a:schemeClr>
                </a:solidFill>
              </a:rPr>
              <a:t>An ant who can speak </a:t>
            </a:r>
          </a:p>
          <a:p>
            <a:pPr algn="r">
              <a:buNone/>
            </a:pPr>
            <a:r>
              <a:rPr lang="en-US" i="1" dirty="0" smtClean="0">
                <a:solidFill>
                  <a:schemeClr val="accent6">
                    <a:lumMod val="50000"/>
                  </a:schemeClr>
                </a:solidFill>
              </a:rPr>
              <a:t>French, Javanese and Greek</a:t>
            </a:r>
          </a:p>
          <a:p>
            <a:pPr algn="r">
              <a:buNone/>
            </a:pPr>
            <a:r>
              <a:rPr lang="en-US" i="1" dirty="0" smtClean="0">
                <a:solidFill>
                  <a:schemeClr val="accent6">
                    <a:lumMod val="50000"/>
                  </a:schemeClr>
                </a:solidFill>
              </a:rPr>
              <a:t>Doesn’t exist.</a:t>
            </a:r>
          </a:p>
          <a:p>
            <a:pPr algn="r">
              <a:buNone/>
            </a:pPr>
            <a:r>
              <a:rPr lang="en-US" i="1" dirty="0" smtClean="0">
                <a:solidFill>
                  <a:schemeClr val="accent6">
                    <a:lumMod val="50000"/>
                  </a:schemeClr>
                </a:solidFill>
              </a:rPr>
              <a:t>Why ever not? </a:t>
            </a:r>
          </a:p>
          <a:p>
            <a:pPr algn="r">
              <a:buNone/>
            </a:pPr>
            <a:r>
              <a:rPr lang="en-US" dirty="0" smtClean="0"/>
              <a:t>(Robert </a:t>
            </a:r>
            <a:r>
              <a:rPr lang="en-US" dirty="0" err="1" smtClean="0"/>
              <a:t>Desnos</a:t>
            </a:r>
            <a:r>
              <a:rPr lang="en-US" dirty="0" smtClean="0"/>
              <a:t>)</a:t>
            </a:r>
          </a:p>
          <a:p>
            <a:endParaRPr lang="en-US" dirty="0" smtClean="0"/>
          </a:p>
          <a:p>
            <a:pPr algn="ctr">
              <a:buNone/>
            </a:pPr>
            <a:r>
              <a:rPr lang="en-US" i="1" dirty="0" smtClean="0">
                <a:solidFill>
                  <a:schemeClr val="accent2">
                    <a:lumMod val="50000"/>
                  </a:schemeClr>
                </a:solidFill>
              </a:rPr>
              <a:t>Anne, Anne, come quick as you can</a:t>
            </a:r>
          </a:p>
          <a:p>
            <a:pPr algn="ctr">
              <a:buNone/>
            </a:pPr>
            <a:r>
              <a:rPr lang="en-US" i="1" dirty="0" smtClean="0">
                <a:solidFill>
                  <a:schemeClr val="accent2">
                    <a:lumMod val="50000"/>
                  </a:schemeClr>
                </a:solidFill>
              </a:rPr>
              <a:t>There’s a fish that talks in the frying pan? </a:t>
            </a:r>
          </a:p>
          <a:p>
            <a:pPr algn="ctr">
              <a:buNone/>
            </a:pPr>
            <a:r>
              <a:rPr lang="en-US" i="1" dirty="0" smtClean="0">
                <a:solidFill>
                  <a:schemeClr val="accent2">
                    <a:lumMod val="50000"/>
                  </a:schemeClr>
                </a:solidFill>
              </a:rPr>
              <a:t>(La Mare)</a:t>
            </a:r>
            <a:endParaRPr lang="en-US" i="1" dirty="0">
              <a:solidFill>
                <a:schemeClr val="accent2">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Movies with talking animals</a:t>
            </a:r>
          </a:p>
          <a:p>
            <a:r>
              <a:rPr lang="en-US" dirty="0" smtClean="0"/>
              <a:t>Epic</a:t>
            </a:r>
          </a:p>
          <a:p>
            <a:r>
              <a:rPr lang="en-US" dirty="0" smtClean="0"/>
              <a:t>Dogs and Cats</a:t>
            </a:r>
          </a:p>
          <a:p>
            <a:r>
              <a:rPr lang="en-US" dirty="0" smtClean="0"/>
              <a:t>Finding </a:t>
            </a:r>
            <a:r>
              <a:rPr lang="en-US" dirty="0" err="1" smtClean="0"/>
              <a:t>Nemo</a:t>
            </a:r>
            <a:endParaRPr lang="en-US" dirty="0" smtClean="0"/>
          </a:p>
          <a:p>
            <a:r>
              <a:rPr lang="en-US" dirty="0" smtClean="0"/>
              <a:t>Ice Age</a:t>
            </a:r>
          </a:p>
          <a:p>
            <a:r>
              <a:rPr lang="en-US" dirty="0" err="1" smtClean="0"/>
              <a:t>Ratatoullie</a:t>
            </a:r>
            <a:endParaRPr lang="en-US" dirty="0" smtClean="0"/>
          </a:p>
          <a:p>
            <a:r>
              <a:rPr lang="en-US" dirty="0" smtClean="0"/>
              <a:t>Puss in Boots</a:t>
            </a:r>
          </a:p>
          <a:p>
            <a:endParaRPr lang="en-US" dirty="0" smtClean="0"/>
          </a:p>
          <a:p>
            <a:r>
              <a:rPr lang="en-US" dirty="0" smtClean="0"/>
              <a:t>Children wonder: Do animals really talk?</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 animals talk???</a:t>
            </a:r>
            <a:endParaRPr lang="en-US" b="1" dirty="0"/>
          </a:p>
        </p:txBody>
      </p:sp>
      <p:sp>
        <p:nvSpPr>
          <p:cNvPr id="3" name="Content Placeholder 2"/>
          <p:cNvSpPr>
            <a:spLocks noGrp="1"/>
          </p:cNvSpPr>
          <p:nvPr>
            <p:ph sz="quarter" idx="1"/>
          </p:nvPr>
        </p:nvSpPr>
        <p:spPr/>
        <p:txBody>
          <a:bodyPr>
            <a:normAutofit fontScale="77500" lnSpcReduction="20000"/>
          </a:bodyPr>
          <a:lstStyle/>
          <a:p>
            <a:endParaRPr lang="en-US" dirty="0" smtClean="0"/>
          </a:p>
          <a:p>
            <a:endParaRPr lang="en-US" dirty="0" smtClean="0"/>
          </a:p>
          <a:p>
            <a:r>
              <a:rPr lang="en-US" dirty="0" smtClean="0"/>
              <a:t>Need to define ‘talk’ properly</a:t>
            </a:r>
          </a:p>
          <a:p>
            <a:pPr>
              <a:buNone/>
            </a:pPr>
            <a:r>
              <a:rPr lang="en-US" dirty="0" smtClean="0"/>
              <a:t>				Talk</a:t>
            </a:r>
          </a:p>
          <a:p>
            <a:pPr>
              <a:buNone/>
            </a:pPr>
            <a:endParaRPr lang="en-US" dirty="0" smtClean="0"/>
          </a:p>
          <a:p>
            <a:pPr algn="just">
              <a:buNone/>
            </a:pPr>
            <a:r>
              <a:rPr lang="en-GB" sz="2800" dirty="0" smtClean="0">
                <a:cs typeface="Times New Roman" pitchFamily="18" charset="0"/>
              </a:rPr>
              <a:t>	‘to utter words’ 	</a:t>
            </a:r>
            <a:r>
              <a:rPr lang="pl-PL" sz="2800" dirty="0" smtClean="0"/>
              <a:t>              </a:t>
            </a:r>
            <a:r>
              <a:rPr lang="en-GB" sz="2800" dirty="0" smtClean="0">
                <a:cs typeface="Times New Roman" pitchFamily="18" charset="0"/>
              </a:rPr>
              <a:t>‘to use language in a </a:t>
            </a:r>
            <a:r>
              <a:rPr lang="pl-PL" sz="2800" dirty="0" smtClean="0"/>
              <a:t>						</a:t>
            </a:r>
            <a:r>
              <a:rPr lang="en-GB" sz="2800" dirty="0" smtClean="0">
                <a:cs typeface="Times New Roman" pitchFamily="18" charset="0"/>
              </a:rPr>
              <a:t>meaningful way’</a:t>
            </a:r>
            <a:endParaRPr lang="pl-PL" sz="2800" dirty="0" smtClean="0">
              <a:cs typeface="Times New Roman" pitchFamily="18" charset="0"/>
            </a:endParaRPr>
          </a:p>
          <a:p>
            <a:pPr algn="just" eaLnBrk="0" hangingPunct="0"/>
            <a:endParaRPr lang="pl-PL" sz="2800" dirty="0" smtClean="0"/>
          </a:p>
          <a:p>
            <a:pPr algn="just" eaLnBrk="0" hangingPunct="0"/>
            <a:r>
              <a:rPr lang="en-US" sz="2800" dirty="0" smtClean="0"/>
              <a:t>Some animals can talk in the first sense</a:t>
            </a:r>
            <a:r>
              <a:rPr lang="en-US" sz="2800" dirty="0" smtClean="0"/>
              <a:t>	</a:t>
            </a:r>
            <a:endParaRPr lang="en-US" sz="2800" dirty="0" smtClean="0"/>
          </a:p>
          <a:p>
            <a:pPr algn="just" eaLnBrk="0" hangingPunct="0"/>
            <a:r>
              <a:rPr lang="pl-PL" sz="2800" dirty="0" smtClean="0"/>
              <a:t>P</a:t>
            </a:r>
            <a:r>
              <a:rPr lang="en-GB" sz="2800" dirty="0" err="1" smtClean="0">
                <a:cs typeface="Times New Roman" pitchFamily="18" charset="0"/>
              </a:rPr>
              <a:t>arrots</a:t>
            </a:r>
            <a:r>
              <a:rPr lang="en-GB" sz="2800" dirty="0" smtClean="0">
                <a:cs typeface="Times New Roman" pitchFamily="18" charset="0"/>
              </a:rPr>
              <a:t> can talk</a:t>
            </a:r>
            <a:r>
              <a:rPr lang="pl-PL" sz="2800" dirty="0" smtClean="0"/>
              <a:t>: </a:t>
            </a:r>
            <a:r>
              <a:rPr lang="en-GB" sz="2800" dirty="0" smtClean="0">
                <a:cs typeface="Times New Roman" pitchFamily="18" charset="0"/>
              </a:rPr>
              <a:t>simple phrases ‘good morning’ </a:t>
            </a:r>
            <a:endParaRPr lang="pl-PL" sz="2800" dirty="0" smtClean="0">
              <a:cs typeface="Times New Roman" pitchFamily="18" charset="0"/>
            </a:endParaRPr>
          </a:p>
          <a:p>
            <a:pPr algn="just" eaLnBrk="0" hangingPunct="0"/>
            <a:r>
              <a:rPr lang="en-US" sz="2800" dirty="0" smtClean="0"/>
              <a:t>Budgerigars </a:t>
            </a:r>
            <a:r>
              <a:rPr lang="en-US" sz="2800" dirty="0" smtClean="0"/>
              <a:t>can talk in the first sense</a:t>
            </a:r>
            <a:endParaRPr lang="pl-PL" sz="2800" dirty="0" smtClean="0"/>
          </a:p>
          <a:p>
            <a:pPr algn="just" eaLnBrk="0" hangingPunct="0"/>
            <a:r>
              <a:rPr lang="pl-PL" sz="2800" dirty="0" smtClean="0"/>
              <a:t>D</a:t>
            </a:r>
            <a:r>
              <a:rPr lang="en-GB" sz="2800" dirty="0" smtClean="0">
                <a:cs typeface="Times New Roman" pitchFamily="18" charset="0"/>
              </a:rPr>
              <a:t>o animals talk in the second sense of this word?</a:t>
            </a:r>
            <a:endParaRPr lang="pl-PL" sz="2800" dirty="0" smtClean="0">
              <a:cs typeface="Times New Roman" pitchFamily="18" charset="0"/>
            </a:endParaRPr>
          </a:p>
          <a:p>
            <a:pPr algn="just" eaLnBrk="0" hangingPunct="0">
              <a:buNone/>
            </a:pPr>
            <a:r>
              <a:rPr lang="en-GB" sz="2800" dirty="0" smtClean="0">
                <a:cs typeface="Times New Roman" pitchFamily="18" charset="0"/>
              </a:rPr>
              <a:t> </a:t>
            </a:r>
            <a:endParaRPr lang="pl-PL" sz="2800" dirty="0" smtClean="0">
              <a:cs typeface="Times New Roman" pitchFamily="18" charset="0"/>
            </a:endParaRPr>
          </a:p>
          <a:p>
            <a:pPr>
              <a:buNone/>
            </a:pPr>
            <a:endParaRPr lang="en-US" dirty="0" smtClean="0"/>
          </a:p>
        </p:txBody>
      </p:sp>
      <p:cxnSp>
        <p:nvCxnSpPr>
          <p:cNvPr id="5" name="Straight Arrow Connector 4"/>
          <p:cNvCxnSpPr/>
          <p:nvPr/>
        </p:nvCxnSpPr>
        <p:spPr>
          <a:xfrm rot="10800000" flipV="1">
            <a:off x="3200400" y="2819400"/>
            <a:ext cx="685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962400" y="2819400"/>
            <a:ext cx="6096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cs typeface="Times New Roman" pitchFamily="18" charset="0"/>
              </a:rPr>
              <a:t>Are we the only species which</a:t>
            </a:r>
            <a:r>
              <a:rPr lang="pl-PL" dirty="0" smtClean="0"/>
              <a:t/>
            </a:r>
            <a:br>
              <a:rPr lang="pl-PL" dirty="0" smtClean="0"/>
            </a:br>
            <a:r>
              <a:rPr lang="en-GB" dirty="0" smtClean="0">
                <a:cs typeface="Times New Roman" pitchFamily="18" charset="0"/>
              </a:rPr>
              <a:t>possesses</a:t>
            </a:r>
            <a:r>
              <a:rPr lang="pl-PL" dirty="0" smtClean="0"/>
              <a:t> </a:t>
            </a:r>
            <a:r>
              <a:rPr lang="en-GB" dirty="0" smtClean="0">
                <a:cs typeface="Times New Roman" pitchFamily="18" charset="0"/>
              </a:rPr>
              <a:t>language?</a:t>
            </a:r>
            <a:endParaRPr lang="en-US" dirty="0"/>
          </a:p>
        </p:txBody>
      </p:sp>
      <p:sp>
        <p:nvSpPr>
          <p:cNvPr id="3" name="Content Placeholder 2"/>
          <p:cNvSpPr>
            <a:spLocks noGrp="1"/>
          </p:cNvSpPr>
          <p:nvPr>
            <p:ph sz="quarter" idx="1"/>
          </p:nvPr>
        </p:nvSpPr>
        <p:spPr/>
        <p:txBody>
          <a:bodyPr/>
          <a:lstStyle/>
          <a:p>
            <a:endParaRPr lang="en-US" dirty="0" smtClean="0"/>
          </a:p>
          <a:p>
            <a:endParaRPr lang="en-US" dirty="0" smtClean="0"/>
          </a:p>
          <a:p>
            <a:pPr algn="just">
              <a:buFontTx/>
              <a:buNone/>
            </a:pPr>
            <a:r>
              <a:rPr lang="en-GB" sz="2800" dirty="0" smtClean="0">
                <a:cs typeface="Times New Roman" pitchFamily="18" charset="0"/>
              </a:rPr>
              <a:t>Let us compare animal communication</a:t>
            </a:r>
            <a:endParaRPr lang="pl-PL" sz="2800" dirty="0" smtClean="0"/>
          </a:p>
          <a:p>
            <a:pPr algn="just">
              <a:buFontTx/>
              <a:buNone/>
            </a:pPr>
            <a:r>
              <a:rPr lang="en-GB" sz="2800" dirty="0" smtClean="0">
                <a:cs typeface="Times New Roman" pitchFamily="18" charset="0"/>
              </a:rPr>
              <a:t>systems with human language to see if</a:t>
            </a:r>
            <a:endParaRPr lang="pl-PL" sz="2800" dirty="0" smtClean="0"/>
          </a:p>
          <a:p>
            <a:pPr algn="just">
              <a:buFontTx/>
              <a:buNone/>
            </a:pPr>
            <a:r>
              <a:rPr lang="en-GB" sz="2800" dirty="0" smtClean="0">
                <a:cs typeface="Times New Roman" pitchFamily="18" charset="0"/>
              </a:rPr>
              <a:t>animals can be said to talk in any real</a:t>
            </a:r>
            <a:endParaRPr lang="pl-PL" sz="2800" dirty="0" smtClean="0"/>
          </a:p>
          <a:p>
            <a:pPr algn="just">
              <a:buFontTx/>
              <a:buNone/>
            </a:pPr>
            <a:r>
              <a:rPr lang="en-GB" sz="2800" dirty="0" smtClean="0">
                <a:cs typeface="Times New Roman" pitchFamily="18" charset="0"/>
              </a:rPr>
              <a:t>sense. </a:t>
            </a:r>
            <a:endParaRPr lang="pl-PL" sz="2800"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a:bodyPr>
          <a:lstStyle/>
          <a:p>
            <a:pPr algn="just"/>
            <a:endParaRPr lang="en-GB" sz="2800" dirty="0" smtClean="0">
              <a:cs typeface="Times New Roman" pitchFamily="18" charset="0"/>
            </a:endParaRPr>
          </a:p>
          <a:p>
            <a:pPr algn="just"/>
            <a:r>
              <a:rPr lang="en-GB" sz="2800" dirty="0" smtClean="0">
                <a:cs typeface="Times New Roman" pitchFamily="18" charset="0"/>
              </a:rPr>
              <a:t>If we want to find out whether animals use a language  in a meaningful way, we have to understand what a language is.</a:t>
            </a:r>
            <a:endParaRPr lang="pl-PL" sz="2800" dirty="0" smtClean="0"/>
          </a:p>
          <a:p>
            <a:pPr algn="just">
              <a:buFontTx/>
              <a:buNone/>
            </a:pPr>
            <a:endParaRPr lang="pl-PL" sz="2800" dirty="0" smtClean="0"/>
          </a:p>
          <a:p>
            <a:pPr algn="just"/>
            <a:r>
              <a:rPr lang="en-GB" sz="2800" b="1" dirty="0" smtClean="0">
                <a:cs typeface="Times New Roman" pitchFamily="18" charset="0"/>
              </a:rPr>
              <a:t>What is language?</a:t>
            </a:r>
          </a:p>
          <a:p>
            <a:pPr algn="just"/>
            <a:r>
              <a:rPr lang="en-GB" sz="2800" dirty="0" smtClean="0">
                <a:cs typeface="Times New Roman" pitchFamily="18" charset="0"/>
              </a:rPr>
              <a:t>Charles </a:t>
            </a:r>
            <a:r>
              <a:rPr lang="en-GB" sz="2800" dirty="0" err="1" smtClean="0">
                <a:cs typeface="Times New Roman" pitchFamily="18" charset="0"/>
              </a:rPr>
              <a:t>Hocket</a:t>
            </a:r>
            <a:r>
              <a:rPr lang="en-GB" sz="2800" dirty="0" smtClean="0">
                <a:cs typeface="Times New Roman" pitchFamily="18" charset="0"/>
              </a:rPr>
              <a:t> in the 1960’s suggested that we can characterize language by means of a set of design features. A definition of a language should be based on these design features (essential characteristics). </a:t>
            </a:r>
            <a:r>
              <a:rPr lang="en-GB" sz="2800" b="1" dirty="0" smtClean="0">
                <a:cs typeface="Times New Roman" pitchFamily="18" charset="0"/>
              </a:rPr>
              <a:t>What are they?</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 </a:t>
            </a:r>
            <a:r>
              <a:rPr lang="en-GB" b="1" dirty="0" smtClean="0">
                <a:solidFill>
                  <a:schemeClr val="accent2">
                    <a:lumMod val="50000"/>
                  </a:schemeClr>
                </a:solidFill>
                <a:cs typeface="Times New Roman" pitchFamily="18" charset="0"/>
              </a:rPr>
              <a:t>Vocal-auditory channel </a:t>
            </a:r>
            <a:endParaRPr lang="en-US" b="1" dirty="0">
              <a:solidFill>
                <a:schemeClr val="accent2">
                  <a:lumMod val="50000"/>
                </a:schemeClr>
              </a:solidFill>
            </a:endParaRPr>
          </a:p>
        </p:txBody>
      </p:sp>
      <p:sp>
        <p:nvSpPr>
          <p:cNvPr id="3" name="Content Placeholder 2"/>
          <p:cNvSpPr>
            <a:spLocks noGrp="1"/>
          </p:cNvSpPr>
          <p:nvPr>
            <p:ph sz="quarter" idx="1"/>
          </p:nvPr>
        </p:nvSpPr>
        <p:spPr/>
        <p:txBody>
          <a:bodyPr>
            <a:normAutofit/>
          </a:bodyPr>
          <a:lstStyle/>
          <a:p>
            <a:r>
              <a:rPr lang="en-GB" dirty="0" smtClean="0">
                <a:cs typeface="Times New Roman" pitchFamily="18" charset="0"/>
              </a:rPr>
              <a:t>It is perhaps the most obvious characteristic</a:t>
            </a:r>
            <a:r>
              <a:rPr lang="pl-PL" dirty="0" smtClean="0"/>
              <a:t>s</a:t>
            </a:r>
            <a:r>
              <a:rPr lang="en-GB" dirty="0" smtClean="0">
                <a:cs typeface="Times New Roman" pitchFamily="18" charset="0"/>
              </a:rPr>
              <a:t> of </a:t>
            </a:r>
            <a:r>
              <a:rPr lang="pl-PL" dirty="0" smtClean="0"/>
              <a:t>a </a:t>
            </a:r>
            <a:r>
              <a:rPr lang="en-GB" dirty="0" smtClean="0">
                <a:cs typeface="Times New Roman" pitchFamily="18" charset="0"/>
              </a:rPr>
              <a:t>language. </a:t>
            </a:r>
            <a:endParaRPr lang="pl-PL" dirty="0" smtClean="0">
              <a:cs typeface="Times New Roman" pitchFamily="18" charset="0"/>
            </a:endParaRPr>
          </a:p>
          <a:p>
            <a:r>
              <a:rPr lang="en-GB" b="1" dirty="0" smtClean="0">
                <a:cs typeface="Times New Roman" pitchFamily="18" charset="0"/>
              </a:rPr>
              <a:t>Sounds are made with the vocal organs </a:t>
            </a:r>
            <a:r>
              <a:rPr lang="pl-PL" b="1" dirty="0" smtClean="0"/>
              <a:t> </a:t>
            </a:r>
            <a:r>
              <a:rPr lang="en-GB" b="1" dirty="0" smtClean="0">
                <a:cs typeface="Times New Roman" pitchFamily="18" charset="0"/>
              </a:rPr>
              <a:t>and a hearing mechanism </a:t>
            </a:r>
            <a:r>
              <a:rPr lang="pl-PL" b="1" dirty="0" smtClean="0"/>
              <a:t>receives</a:t>
            </a:r>
            <a:r>
              <a:rPr lang="en-US" b="1" dirty="0" smtClean="0"/>
              <a:t> </a:t>
            </a:r>
            <a:r>
              <a:rPr lang="pl-PL" b="1" dirty="0" smtClean="0"/>
              <a:t>them</a:t>
            </a:r>
            <a:r>
              <a:rPr lang="pl-PL" dirty="0" smtClean="0"/>
              <a:t>.</a:t>
            </a:r>
            <a:r>
              <a:rPr lang="en-US" dirty="0" smtClean="0"/>
              <a:t>  </a:t>
            </a:r>
          </a:p>
          <a:p>
            <a:endParaRPr lang="en-US" dirty="0" smtClean="0"/>
          </a:p>
          <a:p>
            <a:pPr>
              <a:buFontTx/>
              <a:buNone/>
            </a:pPr>
            <a:endParaRPr lang="en-US" dirty="0" smtClean="0"/>
          </a:p>
          <a:p>
            <a:endParaRPr lang="en-GB" dirty="0" smtClean="0">
              <a:cs typeface="Times New Roman" pitchFamily="18" charset="0"/>
            </a:endParaRPr>
          </a:p>
          <a:p>
            <a:endParaRPr lang="en-US" dirty="0"/>
          </a:p>
        </p:txBody>
      </p:sp>
      <p:pic>
        <p:nvPicPr>
          <p:cNvPr id="5" name="Picture 4" descr="images.jpg"/>
          <p:cNvPicPr>
            <a:picLocks noChangeAspect="1"/>
          </p:cNvPicPr>
          <p:nvPr/>
        </p:nvPicPr>
        <p:blipFill>
          <a:blip r:embed="rId2" cstate="print"/>
          <a:stretch>
            <a:fillRect/>
          </a:stretch>
        </p:blipFill>
        <p:spPr>
          <a:xfrm>
            <a:off x="2576309" y="2956304"/>
            <a:ext cx="3595891" cy="3139696"/>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 </a:t>
            </a:r>
            <a:r>
              <a:rPr lang="en-GB" b="1" dirty="0" smtClean="0">
                <a:solidFill>
                  <a:schemeClr val="accent2">
                    <a:lumMod val="50000"/>
                  </a:schemeClr>
                </a:solidFill>
                <a:cs typeface="Times New Roman" pitchFamily="18" charset="0"/>
              </a:rPr>
              <a:t>Vocal-auditory channel </a:t>
            </a:r>
            <a:endParaRPr lang="en-US" dirty="0"/>
          </a:p>
        </p:txBody>
      </p:sp>
      <p:sp>
        <p:nvSpPr>
          <p:cNvPr id="3" name="Content Placeholder 2"/>
          <p:cNvSpPr>
            <a:spLocks noGrp="1"/>
          </p:cNvSpPr>
          <p:nvPr>
            <p:ph sz="quarter" idx="1"/>
          </p:nvPr>
        </p:nvSpPr>
        <p:spPr/>
        <p:txBody>
          <a:bodyPr/>
          <a:lstStyle/>
          <a:p>
            <a:r>
              <a:rPr lang="en-GB" b="1" dirty="0" smtClean="0">
                <a:cs typeface="Times New Roman" pitchFamily="18" charset="0"/>
              </a:rPr>
              <a:t>Is this design feature of a language unique to humans?</a:t>
            </a:r>
          </a:p>
          <a:p>
            <a:r>
              <a:rPr lang="en-US" dirty="0" smtClean="0"/>
              <a:t>The use of sound is widespread as a means of animal communication</a:t>
            </a:r>
          </a:p>
          <a:p>
            <a:r>
              <a:rPr lang="en-US" dirty="0" smtClean="0"/>
              <a:t>Vocal auditory signals are common among birds, cows, apes, foxes etc.</a:t>
            </a:r>
          </a:p>
          <a:p>
            <a:r>
              <a:rPr lang="en-US" dirty="0" smtClean="0"/>
              <a:t>Some animals and birds produce sounds even without using vocal organs like rattlesnakes and woodpeckers</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 </a:t>
            </a:r>
            <a:r>
              <a:rPr lang="en-GB" b="1" dirty="0" smtClean="0">
                <a:solidFill>
                  <a:schemeClr val="accent2">
                    <a:lumMod val="50000"/>
                  </a:schemeClr>
                </a:solidFill>
                <a:cs typeface="Times New Roman" pitchFamily="18" charset="0"/>
              </a:rPr>
              <a:t>Vocal-auditory channel </a:t>
            </a:r>
            <a:endParaRPr lang="en-US" dirty="0"/>
          </a:p>
        </p:txBody>
      </p:sp>
      <p:sp>
        <p:nvSpPr>
          <p:cNvPr id="3" name="Content Placeholder 2"/>
          <p:cNvSpPr>
            <a:spLocks noGrp="1"/>
          </p:cNvSpPr>
          <p:nvPr>
            <p:ph sz="quarter" idx="1"/>
          </p:nvPr>
        </p:nvSpPr>
        <p:spPr/>
        <p:txBody>
          <a:bodyPr/>
          <a:lstStyle/>
          <a:p>
            <a:endParaRPr lang="en-GB" dirty="0" smtClean="0">
              <a:cs typeface="Times New Roman" pitchFamily="18" charset="0"/>
            </a:endParaRPr>
          </a:p>
          <a:p>
            <a:r>
              <a:rPr lang="en-GB" dirty="0" smtClean="0">
                <a:cs typeface="Times New Roman" pitchFamily="18" charset="0"/>
              </a:rPr>
              <a:t>Even in a human communication</a:t>
            </a:r>
            <a:r>
              <a:rPr lang="pl-PL" dirty="0" smtClean="0"/>
              <a:t> </a:t>
            </a:r>
            <a:r>
              <a:rPr lang="pl-PL" b="1" dirty="0" smtClean="0">
                <a:solidFill>
                  <a:srgbClr val="FF0000"/>
                </a:solidFill>
              </a:rPr>
              <a:t>v</a:t>
            </a:r>
            <a:r>
              <a:rPr lang="en-GB" b="1" dirty="0" err="1" smtClean="0">
                <a:solidFill>
                  <a:srgbClr val="FF0000"/>
                </a:solidFill>
                <a:cs typeface="Times New Roman" pitchFamily="18" charset="0"/>
              </a:rPr>
              <a:t>ocal</a:t>
            </a:r>
            <a:r>
              <a:rPr lang="en-GB" b="1" dirty="0" smtClean="0">
                <a:solidFill>
                  <a:srgbClr val="FF0000"/>
                </a:solidFill>
                <a:cs typeface="Times New Roman" pitchFamily="18" charset="0"/>
              </a:rPr>
              <a:t>-auditory channel</a:t>
            </a:r>
            <a:r>
              <a:rPr lang="en-GB" dirty="0" smtClean="0">
                <a:cs typeface="Times New Roman" pitchFamily="18" charset="0"/>
              </a:rPr>
              <a:t> is not so all-important since language can be transferred without loss to visual symbols (sign language, writing, Braille). Patients with their vocal cords removed, communicate mainly by writing which means that they have not lost their language ability.</a:t>
            </a:r>
            <a:endParaRPr lang="pl-PL" dirty="0" smtClean="0">
              <a:cs typeface="Times New Roman" pitchFamily="18" charset="0"/>
            </a:endParaRPr>
          </a:p>
          <a:p>
            <a:endParaRPr lang="en-US" dirty="0" smtClean="0"/>
          </a:p>
          <a:p>
            <a:r>
              <a:rPr lang="pl-PL" b="1" dirty="0" smtClean="0">
                <a:solidFill>
                  <a:srgbClr val="FF0000"/>
                </a:solidFill>
              </a:rPr>
              <a:t>v</a:t>
            </a:r>
            <a:r>
              <a:rPr lang="en-GB" b="1" dirty="0" err="1" smtClean="0">
                <a:solidFill>
                  <a:srgbClr val="FF0000"/>
                </a:solidFill>
                <a:cs typeface="Times New Roman" pitchFamily="18" charset="0"/>
              </a:rPr>
              <a:t>ocal</a:t>
            </a:r>
            <a:r>
              <a:rPr lang="en-GB" b="1" dirty="0" smtClean="0">
                <a:solidFill>
                  <a:srgbClr val="FF0000"/>
                </a:solidFill>
                <a:cs typeface="Times New Roman" pitchFamily="18" charset="0"/>
              </a:rPr>
              <a:t>-auditory channel</a:t>
            </a:r>
            <a:r>
              <a:rPr lang="en-GB" dirty="0" smtClean="0">
                <a:cs typeface="Times New Roman" pitchFamily="18" charset="0"/>
              </a:rPr>
              <a:t> is of little use in an attempt to distinguish animal from human communication. </a:t>
            </a:r>
            <a:endParaRPr lang="pl-PL"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Arbitrariness</a:t>
            </a:r>
            <a:endParaRPr lang="en-US" b="1" dirty="0"/>
          </a:p>
        </p:txBody>
      </p:sp>
      <p:sp>
        <p:nvSpPr>
          <p:cNvPr id="3" name="Content Placeholder 2"/>
          <p:cNvSpPr>
            <a:spLocks noGrp="1"/>
          </p:cNvSpPr>
          <p:nvPr>
            <p:ph sz="quarter" idx="1"/>
          </p:nvPr>
        </p:nvSpPr>
        <p:spPr/>
        <p:txBody>
          <a:bodyPr>
            <a:normAutofit lnSpcReduction="10000"/>
          </a:bodyPr>
          <a:lstStyle/>
          <a:p>
            <a:endParaRPr lang="pl-PL" dirty="0" smtClean="0">
              <a:cs typeface="Times New Roman" pitchFamily="18" charset="0"/>
            </a:endParaRPr>
          </a:p>
          <a:p>
            <a:r>
              <a:rPr lang="en-US" sz="2400" b="1" dirty="0" smtClean="0"/>
              <a:t>Arbitrariness means </a:t>
            </a:r>
            <a:r>
              <a:rPr lang="pl-PL" sz="2400" b="1" dirty="0" smtClean="0"/>
              <a:t>n</a:t>
            </a:r>
            <a:r>
              <a:rPr lang="en-GB" sz="2400" b="1" dirty="0" smtClean="0">
                <a:cs typeface="Times New Roman" pitchFamily="18" charset="0"/>
              </a:rPr>
              <a:t>o connection between the form (word) and its meaning  (human languages use neutral symbols)</a:t>
            </a:r>
          </a:p>
          <a:p>
            <a:r>
              <a:rPr lang="en-GB" sz="2400" dirty="0" smtClean="0">
                <a:cs typeface="Times New Roman" pitchFamily="18" charset="0"/>
              </a:rPr>
              <a:t>– when you meet a Martian will he know what you mean when you say a dog – will he deduce the meaning of this word from its form?  </a:t>
            </a:r>
            <a:r>
              <a:rPr lang="en-GB" sz="2400" dirty="0" err="1" smtClean="0">
                <a:cs typeface="Times New Roman" pitchFamily="18" charset="0"/>
              </a:rPr>
              <a:t>ein</a:t>
            </a:r>
            <a:r>
              <a:rPr lang="en-GB" sz="2400" dirty="0" smtClean="0">
                <a:cs typeface="Times New Roman" pitchFamily="18" charset="0"/>
              </a:rPr>
              <a:t> </a:t>
            </a:r>
            <a:r>
              <a:rPr lang="en-GB" sz="2400" dirty="0" err="1" smtClean="0">
                <a:cs typeface="Times New Roman" pitchFamily="18" charset="0"/>
              </a:rPr>
              <a:t>Hund</a:t>
            </a:r>
            <a:r>
              <a:rPr lang="en-GB" sz="2400" dirty="0" smtClean="0">
                <a:cs typeface="Times New Roman" pitchFamily="18" charset="0"/>
              </a:rPr>
              <a:t> in German, CANIS in Latin, </a:t>
            </a:r>
            <a:r>
              <a:rPr lang="en-GB" sz="2400" dirty="0" err="1" smtClean="0">
                <a:cs typeface="Times New Roman" pitchFamily="18" charset="0"/>
              </a:rPr>
              <a:t>Rhodon</a:t>
            </a:r>
            <a:r>
              <a:rPr lang="en-GB" sz="2400" dirty="0" smtClean="0">
                <a:cs typeface="Times New Roman" pitchFamily="18" charset="0"/>
              </a:rPr>
              <a:t> in Greek</a:t>
            </a:r>
            <a:endParaRPr lang="pl-PL" sz="2400" dirty="0" smtClean="0"/>
          </a:p>
          <a:p>
            <a:pPr>
              <a:buFontTx/>
              <a:buNone/>
            </a:pPr>
            <a:r>
              <a:rPr lang="pl-PL" sz="2400" dirty="0" smtClean="0"/>
              <a:t>   </a:t>
            </a:r>
            <a:r>
              <a:rPr lang="en-GB" sz="2400" dirty="0" smtClean="0">
                <a:cs typeface="Times New Roman" pitchFamily="18" charset="0"/>
              </a:rPr>
              <a:t>and pies in Polish</a:t>
            </a:r>
          </a:p>
          <a:p>
            <a:r>
              <a:rPr lang="pl-PL" sz="2400" dirty="0" smtClean="0"/>
              <a:t>Exceptions: </a:t>
            </a:r>
            <a:r>
              <a:rPr lang="en-GB" sz="2400" dirty="0" smtClean="0">
                <a:solidFill>
                  <a:srgbClr val="FF0000"/>
                </a:solidFill>
                <a:cs typeface="Times New Roman" pitchFamily="18" charset="0"/>
              </a:rPr>
              <a:t>Onomatopoeic</a:t>
            </a:r>
            <a:r>
              <a:rPr lang="pl-PL" sz="2400" dirty="0" smtClean="0"/>
              <a:t> </a:t>
            </a:r>
            <a:r>
              <a:rPr lang="en-GB" sz="2400" dirty="0" smtClean="0">
                <a:cs typeface="Times New Roman" pitchFamily="18" charset="0"/>
              </a:rPr>
              <a:t>words in which there is a relationship between their form and what they mean CUCKOO, POP, BANG, MOO. Onomatopoeic words imitate natural sounds and have meanings that are associated with such sounds of nature. </a:t>
            </a:r>
            <a:endParaRPr lang="pl-PL" sz="2400" dirty="0" smtClean="0">
              <a:cs typeface="Times New Roman" pitchFamily="18" charset="0"/>
            </a:endParaRPr>
          </a:p>
          <a:p>
            <a:pPr>
              <a:buFontTx/>
              <a:buNone/>
            </a:pPr>
            <a:endParaRPr lang="pl-PL" sz="2400"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Arbitrariness</a:t>
            </a:r>
            <a:endParaRPr lang="en-US" dirty="0"/>
          </a:p>
        </p:txBody>
      </p:sp>
      <p:sp>
        <p:nvSpPr>
          <p:cNvPr id="3" name="Content Placeholder 2"/>
          <p:cNvSpPr>
            <a:spLocks noGrp="1"/>
          </p:cNvSpPr>
          <p:nvPr>
            <p:ph sz="quarter" idx="1"/>
          </p:nvPr>
        </p:nvSpPr>
        <p:spPr/>
        <p:txBody>
          <a:bodyPr>
            <a:normAutofit lnSpcReduction="10000"/>
          </a:bodyPr>
          <a:lstStyle/>
          <a:p>
            <a:endParaRPr lang="en-GB" dirty="0" smtClean="0">
              <a:cs typeface="Times New Roman" pitchFamily="18" charset="0"/>
            </a:endParaRPr>
          </a:p>
          <a:p>
            <a:r>
              <a:rPr lang="en-GB" b="1" dirty="0" smtClean="0">
                <a:cs typeface="Times New Roman" pitchFamily="18" charset="0"/>
              </a:rPr>
              <a:t>Is arbitrariness unique to a human language?</a:t>
            </a:r>
            <a:endParaRPr lang="pl-PL" b="1" dirty="0" smtClean="0">
              <a:cs typeface="Times New Roman" pitchFamily="18" charset="0"/>
            </a:endParaRPr>
          </a:p>
          <a:p>
            <a:r>
              <a:rPr lang="en-GB" dirty="0" smtClean="0">
                <a:cs typeface="Times New Roman" pitchFamily="18" charset="0"/>
              </a:rPr>
              <a:t>No, arbitrary symbols are not unique to humans and it cannot be regarded as a critical distinction between human and animal communication</a:t>
            </a:r>
            <a:r>
              <a:rPr lang="en-GB" b="1" dirty="0" smtClean="0">
                <a:cs typeface="Times New Roman" pitchFamily="18" charset="0"/>
              </a:rPr>
              <a:t>.</a:t>
            </a:r>
            <a:r>
              <a:rPr lang="en-GB" dirty="0" smtClean="0">
                <a:cs typeface="Times New Roman" pitchFamily="18" charset="0"/>
              </a:rPr>
              <a:t> </a:t>
            </a:r>
            <a:endParaRPr lang="pl-PL" dirty="0" smtClean="0"/>
          </a:p>
          <a:p>
            <a:r>
              <a:rPr lang="en-GB" dirty="0" smtClean="0">
                <a:cs typeface="Times New Roman" pitchFamily="18" charset="0"/>
              </a:rPr>
              <a:t>For instance: A crab which wishes to convey extreme aggression will extend a large claw, a less angry crab only raises a leg.</a:t>
            </a:r>
          </a:p>
          <a:p>
            <a:r>
              <a:rPr lang="en-GB" dirty="0" smtClean="0">
                <a:cs typeface="Times New Roman" pitchFamily="18" charset="0"/>
              </a:rPr>
              <a:t>Gulls indicate aggression by turning away from their opponent and uprooting </a:t>
            </a:r>
            <a:r>
              <a:rPr lang="en-GB" dirty="0" err="1" smtClean="0">
                <a:cs typeface="Times New Roman" pitchFamily="18" charset="0"/>
              </a:rPr>
              <a:t>beakfuls</a:t>
            </a:r>
            <a:r>
              <a:rPr lang="en-GB" dirty="0" smtClean="0">
                <a:cs typeface="Times New Roman" pitchFamily="18" charset="0"/>
              </a:rPr>
              <a:t> of grass</a:t>
            </a:r>
          </a:p>
          <a:p>
            <a:r>
              <a:rPr lang="en-GB" dirty="0" smtClean="0">
                <a:cs typeface="Times New Roman" pitchFamily="18" charset="0"/>
              </a:rPr>
              <a:t>So arbitrariness is not unique to humans.</a:t>
            </a:r>
          </a:p>
          <a:p>
            <a:endParaRPr lang="pl-PL"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3. Semanticity</a:t>
            </a:r>
            <a:endParaRPr lang="en-US" b="1" dirty="0"/>
          </a:p>
        </p:txBody>
      </p:sp>
      <p:sp>
        <p:nvSpPr>
          <p:cNvPr id="3" name="Content Placeholder 2"/>
          <p:cNvSpPr>
            <a:spLocks noGrp="1"/>
          </p:cNvSpPr>
          <p:nvPr>
            <p:ph sz="quarter" idx="1"/>
          </p:nvPr>
        </p:nvSpPr>
        <p:spPr/>
        <p:txBody>
          <a:bodyPr/>
          <a:lstStyle/>
          <a:p>
            <a:endParaRPr lang="en-GB" dirty="0" smtClean="0">
              <a:cs typeface="Times New Roman" pitchFamily="18" charset="0"/>
            </a:endParaRPr>
          </a:p>
          <a:p>
            <a:r>
              <a:rPr lang="en-GB" b="1" dirty="0" err="1" smtClean="0">
                <a:cs typeface="Times New Roman" pitchFamily="18" charset="0"/>
              </a:rPr>
              <a:t>Semanticity</a:t>
            </a:r>
            <a:r>
              <a:rPr lang="en-GB" b="1" dirty="0" smtClean="0">
                <a:cs typeface="Times New Roman" pitchFamily="18" charset="0"/>
              </a:rPr>
              <a:t> is the use of words/symbols to mean or to refer to objects and actions. </a:t>
            </a:r>
            <a:endParaRPr lang="pl-PL" b="1" dirty="0" smtClean="0">
              <a:cs typeface="Times New Roman" pitchFamily="18" charset="0"/>
            </a:endParaRPr>
          </a:p>
          <a:p>
            <a:r>
              <a:rPr lang="en-GB" dirty="0" smtClean="0">
                <a:cs typeface="Times New Roman" pitchFamily="18" charset="0"/>
              </a:rPr>
              <a:t>When we say ‘chair’ we refer to any object which is a chair, when we say ‘jump’ we refer to an action of jumping. </a:t>
            </a:r>
            <a:endParaRPr lang="pl-PL" dirty="0" smtClean="0">
              <a:cs typeface="Times New Roman" pitchFamily="18" charset="0"/>
            </a:endParaRPr>
          </a:p>
          <a:p>
            <a:r>
              <a:rPr lang="en-GB" dirty="0" smtClean="0">
                <a:cs typeface="Times New Roman" pitchFamily="18" charset="0"/>
              </a:rPr>
              <a:t>When a parrot says ‘chair’ does it refer to an object or is it only reacting to some stimulus or is it imitating someone?</a:t>
            </a:r>
            <a:endParaRPr lang="pl-PL" dirty="0" smtClean="0">
              <a:cs typeface="Times New Roman" pitchFamily="18" charset="0"/>
            </a:endParaRPr>
          </a:p>
          <a:p>
            <a:r>
              <a:rPr lang="en-GB" dirty="0" smtClean="0">
                <a:cs typeface="Times New Roman" pitchFamily="18" charset="0"/>
              </a:rPr>
              <a:t>Some writers have claimed that </a:t>
            </a:r>
            <a:r>
              <a:rPr lang="en-GB" dirty="0" err="1" smtClean="0">
                <a:cs typeface="Times New Roman" pitchFamily="18" charset="0"/>
              </a:rPr>
              <a:t>semanticity</a:t>
            </a:r>
            <a:r>
              <a:rPr lang="en-GB" dirty="0" smtClean="0">
                <a:cs typeface="Times New Roman" pitchFamily="18" charset="0"/>
              </a:rPr>
              <a:t> is exclusively human.  Animals usually do not refer to objects but to the whole situations (of danger for example).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3. Semanticity</a:t>
            </a:r>
            <a:endParaRPr lang="en-US" b="1" dirty="0"/>
          </a:p>
        </p:txBody>
      </p:sp>
      <p:sp>
        <p:nvSpPr>
          <p:cNvPr id="3" name="Content Placeholder 2"/>
          <p:cNvSpPr>
            <a:spLocks noGrp="1"/>
          </p:cNvSpPr>
          <p:nvPr>
            <p:ph sz="quarter" idx="1"/>
          </p:nvPr>
        </p:nvSpPr>
        <p:spPr/>
        <p:txBody>
          <a:bodyPr/>
          <a:lstStyle/>
          <a:p>
            <a:r>
              <a:rPr lang="en-GB" dirty="0" smtClean="0">
                <a:cs typeface="Times New Roman" pitchFamily="18" charset="0"/>
              </a:rPr>
              <a:t>Let us consider </a:t>
            </a:r>
            <a:r>
              <a:rPr lang="en-GB" dirty="0" err="1" smtClean="0">
                <a:cs typeface="Times New Roman" pitchFamily="18" charset="0"/>
              </a:rPr>
              <a:t>vervet</a:t>
            </a:r>
            <a:r>
              <a:rPr lang="en-GB" dirty="0" smtClean="0">
                <a:cs typeface="Times New Roman" pitchFamily="18" charset="0"/>
              </a:rPr>
              <a:t> monkeys:</a:t>
            </a:r>
          </a:p>
          <a:p>
            <a:pPr lvl="8"/>
            <a:endParaRPr lang="en-GB" dirty="0" smtClean="0">
              <a:cs typeface="Times New Roman" pitchFamily="18" charset="0"/>
            </a:endParaRPr>
          </a:p>
          <a:p>
            <a:endParaRPr lang="en-GB" dirty="0" smtClean="0">
              <a:cs typeface="Times New Roman" pitchFamily="18" charset="0"/>
            </a:endParaRPr>
          </a:p>
          <a:p>
            <a:endParaRPr lang="en-GB" dirty="0" smtClean="0">
              <a:cs typeface="Times New Roman" pitchFamily="18" charset="0"/>
            </a:endParaRPr>
          </a:p>
          <a:p>
            <a:endParaRPr lang="en-GB" dirty="0" smtClean="0">
              <a:cs typeface="Times New Roman" pitchFamily="18" charset="0"/>
            </a:endParaRPr>
          </a:p>
          <a:p>
            <a:endParaRPr lang="en-US" dirty="0" smtClean="0">
              <a:cs typeface="Times New Roman" pitchFamily="18" charset="0"/>
            </a:endParaRPr>
          </a:p>
          <a:p>
            <a:endParaRPr lang="en-US" dirty="0" smtClean="0">
              <a:cs typeface="Times New Roman" pitchFamily="18" charset="0"/>
            </a:endParaRPr>
          </a:p>
          <a:p>
            <a:r>
              <a:rPr lang="en-US" dirty="0" smtClean="0">
                <a:cs typeface="Times New Roman" pitchFamily="18" charset="0"/>
              </a:rPr>
              <a:t>They have an interesting system of communication: different ALARM CALLS for different types of predators</a:t>
            </a:r>
            <a:endParaRPr lang="pl-PL" dirty="0" smtClean="0">
              <a:cs typeface="Times New Roman" pitchFamily="18" charset="0"/>
            </a:endParaRPr>
          </a:p>
          <a:p>
            <a:endParaRPr lang="pl-PL" dirty="0" smtClean="0">
              <a:cs typeface="Times New Roman" pitchFamily="18" charset="0"/>
            </a:endParaRPr>
          </a:p>
          <a:p>
            <a:endParaRPr lang="en-US" dirty="0"/>
          </a:p>
        </p:txBody>
      </p:sp>
      <p:pic>
        <p:nvPicPr>
          <p:cNvPr id="4" name="Picture 4" descr="http://upload.wikimedia.org/wikipedia/commons/a/a0/Chlorocebus_pygerythrus.jpg"/>
          <p:cNvPicPr>
            <a:picLocks noChangeAspect="1" noChangeArrowheads="1"/>
          </p:cNvPicPr>
          <p:nvPr/>
        </p:nvPicPr>
        <p:blipFill>
          <a:blip r:embed="rId2" r:link="rId3" cstate="print"/>
          <a:srcRect/>
          <a:stretch>
            <a:fillRect/>
          </a:stretch>
        </p:blipFill>
        <p:spPr bwMode="auto">
          <a:xfrm>
            <a:off x="5410200" y="1905000"/>
            <a:ext cx="2362200" cy="245761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3. Semanticity</a:t>
            </a:r>
            <a:endParaRPr lang="en-US" dirty="0"/>
          </a:p>
        </p:txBody>
      </p:sp>
      <p:sp>
        <p:nvSpPr>
          <p:cNvPr id="3" name="Content Placeholder 2"/>
          <p:cNvSpPr>
            <a:spLocks noGrp="1"/>
          </p:cNvSpPr>
          <p:nvPr>
            <p:ph sz="quarter" idx="1"/>
          </p:nvPr>
        </p:nvSpPr>
        <p:spPr>
          <a:xfrm>
            <a:off x="914400" y="1447800"/>
            <a:ext cx="7772400" cy="5410200"/>
          </a:xfrm>
        </p:spPr>
        <p:txBody>
          <a:bodyPr>
            <a:normAutofit fontScale="62500" lnSpcReduction="20000"/>
          </a:bodyPr>
          <a:lstStyle/>
          <a:p>
            <a:pPr>
              <a:buFontTx/>
              <a:buNone/>
            </a:pPr>
            <a:endParaRPr lang="en-US" dirty="0" smtClean="0">
              <a:cs typeface="Times New Roman" pitchFamily="18" charset="0"/>
            </a:endParaRPr>
          </a:p>
          <a:p>
            <a:r>
              <a:rPr lang="en-US" sz="3100" dirty="0" smtClean="0">
                <a:cs typeface="Times New Roman" pitchFamily="18" charset="0"/>
              </a:rPr>
              <a:t>TYPE I – alarm call signaling the presence of a SNAKE: A </a:t>
            </a:r>
            <a:r>
              <a:rPr lang="en-US" sz="3100" dirty="0" err="1" smtClean="0">
                <a:cs typeface="Times New Roman" pitchFamily="18" charset="0"/>
              </a:rPr>
              <a:t>vervet</a:t>
            </a:r>
            <a:r>
              <a:rPr lang="en-US" sz="3100" dirty="0" smtClean="0">
                <a:cs typeface="Times New Roman" pitchFamily="18" charset="0"/>
              </a:rPr>
              <a:t> gives one call when it sees a snake. Other members of the troupe then stand on their hind legs and scan the ground.</a:t>
            </a:r>
          </a:p>
          <a:p>
            <a:r>
              <a:rPr lang="en-US" sz="3100" dirty="0" smtClean="0">
                <a:cs typeface="Times New Roman" pitchFamily="18" charset="0"/>
              </a:rPr>
              <a:t>TYPE II: an alarm call signaling the presence of a leopard. Other members of the troupe immediately climbed to the smallest branches of nearby trees, safe from the heavy leopard. </a:t>
            </a:r>
          </a:p>
          <a:p>
            <a:r>
              <a:rPr lang="en-US" sz="3100" dirty="0" smtClean="0">
                <a:cs typeface="Times New Roman" pitchFamily="18" charset="0"/>
              </a:rPr>
              <a:t>TYPE III: an eagle cruising the sky. They climb the tree and stay near the trunk, deep in the tree, or alternatively dove into dense bushes.</a:t>
            </a:r>
          </a:p>
          <a:p>
            <a:pPr>
              <a:buFontTx/>
              <a:buNone/>
            </a:pPr>
            <a:endParaRPr lang="en-US" sz="3100" dirty="0" smtClean="0">
              <a:cs typeface="Times New Roman" pitchFamily="18" charset="0"/>
            </a:endParaRPr>
          </a:p>
          <a:p>
            <a:pPr>
              <a:buFontTx/>
              <a:buNone/>
            </a:pPr>
            <a:r>
              <a:rPr lang="en-US" sz="3100" dirty="0" smtClean="0">
                <a:cs typeface="Times New Roman" pitchFamily="18" charset="0"/>
              </a:rPr>
              <a:t>Can we say that </a:t>
            </a:r>
            <a:r>
              <a:rPr lang="en-US" sz="3100" dirty="0" err="1" smtClean="0">
                <a:cs typeface="Times New Roman" pitchFamily="18" charset="0"/>
              </a:rPr>
              <a:t>vervet</a:t>
            </a:r>
            <a:r>
              <a:rPr lang="en-US" sz="3100" dirty="0" smtClean="0">
                <a:cs typeface="Times New Roman" pitchFamily="18" charset="0"/>
              </a:rPr>
              <a:t> monkeys use a language which features </a:t>
            </a:r>
            <a:r>
              <a:rPr lang="en-US" sz="3100" dirty="0" err="1" smtClean="0">
                <a:cs typeface="Times New Roman" pitchFamily="18" charset="0"/>
              </a:rPr>
              <a:t>semanticity</a:t>
            </a:r>
            <a:r>
              <a:rPr lang="en-US" sz="3100" dirty="0" smtClean="0">
                <a:cs typeface="Times New Roman" pitchFamily="18" charset="0"/>
              </a:rPr>
              <a:t>? Do </a:t>
            </a:r>
            <a:r>
              <a:rPr lang="en-US" sz="3100" dirty="0" err="1" smtClean="0">
                <a:cs typeface="Times New Roman" pitchFamily="18" charset="0"/>
              </a:rPr>
              <a:t>vervet</a:t>
            </a:r>
            <a:r>
              <a:rPr lang="en-US" sz="3100" dirty="0" smtClean="0">
                <a:cs typeface="Times New Roman" pitchFamily="18" charset="0"/>
              </a:rPr>
              <a:t> monkeys make calls to refer to particular types of objects or are they signaling different types of situations (situations of danger)</a:t>
            </a:r>
            <a:endParaRPr lang="pl-PL" sz="3100" dirty="0" smtClean="0"/>
          </a:p>
          <a:p>
            <a:pPr>
              <a:buFontTx/>
              <a:buNone/>
            </a:pPr>
            <a:endParaRPr lang="pl-PL" sz="3100" dirty="0" smtClean="0"/>
          </a:p>
          <a:p>
            <a:pPr>
              <a:buFontTx/>
              <a:buNone/>
            </a:pPr>
            <a:r>
              <a:rPr lang="pl-PL" sz="3100" dirty="0" smtClean="0"/>
              <a:t>   </a:t>
            </a:r>
            <a:r>
              <a:rPr lang="en-US" sz="3100" dirty="0" smtClean="0">
                <a:cs typeface="Times New Roman" pitchFamily="18" charset="0"/>
              </a:rPr>
              <a:t>Conclusion: The communication of </a:t>
            </a:r>
            <a:r>
              <a:rPr lang="en-US" sz="3100" dirty="0" err="1" smtClean="0">
                <a:cs typeface="Times New Roman" pitchFamily="18" charset="0"/>
              </a:rPr>
              <a:t>vervet</a:t>
            </a:r>
            <a:r>
              <a:rPr lang="en-US" sz="3100" dirty="0" smtClean="0">
                <a:cs typeface="Times New Roman" pitchFamily="18" charset="0"/>
              </a:rPr>
              <a:t> monkeys is not characterized by</a:t>
            </a:r>
            <a:r>
              <a:rPr lang="pl-PL" sz="3100" dirty="0" smtClean="0"/>
              <a:t> </a:t>
            </a:r>
            <a:r>
              <a:rPr lang="en-US" sz="3100" dirty="0" err="1" smtClean="0">
                <a:cs typeface="Times New Roman" pitchFamily="18" charset="0"/>
              </a:rPr>
              <a:t>semanticity</a:t>
            </a:r>
            <a:r>
              <a:rPr lang="en-US" sz="3100" dirty="0" smtClean="0">
                <a:cs typeface="Times New Roman" pitchFamily="18" charset="0"/>
              </a:rPr>
              <a:t>.</a:t>
            </a:r>
            <a:endParaRPr lang="pl-PL" sz="3100" dirty="0" smtClean="0"/>
          </a:p>
          <a:p>
            <a:pPr>
              <a:buFontTx/>
              <a:buNone/>
            </a:pPr>
            <a:endParaRPr lang="pl-PL" dirty="0" smtClean="0">
              <a:cs typeface="Times New Roman" pitchFamily="18" charset="0"/>
            </a:endParaRPr>
          </a:p>
          <a:p>
            <a:pPr>
              <a:buFontTx/>
              <a:buNone/>
            </a:pPr>
            <a:endParaRPr lang="pl-PL" dirty="0" smtClean="0">
              <a:cs typeface="Times New Roman" pitchFamily="18" charset="0"/>
            </a:endParaRPr>
          </a:p>
          <a:p>
            <a:pPr>
              <a:buFontTx/>
              <a:buNone/>
            </a:pPr>
            <a:r>
              <a:rPr lang="en-US" dirty="0" smtClean="0">
                <a:cs typeface="Times New Roman" pitchFamily="18" charset="0"/>
              </a:rPr>
              <a:t> </a:t>
            </a:r>
            <a:endParaRPr lang="pl-PL"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Displacement</a:t>
            </a:r>
            <a:endParaRPr lang="en-US" b="1" dirty="0"/>
          </a:p>
        </p:txBody>
      </p:sp>
      <p:sp>
        <p:nvSpPr>
          <p:cNvPr id="3" name="Content Placeholder 2"/>
          <p:cNvSpPr>
            <a:spLocks noGrp="1"/>
          </p:cNvSpPr>
          <p:nvPr>
            <p:ph sz="quarter" idx="1"/>
          </p:nvPr>
        </p:nvSpPr>
        <p:spPr/>
        <p:txBody>
          <a:bodyPr/>
          <a:lstStyle/>
          <a:p>
            <a:endParaRPr lang="en-GB" dirty="0" smtClean="0">
              <a:cs typeface="Times New Roman" pitchFamily="18" charset="0"/>
            </a:endParaRPr>
          </a:p>
          <a:p>
            <a:r>
              <a:rPr lang="en-GB" b="1" dirty="0" smtClean="0">
                <a:cs typeface="Times New Roman" pitchFamily="18" charset="0"/>
              </a:rPr>
              <a:t>we are able to use language about events which are not related to now and here, we can speak about abstract objects and events. </a:t>
            </a:r>
            <a:r>
              <a:rPr lang="en-GB" dirty="0" smtClean="0">
                <a:cs typeface="Times New Roman" pitchFamily="18" charset="0"/>
              </a:rPr>
              <a:t>We can talk about someone or something which is far away or about an event which happened in the past or will happen in the future. </a:t>
            </a:r>
            <a:endParaRPr lang="pl-PL" dirty="0" smtClean="0"/>
          </a:p>
          <a:p>
            <a:endParaRPr lang="pl-PL" dirty="0" smtClean="0"/>
          </a:p>
          <a:p>
            <a:r>
              <a:rPr lang="en-GB" dirty="0" smtClean="0">
                <a:cs typeface="Times New Roman" pitchFamily="18" charset="0"/>
              </a:rPr>
              <a:t>My aunt Matilda who lives in Australia broke her leg last week.</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Displacement</a:t>
            </a:r>
            <a:endParaRPr lang="en-US" dirty="0"/>
          </a:p>
        </p:txBody>
      </p:sp>
      <p:sp>
        <p:nvSpPr>
          <p:cNvPr id="3" name="Content Placeholder 2"/>
          <p:cNvSpPr>
            <a:spLocks noGrp="1"/>
          </p:cNvSpPr>
          <p:nvPr>
            <p:ph sz="quarter" idx="1"/>
          </p:nvPr>
        </p:nvSpPr>
        <p:spPr/>
        <p:txBody>
          <a:bodyPr>
            <a:normAutofit lnSpcReduction="10000"/>
          </a:bodyPr>
          <a:lstStyle/>
          <a:p>
            <a:endParaRPr lang="en-GB" dirty="0" smtClean="0">
              <a:cs typeface="Times New Roman" pitchFamily="18" charset="0"/>
            </a:endParaRPr>
          </a:p>
          <a:p>
            <a:r>
              <a:rPr lang="en-GB" dirty="0" smtClean="0">
                <a:cs typeface="Times New Roman" pitchFamily="18" charset="0"/>
              </a:rPr>
              <a:t>Can we find displacement in animal communication? Is it unique to human language?</a:t>
            </a:r>
            <a:endParaRPr lang="pl-PL" dirty="0" smtClean="0">
              <a:cs typeface="Times New Roman" pitchFamily="18" charset="0"/>
            </a:endParaRPr>
          </a:p>
          <a:p>
            <a:r>
              <a:rPr lang="en-GB" dirty="0" smtClean="0">
                <a:cs typeface="Times New Roman" pitchFamily="18" charset="0"/>
              </a:rPr>
              <a:t>Animals normally cannot speak about things which happened far away or yesterday. </a:t>
            </a:r>
            <a:endParaRPr lang="pl-PL" dirty="0" smtClean="0">
              <a:cs typeface="Times New Roman" pitchFamily="18" charset="0"/>
            </a:endParaRPr>
          </a:p>
          <a:p>
            <a:r>
              <a:rPr lang="en-GB" dirty="0" smtClean="0">
                <a:cs typeface="Times New Roman" pitchFamily="18" charset="0"/>
              </a:rPr>
              <a:t>An interesting exception are bees.</a:t>
            </a:r>
          </a:p>
          <a:p>
            <a:pPr>
              <a:buFontTx/>
              <a:buNone/>
            </a:pPr>
            <a:r>
              <a:rPr lang="en-GB" dirty="0" smtClean="0">
                <a:cs typeface="Times New Roman" pitchFamily="18" charset="0"/>
              </a:rPr>
              <a:t> When a worker bee finds a source of nectar she returns to the hive to perform a complex dance which informs the other bees of its location</a:t>
            </a:r>
            <a:r>
              <a:rPr lang="pl-PL" dirty="0" smtClean="0"/>
              <a:t>: </a:t>
            </a:r>
            <a:r>
              <a:rPr lang="en-GB" dirty="0" smtClean="0">
                <a:cs typeface="Times New Roman" pitchFamily="18" charset="0"/>
              </a:rPr>
              <a:t>a ‘round dance’ </a:t>
            </a:r>
            <a:r>
              <a:rPr lang="pl-PL" dirty="0" smtClean="0"/>
              <a:t>–</a:t>
            </a:r>
            <a:r>
              <a:rPr lang="en-GB" dirty="0" smtClean="0">
                <a:cs typeface="Times New Roman" pitchFamily="18" charset="0"/>
              </a:rPr>
              <a:t> the nectar is close to the hive</a:t>
            </a:r>
            <a:r>
              <a:rPr lang="pl-PL" dirty="0" smtClean="0"/>
              <a:t>; </a:t>
            </a:r>
            <a:r>
              <a:rPr lang="en-GB" dirty="0" smtClean="0">
                <a:cs typeface="Times New Roman" pitchFamily="18" charset="0"/>
              </a:rPr>
              <a:t>a ‘waggle dance’ in which she wiggles her tail from side to side if it is far away. </a:t>
            </a:r>
            <a:endParaRPr lang="pl-PL" dirty="0" smtClean="0">
              <a:cs typeface="Times New Roman" pitchFamily="18" charset="0"/>
            </a:endParaRPr>
          </a:p>
          <a:p>
            <a:endParaRPr lang="en-GB" dirty="0" smtClean="0">
              <a:cs typeface="Times New Roman" pitchFamily="18" charset="0"/>
            </a:endParaRPr>
          </a:p>
          <a:p>
            <a:endParaRPr lang="pl-PL"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Displacement</a:t>
            </a:r>
            <a:endParaRPr lang="en-US" dirty="0"/>
          </a:p>
        </p:txBody>
      </p:sp>
      <p:pic>
        <p:nvPicPr>
          <p:cNvPr id="3075" name="Picture 3"/>
          <p:cNvPicPr>
            <a:picLocks noGrp="1" noChangeAspect="1" noChangeArrowheads="1"/>
          </p:cNvPicPr>
          <p:nvPr>
            <p:ph sz="quarter" idx="1"/>
          </p:nvPr>
        </p:nvPicPr>
        <p:blipFill>
          <a:blip r:embed="rId2" cstate="print"/>
          <a:srcRect/>
          <a:stretch>
            <a:fillRect/>
          </a:stretch>
        </p:blipFill>
        <p:spPr bwMode="auto">
          <a:xfrm>
            <a:off x="1828800" y="1828801"/>
            <a:ext cx="6099558" cy="371501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4. Displacement</a:t>
            </a:r>
            <a:endParaRPr lang="en-US" dirty="0"/>
          </a:p>
        </p:txBody>
      </p:sp>
      <p:sp>
        <p:nvSpPr>
          <p:cNvPr id="3" name="Content Placeholder 2"/>
          <p:cNvSpPr>
            <a:spLocks noGrp="1"/>
          </p:cNvSpPr>
          <p:nvPr>
            <p:ph sz="quarter" idx="1"/>
          </p:nvPr>
        </p:nvSpPr>
        <p:spPr/>
        <p:txBody>
          <a:bodyPr/>
          <a:lstStyle/>
          <a:p>
            <a:endParaRPr lang="en-US" dirty="0" smtClean="0"/>
          </a:p>
          <a:p>
            <a:r>
              <a:rPr lang="en-US" b="1" dirty="0" smtClean="0"/>
              <a:t>But…</a:t>
            </a:r>
          </a:p>
          <a:p>
            <a:r>
              <a:rPr lang="pl-PL" dirty="0" smtClean="0"/>
              <a:t>A bee</a:t>
            </a:r>
            <a:r>
              <a:rPr lang="en-GB" dirty="0" smtClean="0">
                <a:cs typeface="Times New Roman" pitchFamily="18" charset="0"/>
              </a:rPr>
              <a:t> cannot say </a:t>
            </a:r>
            <a:r>
              <a:rPr lang="pl-PL" dirty="0" smtClean="0"/>
              <a:t>‘</a:t>
            </a:r>
            <a:r>
              <a:rPr lang="en-GB" dirty="0" smtClean="0">
                <a:cs typeface="Times New Roman" pitchFamily="18" charset="0"/>
              </a:rPr>
              <a:t>The day before yesterday </a:t>
            </a:r>
            <a:r>
              <a:rPr lang="pl-PL" dirty="0" smtClean="0"/>
              <a:t>I</a:t>
            </a:r>
            <a:r>
              <a:rPr lang="en-GB" dirty="0" smtClean="0">
                <a:cs typeface="Times New Roman" pitchFamily="18" charset="0"/>
              </a:rPr>
              <a:t> visited a lovely clump of flowers</a:t>
            </a:r>
            <a:r>
              <a:rPr lang="pl-PL" dirty="0" smtClean="0"/>
              <a:t>’</a:t>
            </a:r>
            <a:r>
              <a:rPr lang="en-GB" dirty="0" smtClean="0">
                <a:cs typeface="Times New Roman" pitchFamily="18" charset="0"/>
              </a:rPr>
              <a:t>.</a:t>
            </a:r>
            <a:endParaRPr lang="pl-PL" dirty="0" smtClean="0"/>
          </a:p>
          <a:p>
            <a:r>
              <a:rPr lang="pl-PL" dirty="0" smtClean="0"/>
              <a:t> </a:t>
            </a:r>
            <a:r>
              <a:rPr lang="en-GB" dirty="0" smtClean="0">
                <a:cs typeface="Times New Roman" pitchFamily="18" charset="0"/>
              </a:rPr>
              <a:t>She can only say come to the nectar I have just visited</a:t>
            </a:r>
            <a:r>
              <a:rPr lang="pl-PL" dirty="0" smtClean="0"/>
              <a:t> located 10 meters from the hive</a:t>
            </a:r>
            <a:r>
              <a:rPr lang="en-GB" dirty="0" smtClean="0">
                <a:cs typeface="Times New Roman" pitchFamily="18" charset="0"/>
              </a:rPr>
              <a:t>.</a:t>
            </a:r>
            <a:endParaRPr lang="pl-PL" dirty="0" smtClean="0"/>
          </a:p>
          <a:p>
            <a:endParaRPr lang="pl-PL" dirty="0" smtClean="0"/>
          </a:p>
          <a:p>
            <a:r>
              <a:rPr lang="pl-PL" dirty="0" smtClean="0"/>
              <a:t>   Bee communication features (limited)</a:t>
            </a:r>
            <a:r>
              <a:rPr lang="en-US" dirty="0" smtClean="0"/>
              <a:t> d</a:t>
            </a:r>
            <a:r>
              <a:rPr lang="pl-PL" dirty="0" smtClean="0"/>
              <a:t>isplacement</a:t>
            </a:r>
            <a:r>
              <a:rPr lang="en-US" dirty="0" smtClean="0"/>
              <a:t> so we can say displacement is quite exclusively human capacity</a:t>
            </a:r>
            <a:r>
              <a:rPr lang="pl-PL" dirty="0" smtClean="0"/>
              <a:t>.</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5. Duality or Double-articulation</a:t>
            </a:r>
            <a:endParaRPr lang="en-US" b="1" dirty="0"/>
          </a:p>
        </p:txBody>
      </p:sp>
      <p:sp>
        <p:nvSpPr>
          <p:cNvPr id="3" name="Content Placeholder 2"/>
          <p:cNvSpPr>
            <a:spLocks noGrp="1"/>
          </p:cNvSpPr>
          <p:nvPr>
            <p:ph sz="quarter" idx="1"/>
          </p:nvPr>
        </p:nvSpPr>
        <p:spPr/>
        <p:txBody>
          <a:bodyPr/>
          <a:lstStyle/>
          <a:p>
            <a:endParaRPr lang="en-GB" dirty="0" smtClean="0">
              <a:cs typeface="Times New Roman" pitchFamily="18" charset="0"/>
            </a:endParaRPr>
          </a:p>
          <a:p>
            <a:r>
              <a:rPr lang="en-GB" dirty="0" smtClean="0">
                <a:cs typeface="Times New Roman" pitchFamily="18" charset="0"/>
              </a:rPr>
              <a:t>language is organized in two layers – basic units of speech – sounds p, I, g are normally meaningless by themselves. They only become meaningful when combined into sequences such as pig.  </a:t>
            </a:r>
            <a:endParaRPr lang="pl-PL" dirty="0" smtClean="0">
              <a:cs typeface="Times New Roman" pitchFamily="18" charset="0"/>
            </a:endParaRPr>
          </a:p>
          <a:p>
            <a:r>
              <a:rPr lang="pl-PL" dirty="0" smtClean="0"/>
              <a:t>    </a:t>
            </a:r>
            <a:r>
              <a:rPr lang="en-GB" dirty="0" smtClean="0">
                <a:cs typeface="Times New Roman" pitchFamily="18" charset="0"/>
              </a:rPr>
              <a:t>Is duality of patterning unique to human communication?</a:t>
            </a:r>
            <a:endParaRPr lang="pl-PL" dirty="0" smtClean="0">
              <a:cs typeface="Times New Roman" pitchFamily="18" charset="0"/>
            </a:endParaRPr>
          </a:p>
          <a:p>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098" name="Object 2"/>
          <p:cNvGraphicFramePr>
            <a:graphicFrameLocks noChangeAspect="1"/>
          </p:cNvGraphicFramePr>
          <p:nvPr>
            <p:ph sz="quarter" idx="1"/>
          </p:nvPr>
        </p:nvGraphicFramePr>
        <p:xfrm>
          <a:off x="785399" y="1952186"/>
          <a:ext cx="7368001" cy="3915214"/>
        </p:xfrm>
        <a:graphic>
          <a:graphicData uri="http://schemas.openxmlformats.org/presentationml/2006/ole">
            <p:oleObj spid="_x0000_s4098" name="Obraz - mapa bitowa" r:id="rId3" imgW="2276793" imgH="1209524" progId="PBrush">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5. Duality or Double-articulation</a:t>
            </a:r>
            <a:endParaRPr lang="en-US" dirty="0"/>
          </a:p>
        </p:txBody>
      </p:sp>
      <p:sp>
        <p:nvSpPr>
          <p:cNvPr id="3" name="Content Placeholder 2"/>
          <p:cNvSpPr>
            <a:spLocks noGrp="1"/>
          </p:cNvSpPr>
          <p:nvPr>
            <p:ph sz="quarter" idx="1"/>
          </p:nvPr>
        </p:nvSpPr>
        <p:spPr/>
        <p:txBody>
          <a:bodyPr/>
          <a:lstStyle/>
          <a:p>
            <a:pPr>
              <a:buNone/>
            </a:pPr>
            <a:r>
              <a:rPr lang="pl-PL" sz="2800" dirty="0" smtClean="0">
                <a:solidFill>
                  <a:srgbClr val="FF0000"/>
                </a:solidFill>
              </a:rPr>
              <a:t> </a:t>
            </a:r>
            <a:endParaRPr lang="en-US" sz="2800" dirty="0" smtClean="0">
              <a:solidFill>
                <a:srgbClr val="FF0000"/>
              </a:solidFill>
            </a:endParaRPr>
          </a:p>
          <a:p>
            <a:r>
              <a:rPr lang="en-GB" sz="2800" dirty="0" smtClean="0">
                <a:cs typeface="Times New Roman" pitchFamily="18" charset="0"/>
              </a:rPr>
              <a:t>No,</a:t>
            </a:r>
            <a:r>
              <a:rPr lang="en-GB" sz="2800" dirty="0" smtClean="0">
                <a:solidFill>
                  <a:srgbClr val="FF0000"/>
                </a:solidFill>
                <a:cs typeface="Times New Roman" pitchFamily="18" charset="0"/>
              </a:rPr>
              <a:t> duality of patterning </a:t>
            </a:r>
            <a:r>
              <a:rPr lang="en-GB" sz="2800" dirty="0" smtClean="0">
                <a:cs typeface="Times New Roman" pitchFamily="18" charset="0"/>
              </a:rPr>
              <a:t>is not unique to humans, when birds produce single notes they are meaningless, but when they are combined they convey meaningful messages.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6. Creativity</a:t>
            </a:r>
            <a:endParaRPr lang="en-US" b="1" dirty="0"/>
          </a:p>
        </p:txBody>
      </p:sp>
      <p:sp>
        <p:nvSpPr>
          <p:cNvPr id="3" name="Content Placeholder 2"/>
          <p:cNvSpPr>
            <a:spLocks noGrp="1"/>
          </p:cNvSpPr>
          <p:nvPr>
            <p:ph sz="quarter" idx="1"/>
          </p:nvPr>
        </p:nvSpPr>
        <p:spPr/>
        <p:txBody>
          <a:bodyPr/>
          <a:lstStyle/>
          <a:p>
            <a:endParaRPr lang="en-US" dirty="0" smtClean="0"/>
          </a:p>
          <a:p>
            <a:r>
              <a:rPr lang="en-GB" dirty="0" smtClean="0">
                <a:cs typeface="Times New Roman" pitchFamily="18" charset="0"/>
              </a:rPr>
              <a:t>the ability to produce and understand an indefinite number of novel sentences. </a:t>
            </a:r>
          </a:p>
          <a:p>
            <a:endParaRPr lang="pl-PL" dirty="0" smtClean="0">
              <a:cs typeface="Times New Roman" pitchFamily="18" charset="0"/>
            </a:endParaRPr>
          </a:p>
          <a:p>
            <a:r>
              <a:rPr lang="pl-PL" dirty="0" smtClean="0"/>
              <a:t>  </a:t>
            </a:r>
            <a:r>
              <a:rPr lang="en-GB" dirty="0" smtClean="0">
                <a:cs typeface="Times New Roman" pitchFamily="18" charset="0"/>
              </a:rPr>
              <a:t>What is the longest sentence you can produce</a:t>
            </a:r>
            <a:r>
              <a:rPr lang="pl-PL" dirty="0" smtClean="0"/>
              <a:t>?</a:t>
            </a:r>
            <a:endParaRPr lang="en-US" dirty="0" smtClean="0"/>
          </a:p>
          <a:p>
            <a:endParaRPr lang="en-US" dirty="0" smtClean="0"/>
          </a:p>
          <a:p>
            <a:r>
              <a:rPr lang="en-US" dirty="0" smtClean="0"/>
              <a:t>E.g. </a:t>
            </a:r>
            <a:r>
              <a:rPr lang="en-GB" dirty="0" smtClean="0">
                <a:cs typeface="Times New Roman" pitchFamily="18" charset="0"/>
              </a:rPr>
              <a:t>My mum said that Mary thinks that Bill is aware of the fact that what I found in his room under the carpet in a tiny box under a symbol of a rose was a Christmas present for Sue which she asked for in her letter to a Santa Claus.</a:t>
            </a:r>
            <a:endParaRPr lang="pl-PL"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6. Creativity</a:t>
            </a:r>
            <a:endParaRPr lang="en-US" dirty="0"/>
          </a:p>
        </p:txBody>
      </p:sp>
      <p:sp>
        <p:nvSpPr>
          <p:cNvPr id="3" name="Content Placeholder 2"/>
          <p:cNvSpPr>
            <a:spLocks noGrp="1"/>
          </p:cNvSpPr>
          <p:nvPr>
            <p:ph sz="quarter" idx="1"/>
          </p:nvPr>
        </p:nvSpPr>
        <p:spPr/>
        <p:txBody>
          <a:bodyPr>
            <a:normAutofit fontScale="92500"/>
          </a:bodyPr>
          <a:lstStyle/>
          <a:p>
            <a:r>
              <a:rPr lang="en-GB" dirty="0" smtClean="0">
                <a:cs typeface="Times New Roman" pitchFamily="18" charset="0"/>
              </a:rPr>
              <a:t>Our syntax allows us to produce never-ending sentences thanks to the process of RECURSION </a:t>
            </a:r>
            <a:endParaRPr lang="pl-PL" dirty="0" smtClean="0">
              <a:cs typeface="Times New Roman" pitchFamily="18" charset="0"/>
            </a:endParaRPr>
          </a:p>
          <a:p>
            <a:pPr>
              <a:buNone/>
            </a:pPr>
            <a:r>
              <a:rPr lang="en-GB" i="1" dirty="0" smtClean="0">
                <a:solidFill>
                  <a:srgbClr val="000000"/>
                </a:solidFill>
                <a:cs typeface="Times New Roman" pitchFamily="18" charset="0"/>
              </a:rPr>
              <a:t>	</a:t>
            </a:r>
            <a:r>
              <a:rPr lang="en-GB" i="1" u="sng" dirty="0" smtClean="0">
                <a:solidFill>
                  <a:srgbClr val="000000"/>
                </a:solidFill>
                <a:cs typeface="Times New Roman" pitchFamily="18" charset="0"/>
              </a:rPr>
              <a:t>Recursion</a:t>
            </a:r>
            <a:endParaRPr lang="pl-PL" u="sng" dirty="0" smtClean="0">
              <a:cs typeface="Times New Roman" pitchFamily="18" charset="0"/>
            </a:endParaRPr>
          </a:p>
          <a:p>
            <a:r>
              <a:rPr lang="en-GB" dirty="0" smtClean="0">
                <a:solidFill>
                  <a:srgbClr val="000000"/>
                </a:solidFill>
                <a:cs typeface="Times New Roman" pitchFamily="18" charset="0"/>
              </a:rPr>
              <a:t>When a linguistic unit (e.g. a sentence) can contain a smaller linguistic unit</a:t>
            </a:r>
            <a:r>
              <a:rPr lang="pl-PL" dirty="0" smtClean="0"/>
              <a:t> </a:t>
            </a:r>
            <a:r>
              <a:rPr lang="en-GB" dirty="0" smtClean="0">
                <a:solidFill>
                  <a:srgbClr val="000000"/>
                </a:solidFill>
                <a:cs typeface="Times New Roman" pitchFamily="18" charset="0"/>
              </a:rPr>
              <a:t>of the same kind (a sentence contains another sentence</a:t>
            </a:r>
            <a:r>
              <a:rPr lang="pl-PL" dirty="0" smtClean="0">
                <a:solidFill>
                  <a:srgbClr val="000000"/>
                </a:solidFill>
              </a:rPr>
              <a:t>:</a:t>
            </a:r>
          </a:p>
          <a:p>
            <a:pPr>
              <a:buFontTx/>
              <a:buNone/>
            </a:pPr>
            <a:r>
              <a:rPr lang="pl-PL" dirty="0" smtClean="0">
                <a:solidFill>
                  <a:srgbClr val="000000"/>
                </a:solidFill>
              </a:rPr>
              <a:t>  John said that Mary said that .....</a:t>
            </a:r>
            <a:r>
              <a:rPr lang="en-GB" dirty="0" smtClean="0">
                <a:solidFill>
                  <a:srgbClr val="000000"/>
                </a:solidFill>
                <a:cs typeface="Times New Roman" pitchFamily="18" charset="0"/>
              </a:rPr>
              <a:t>).</a:t>
            </a:r>
          </a:p>
          <a:p>
            <a:r>
              <a:rPr lang="en-GB" b="1" dirty="0" smtClean="0">
                <a:cs typeface="Times New Roman" pitchFamily="18" charset="0"/>
              </a:rPr>
              <a:t>CREATIVITY is the most important feature of a human language</a:t>
            </a:r>
            <a:r>
              <a:rPr lang="en-GB" dirty="0" smtClean="0">
                <a:cs typeface="Times New Roman" pitchFamily="18" charset="0"/>
              </a:rPr>
              <a:t>.</a:t>
            </a:r>
            <a:endParaRPr lang="pl-PL" dirty="0" smtClean="0">
              <a:cs typeface="Times New Roman" pitchFamily="18" charset="0"/>
            </a:endParaRPr>
          </a:p>
          <a:p>
            <a:r>
              <a:rPr lang="en-GB" dirty="0" smtClean="0">
                <a:cs typeface="Times New Roman" pitchFamily="18" charset="0"/>
              </a:rPr>
              <a:t>Most animals have a fixed number of signals which convey a set number of messages, sent in clearly definable circumstances. </a:t>
            </a:r>
            <a:endParaRPr lang="pl-PL" dirty="0" smtClean="0">
              <a:cs typeface="Times New Roman" pitchFamily="18" charset="0"/>
            </a:endParaRPr>
          </a:p>
          <a:p>
            <a:pPr>
              <a:buFontTx/>
              <a:buNone/>
            </a:pPr>
            <a:endParaRPr lang="pl-PL"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7. Cultural Transmission</a:t>
            </a:r>
            <a:endParaRPr lang="en-US" b="1" dirty="0"/>
          </a:p>
        </p:txBody>
      </p:sp>
      <p:sp>
        <p:nvSpPr>
          <p:cNvPr id="3" name="Content Placeholder 2"/>
          <p:cNvSpPr>
            <a:spLocks noGrp="1"/>
          </p:cNvSpPr>
          <p:nvPr>
            <p:ph sz="quarter" idx="1"/>
          </p:nvPr>
        </p:nvSpPr>
        <p:spPr/>
        <p:txBody>
          <a:bodyPr/>
          <a:lstStyle/>
          <a:p>
            <a:endParaRPr lang="en-GB" sz="2400" dirty="0" smtClean="0">
              <a:cs typeface="Times New Roman" pitchFamily="18" charset="0"/>
            </a:endParaRPr>
          </a:p>
          <a:p>
            <a:r>
              <a:rPr lang="en-GB" sz="2400" dirty="0" smtClean="0">
                <a:cs typeface="Times New Roman" pitchFamily="18" charset="0"/>
              </a:rPr>
              <a:t>It is a tradition of transferring languages from one generation to other.</a:t>
            </a:r>
          </a:p>
          <a:p>
            <a:r>
              <a:rPr lang="en-GB" sz="2400" dirty="0" smtClean="0">
                <a:cs typeface="Times New Roman" pitchFamily="18" charset="0"/>
              </a:rPr>
              <a:t>Children can learns from parents, human beings hand their language down from one generation to another.</a:t>
            </a:r>
          </a:p>
          <a:p>
            <a:r>
              <a:rPr lang="en-GB" sz="2400" dirty="0" smtClean="0">
                <a:cs typeface="Times New Roman" pitchFamily="18" charset="0"/>
              </a:rPr>
              <a:t>On the other hand, in animals and birds, language is believed to be innate.</a:t>
            </a:r>
          </a:p>
          <a:p>
            <a:r>
              <a:rPr lang="en-GB" sz="2400" dirty="0" smtClean="0">
                <a:cs typeface="Times New Roman" pitchFamily="18" charset="0"/>
              </a:rPr>
              <a:t> For example: A child brought up in isolation does not acquire language but birds reared in isolation sing songs.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8. Discreetness</a:t>
            </a:r>
            <a:endParaRPr lang="en-US" b="1" dirty="0"/>
          </a:p>
        </p:txBody>
      </p:sp>
      <p:sp>
        <p:nvSpPr>
          <p:cNvPr id="3" name="Content Placeholder 2"/>
          <p:cNvSpPr>
            <a:spLocks noGrp="1"/>
          </p:cNvSpPr>
          <p:nvPr>
            <p:ph sz="quarter" idx="1"/>
          </p:nvPr>
        </p:nvSpPr>
        <p:spPr/>
        <p:txBody>
          <a:bodyPr>
            <a:normAutofit/>
          </a:bodyPr>
          <a:lstStyle/>
          <a:p>
            <a:pPr>
              <a:lnSpc>
                <a:spcPct val="90000"/>
              </a:lnSpc>
              <a:buFontTx/>
              <a:buNone/>
            </a:pPr>
            <a:endParaRPr lang="en-GB" sz="2400" dirty="0" smtClean="0">
              <a:cs typeface="Times New Roman" pitchFamily="18" charset="0"/>
            </a:endParaRPr>
          </a:p>
          <a:p>
            <a:pPr>
              <a:lnSpc>
                <a:spcPct val="90000"/>
              </a:lnSpc>
            </a:pPr>
            <a:r>
              <a:rPr lang="en-GB" sz="2400" dirty="0" smtClean="0">
                <a:cs typeface="Times New Roman" pitchFamily="18" charset="0"/>
              </a:rPr>
              <a:t>language consists of isolatable units</a:t>
            </a:r>
          </a:p>
          <a:p>
            <a:pPr>
              <a:lnSpc>
                <a:spcPct val="90000"/>
              </a:lnSpc>
            </a:pPr>
            <a:endParaRPr lang="en-GB" sz="2400" dirty="0" smtClean="0">
              <a:cs typeface="Times New Roman" pitchFamily="18" charset="0"/>
            </a:endParaRPr>
          </a:p>
          <a:p>
            <a:pPr>
              <a:lnSpc>
                <a:spcPct val="90000"/>
              </a:lnSpc>
              <a:buNone/>
            </a:pPr>
            <a:r>
              <a:rPr lang="en-GB" sz="2400" dirty="0" smtClean="0">
                <a:cs typeface="Times New Roman" pitchFamily="18" charset="0"/>
              </a:rPr>
              <a:t>	Two birds sneezed:</a:t>
            </a:r>
            <a:endParaRPr lang="pl-PL" sz="2400" dirty="0" smtClean="0">
              <a:cs typeface="Times New Roman" pitchFamily="18" charset="0"/>
            </a:endParaRPr>
          </a:p>
          <a:p>
            <a:pPr>
              <a:lnSpc>
                <a:spcPct val="90000"/>
              </a:lnSpc>
              <a:buFontTx/>
              <a:buNone/>
            </a:pPr>
            <a:r>
              <a:rPr lang="en-US" sz="2400" i="1" dirty="0" smtClean="0">
                <a:latin typeface="TimesNewRoman,Italic" charset="0"/>
                <a:cs typeface="Times New Roman" pitchFamily="18" charset="0"/>
              </a:rPr>
              <a:t>	</a:t>
            </a:r>
            <a:r>
              <a:rPr lang="pl-PL" sz="2000" i="1" dirty="0" smtClean="0">
                <a:latin typeface="TimesNewRoman,Italic" charset="0"/>
                <a:cs typeface="Times New Roman" pitchFamily="18" charset="0"/>
              </a:rPr>
              <a:t>Sounds  </a:t>
            </a:r>
            <a:r>
              <a:rPr lang="pl-PL" sz="2000" dirty="0" smtClean="0">
                <a:latin typeface="TimesNewRoman" charset="0"/>
                <a:cs typeface="Times New Roman" pitchFamily="18" charset="0"/>
              </a:rPr>
              <a:t>t u:   b э: d z     s n i: z d</a:t>
            </a:r>
            <a:endParaRPr lang="pl-PL" sz="2000" dirty="0" smtClean="0">
              <a:cs typeface="Times New Roman" pitchFamily="18" charset="0"/>
            </a:endParaRPr>
          </a:p>
          <a:p>
            <a:pPr>
              <a:lnSpc>
                <a:spcPct val="90000"/>
              </a:lnSpc>
              <a:buFontTx/>
              <a:buNone/>
            </a:pPr>
            <a:r>
              <a:rPr lang="en-GB" sz="2000" i="1" dirty="0" smtClean="0">
                <a:latin typeface="TimesNewRoman,Italic" charset="0"/>
                <a:cs typeface="Times New Roman" pitchFamily="18" charset="0"/>
              </a:rPr>
              <a:t>	Morphology </a:t>
            </a:r>
            <a:r>
              <a:rPr lang="en-GB" sz="2000" dirty="0" smtClean="0">
                <a:latin typeface="TimesNewRoman" charset="0"/>
                <a:cs typeface="Times New Roman" pitchFamily="18" charset="0"/>
              </a:rPr>
              <a:t>[two] [bird]-[s] [sneeze]-[</a:t>
            </a:r>
            <a:r>
              <a:rPr lang="en-GB" sz="2000" dirty="0" err="1" smtClean="0">
                <a:latin typeface="TimesNewRoman" charset="0"/>
                <a:cs typeface="Times New Roman" pitchFamily="18" charset="0"/>
              </a:rPr>
              <a:t>ed</a:t>
            </a:r>
            <a:r>
              <a:rPr lang="en-GB" sz="2000" dirty="0" smtClean="0">
                <a:latin typeface="TimesNewRoman" charset="0"/>
                <a:cs typeface="Times New Roman" pitchFamily="18" charset="0"/>
              </a:rPr>
              <a:t>]</a:t>
            </a:r>
            <a:endParaRPr lang="pl-PL" sz="2000" dirty="0" smtClean="0">
              <a:cs typeface="Times New Roman" pitchFamily="18" charset="0"/>
            </a:endParaRPr>
          </a:p>
          <a:p>
            <a:pPr>
              <a:lnSpc>
                <a:spcPct val="90000"/>
              </a:lnSpc>
              <a:buFontTx/>
              <a:buNone/>
            </a:pPr>
            <a:r>
              <a:rPr lang="en-GB" sz="2000" i="1" dirty="0" smtClean="0">
                <a:latin typeface="TimesNewRoman,Italic" charset="0"/>
                <a:cs typeface="Times New Roman" pitchFamily="18" charset="0"/>
              </a:rPr>
              <a:t>	Syntax </a:t>
            </a:r>
            <a:r>
              <a:rPr lang="pl-PL" sz="2000" dirty="0" smtClean="0"/>
              <a:t> </a:t>
            </a:r>
            <a:r>
              <a:rPr lang="en-GB" sz="2000" dirty="0" smtClean="0">
                <a:latin typeface="TimesNewRoman" charset="0"/>
                <a:cs typeface="Times New Roman" pitchFamily="18" charset="0"/>
              </a:rPr>
              <a:t>[ [two birds] [sneezed] ]</a:t>
            </a:r>
            <a:endParaRPr lang="pl-PL" sz="2000" dirty="0" smtClean="0"/>
          </a:p>
          <a:p>
            <a:pPr>
              <a:lnSpc>
                <a:spcPct val="90000"/>
              </a:lnSpc>
              <a:buFontTx/>
              <a:buNone/>
            </a:pPr>
            <a:endParaRPr lang="pl-PL" sz="2400" dirty="0" smtClean="0"/>
          </a:p>
          <a:p>
            <a:pPr>
              <a:lnSpc>
                <a:spcPct val="90000"/>
              </a:lnSpc>
              <a:buFontTx/>
              <a:buNone/>
            </a:pPr>
            <a:r>
              <a:rPr lang="en-GB" sz="2400" dirty="0" smtClean="0">
                <a:cs typeface="Times New Roman" pitchFamily="18" charset="0"/>
              </a:rPr>
              <a:t>Very limited discreetness is found in animal communication.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9. Structure Dependence</a:t>
            </a:r>
            <a:endParaRPr lang="en-US" b="1" dirty="0"/>
          </a:p>
        </p:txBody>
      </p:sp>
      <p:sp>
        <p:nvSpPr>
          <p:cNvPr id="3" name="Content Placeholder 2"/>
          <p:cNvSpPr>
            <a:spLocks noGrp="1"/>
          </p:cNvSpPr>
          <p:nvPr>
            <p:ph sz="quarter" idx="1"/>
          </p:nvPr>
        </p:nvSpPr>
        <p:spPr/>
        <p:txBody>
          <a:bodyPr/>
          <a:lstStyle/>
          <a:p>
            <a:pPr>
              <a:lnSpc>
                <a:spcPct val="90000"/>
              </a:lnSpc>
            </a:pPr>
            <a:r>
              <a:rPr lang="en-GB" sz="2800" dirty="0" smtClean="0">
                <a:cs typeface="Times New Roman" pitchFamily="18" charset="0"/>
              </a:rPr>
              <a:t>Human language has proper patterns and rules for organisation</a:t>
            </a:r>
          </a:p>
          <a:p>
            <a:pPr>
              <a:lnSpc>
                <a:spcPct val="90000"/>
              </a:lnSpc>
            </a:pPr>
            <a:r>
              <a:rPr lang="en-GB" sz="2800" dirty="0" smtClean="0">
                <a:cs typeface="Times New Roman" pitchFamily="18" charset="0"/>
              </a:rPr>
              <a:t>Human beings when speak, they automatically recognise the patterned nature of language and manipulate structured chunks</a:t>
            </a:r>
          </a:p>
          <a:p>
            <a:pPr>
              <a:lnSpc>
                <a:spcPct val="90000"/>
              </a:lnSpc>
            </a:pPr>
            <a:endParaRPr lang="en-GB" sz="2800" dirty="0" smtClean="0">
              <a:cs typeface="Times New Roman" pitchFamily="18" charset="0"/>
            </a:endParaRPr>
          </a:p>
          <a:p>
            <a:pPr>
              <a:lnSpc>
                <a:spcPct val="90000"/>
              </a:lnSpc>
              <a:buNone/>
            </a:pPr>
            <a:r>
              <a:rPr lang="en-GB" sz="2800" dirty="0" smtClean="0">
                <a:cs typeface="Times New Roman" pitchFamily="18" charset="0"/>
              </a:rPr>
              <a:t>	we have structure dependent operations </a:t>
            </a:r>
          </a:p>
          <a:p>
            <a:pPr>
              <a:lnSpc>
                <a:spcPct val="90000"/>
              </a:lnSpc>
            </a:pPr>
            <a:r>
              <a:rPr lang="en-GB" sz="2800" dirty="0" smtClean="0">
                <a:cs typeface="Times New Roman" pitchFamily="18" charset="0"/>
              </a:rPr>
              <a:t>I gave a carrot to a donkey</a:t>
            </a:r>
          </a:p>
          <a:p>
            <a:pPr>
              <a:lnSpc>
                <a:spcPct val="90000"/>
              </a:lnSpc>
            </a:pPr>
            <a:r>
              <a:rPr lang="en-GB" sz="2800" dirty="0" smtClean="0">
                <a:cs typeface="Times New Roman" pitchFamily="18" charset="0"/>
              </a:rPr>
              <a:t>A donkey was given a carrot</a:t>
            </a:r>
          </a:p>
          <a:p>
            <a:pPr>
              <a:lnSpc>
                <a:spcPct val="90000"/>
              </a:lnSpc>
              <a:buNone/>
            </a:pPr>
            <a:r>
              <a:rPr lang="en-GB" sz="2800" dirty="0" smtClean="0">
                <a:cs typeface="Times New Roman" pitchFamily="18" charset="0"/>
              </a:rPr>
              <a:t>	 Animals do not use structure dependent operations. </a:t>
            </a:r>
            <a:endParaRPr lang="pl-PL" sz="2800" dirty="0" smtClean="0">
              <a:cs typeface="Times New Roman" pitchFamily="18" charset="0"/>
            </a:endParaRPr>
          </a:p>
          <a:p>
            <a:pPr>
              <a:lnSpc>
                <a:spcPct val="90000"/>
              </a:lnSpc>
            </a:pPr>
            <a:endParaRPr lang="pl-PL" sz="2800"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10. Prevarication</a:t>
            </a:r>
            <a:endParaRPr lang="en-US" b="1" dirty="0"/>
          </a:p>
        </p:txBody>
      </p:sp>
      <p:sp>
        <p:nvSpPr>
          <p:cNvPr id="3" name="Content Placeholder 2"/>
          <p:cNvSpPr>
            <a:spLocks noGrp="1"/>
          </p:cNvSpPr>
          <p:nvPr>
            <p:ph sz="quarter" idx="1"/>
          </p:nvPr>
        </p:nvSpPr>
        <p:spPr/>
        <p:txBody>
          <a:bodyPr/>
          <a:lstStyle/>
          <a:p>
            <a:endParaRPr lang="en-US" dirty="0" smtClean="0"/>
          </a:p>
          <a:p>
            <a:endParaRPr lang="en-GB" sz="2400" dirty="0" smtClean="0">
              <a:cs typeface="Times New Roman" pitchFamily="18" charset="0"/>
            </a:endParaRPr>
          </a:p>
          <a:p>
            <a:r>
              <a:rPr lang="en-GB" sz="2400" dirty="0" smtClean="0">
                <a:cs typeface="Times New Roman" pitchFamily="18" charset="0"/>
              </a:rPr>
              <a:t>Humans have the ability to tell lies (not present in animal communication)</a:t>
            </a:r>
            <a:endParaRPr lang="pl-PL" sz="2400"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11. </a:t>
            </a:r>
            <a:r>
              <a:rPr lang="en-GB" b="1" dirty="0" smtClean="0">
                <a:solidFill>
                  <a:schemeClr val="bg2">
                    <a:lumMod val="50000"/>
                  </a:schemeClr>
                </a:solidFill>
                <a:cs typeface="Times New Roman" pitchFamily="18" charset="0"/>
              </a:rPr>
              <a:t>Medium – transferability</a:t>
            </a:r>
            <a:r>
              <a:rPr lang="en-GB" dirty="0" smtClean="0">
                <a:solidFill>
                  <a:schemeClr val="bg2">
                    <a:lumMod val="50000"/>
                  </a:schemeClr>
                </a:solidFill>
                <a:cs typeface="Times New Roman" pitchFamily="18" charset="0"/>
              </a:rPr>
              <a:t> </a:t>
            </a:r>
            <a:endParaRPr lang="en-US" dirty="0">
              <a:solidFill>
                <a:schemeClr val="bg2">
                  <a:lumMod val="50000"/>
                </a:schemeClr>
              </a:solidFill>
            </a:endParaRPr>
          </a:p>
        </p:txBody>
      </p:sp>
      <p:sp>
        <p:nvSpPr>
          <p:cNvPr id="3" name="Content Placeholder 2"/>
          <p:cNvSpPr>
            <a:spLocks noGrp="1"/>
          </p:cNvSpPr>
          <p:nvPr>
            <p:ph sz="quarter" idx="1"/>
          </p:nvPr>
        </p:nvSpPr>
        <p:spPr/>
        <p:txBody>
          <a:bodyPr/>
          <a:lstStyle/>
          <a:p>
            <a:endParaRPr lang="en-GB" dirty="0" smtClean="0">
              <a:cs typeface="Times New Roman" pitchFamily="18" charset="0"/>
            </a:endParaRPr>
          </a:p>
          <a:p>
            <a:endParaRPr lang="en-GB" dirty="0" smtClean="0">
              <a:cs typeface="Times New Roman" pitchFamily="18" charset="0"/>
            </a:endParaRPr>
          </a:p>
          <a:p>
            <a:r>
              <a:rPr lang="en-GB" dirty="0" smtClean="0">
                <a:cs typeface="Times New Roman" pitchFamily="18" charset="0"/>
              </a:rPr>
              <a:t>we can switch from writing to speech – we can express what we want to say and we can also write it down.</a:t>
            </a:r>
            <a:endParaRPr lang="pl-PL"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12. </a:t>
            </a:r>
            <a:r>
              <a:rPr lang="en-GB" b="1" dirty="0" err="1" smtClean="0">
                <a:solidFill>
                  <a:schemeClr val="bg2">
                    <a:lumMod val="50000"/>
                  </a:schemeClr>
                </a:solidFill>
                <a:cs typeface="Times New Roman" pitchFamily="18" charset="0"/>
              </a:rPr>
              <a:t>Reflexiveness</a:t>
            </a:r>
            <a:r>
              <a:rPr lang="en-GB" b="1" dirty="0" smtClean="0">
                <a:solidFill>
                  <a:schemeClr val="bg2">
                    <a:lumMod val="50000"/>
                  </a:schemeClr>
                </a:solidFill>
                <a:cs typeface="Times New Roman" pitchFamily="18" charset="0"/>
              </a:rPr>
              <a:t> </a:t>
            </a:r>
            <a:endParaRPr lang="en-US" dirty="0">
              <a:solidFill>
                <a:schemeClr val="bg2">
                  <a:lumMod val="50000"/>
                </a:schemeClr>
              </a:solidFill>
            </a:endParaRPr>
          </a:p>
        </p:txBody>
      </p:sp>
      <p:sp>
        <p:nvSpPr>
          <p:cNvPr id="3" name="Content Placeholder 2"/>
          <p:cNvSpPr>
            <a:spLocks noGrp="1"/>
          </p:cNvSpPr>
          <p:nvPr>
            <p:ph sz="quarter" idx="1"/>
          </p:nvPr>
        </p:nvSpPr>
        <p:spPr/>
        <p:txBody>
          <a:bodyPr/>
          <a:lstStyle/>
          <a:p>
            <a:endParaRPr lang="en-US" dirty="0" smtClean="0"/>
          </a:p>
          <a:p>
            <a:endParaRPr lang="en-US" dirty="0" smtClean="0"/>
          </a:p>
          <a:p>
            <a:r>
              <a:rPr lang="en-GB" dirty="0" smtClean="0">
                <a:cs typeface="Times New Roman" pitchFamily="18" charset="0"/>
              </a:rPr>
              <a:t>we can use language to talk about language.</a:t>
            </a:r>
            <a:endParaRPr lang="pl-PL"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13. Turn Taking</a:t>
            </a:r>
            <a:endParaRPr lang="en-US" b="1" dirty="0"/>
          </a:p>
        </p:txBody>
      </p:sp>
      <p:sp>
        <p:nvSpPr>
          <p:cNvPr id="3" name="Content Placeholder 2"/>
          <p:cNvSpPr>
            <a:spLocks noGrp="1"/>
          </p:cNvSpPr>
          <p:nvPr>
            <p:ph sz="quarter" idx="1"/>
          </p:nvPr>
        </p:nvSpPr>
        <p:spPr/>
        <p:txBody>
          <a:bodyPr/>
          <a:lstStyle/>
          <a:p>
            <a:endParaRPr lang="en-US" dirty="0" smtClean="0"/>
          </a:p>
          <a:p>
            <a:r>
              <a:rPr lang="en-US" dirty="0" smtClean="0"/>
              <a:t>We take it in turns to speak.</a:t>
            </a:r>
          </a:p>
          <a:p>
            <a:endParaRPr lang="en-US" dirty="0" smtClean="0"/>
          </a:p>
          <a:p>
            <a:pPr>
              <a:buNone/>
            </a:pPr>
            <a:r>
              <a:rPr lang="en-US" dirty="0" smtClean="0"/>
              <a:t>Hello! John. What are you doing here.</a:t>
            </a:r>
          </a:p>
          <a:p>
            <a:pPr>
              <a:buNone/>
            </a:pPr>
            <a:r>
              <a:rPr lang="en-US" dirty="0" smtClean="0"/>
              <a:t>Well! I am looking for a workshop around.</a:t>
            </a:r>
          </a:p>
          <a:p>
            <a:pPr>
              <a:buNone/>
            </a:pPr>
            <a:r>
              <a:rPr lang="en-US" dirty="0" smtClean="0"/>
              <a:t>Oh! There’s one on your left side.</a:t>
            </a:r>
          </a:p>
          <a:p>
            <a:r>
              <a:rPr lang="en-US" dirty="0" smtClean="0"/>
              <a:t>It is quite human language’s characteristics but yes there are certain evidences in birds</a:t>
            </a:r>
          </a:p>
          <a:p>
            <a:r>
              <a:rPr lang="en-US" dirty="0" smtClean="0"/>
              <a:t>Birds sing duets together (antiphonal singing)</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 </a:t>
            </a:r>
            <a:r>
              <a:rPr lang="en-GB" b="1" dirty="0" smtClean="0">
                <a:solidFill>
                  <a:schemeClr val="bg2">
                    <a:lumMod val="50000"/>
                  </a:schemeClr>
                </a:solidFill>
                <a:cs typeface="Times New Roman" pitchFamily="18" charset="0"/>
              </a:rPr>
              <a:t>Stimulus-freedom</a:t>
            </a:r>
            <a:endParaRPr lang="en-US" dirty="0">
              <a:solidFill>
                <a:schemeClr val="bg2">
                  <a:lumMod val="50000"/>
                </a:schemeClr>
              </a:solidFill>
            </a:endParaRPr>
          </a:p>
        </p:txBody>
      </p:sp>
      <p:sp>
        <p:nvSpPr>
          <p:cNvPr id="3" name="Content Placeholder 2"/>
          <p:cNvSpPr>
            <a:spLocks noGrp="1"/>
          </p:cNvSpPr>
          <p:nvPr>
            <p:ph sz="quarter" idx="1"/>
          </p:nvPr>
        </p:nvSpPr>
        <p:spPr/>
        <p:txBody>
          <a:bodyPr/>
          <a:lstStyle/>
          <a:p>
            <a:pPr>
              <a:buNone/>
            </a:pPr>
            <a:endParaRPr lang="en-GB" dirty="0" smtClean="0">
              <a:cs typeface="Times New Roman" pitchFamily="18" charset="0"/>
            </a:endParaRPr>
          </a:p>
          <a:p>
            <a:endParaRPr lang="en-GB" dirty="0" smtClean="0">
              <a:cs typeface="Times New Roman" pitchFamily="18" charset="0"/>
            </a:endParaRPr>
          </a:p>
          <a:p>
            <a:r>
              <a:rPr lang="en-GB" dirty="0" smtClean="0">
                <a:cs typeface="Times New Roman" pitchFamily="18" charset="0"/>
              </a:rPr>
              <a:t>we can say whatever we like. </a:t>
            </a:r>
          </a:p>
          <a:p>
            <a:r>
              <a:rPr lang="en-GB" dirty="0" smtClean="0">
                <a:cs typeface="Times New Roman" pitchFamily="18" charset="0"/>
              </a:rPr>
              <a:t>What do you think of that book? </a:t>
            </a:r>
          </a:p>
          <a:p>
            <a:r>
              <a:rPr lang="en-GB" dirty="0" smtClean="0">
                <a:cs typeface="Times New Roman" pitchFamily="18" charset="0"/>
              </a:rPr>
              <a:t>We can answer whatever we want – there is no strict response attached to this stimulus. </a:t>
            </a:r>
          </a:p>
          <a:p>
            <a:r>
              <a:rPr lang="en-GB" dirty="0" smtClean="0">
                <a:cs typeface="Times New Roman" pitchFamily="18" charset="0"/>
              </a:rPr>
              <a:t>I animals, there is no stimulus freedom.</a:t>
            </a:r>
            <a:endParaRPr lang="pl-PL"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15. </a:t>
            </a:r>
            <a:r>
              <a:rPr lang="en-US" b="1" dirty="0" err="1" smtClean="0"/>
              <a:t>Learnability</a:t>
            </a:r>
            <a:endParaRPr lang="en-US" b="1" dirty="0"/>
          </a:p>
        </p:txBody>
      </p:sp>
      <p:sp>
        <p:nvSpPr>
          <p:cNvPr id="3" name="Content Placeholder 2"/>
          <p:cNvSpPr>
            <a:spLocks noGrp="1"/>
          </p:cNvSpPr>
          <p:nvPr>
            <p:ph sz="quarter" idx="1"/>
          </p:nvPr>
        </p:nvSpPr>
        <p:spPr/>
        <p:txBody>
          <a:bodyPr>
            <a:normAutofit/>
          </a:bodyPr>
          <a:lstStyle/>
          <a:p>
            <a:endParaRPr lang="en-GB" dirty="0" smtClean="0">
              <a:cs typeface="Times New Roman" pitchFamily="18" charset="0"/>
            </a:endParaRPr>
          </a:p>
          <a:p>
            <a:r>
              <a:rPr lang="en-GB" dirty="0" smtClean="0">
                <a:cs typeface="Times New Roman" pitchFamily="18" charset="0"/>
              </a:rPr>
              <a:t>Ability to learn different number of human languages</a:t>
            </a:r>
          </a:p>
          <a:p>
            <a:endParaRPr lang="pl-PL" dirty="0" smtClean="0">
              <a:cs typeface="Times New Roman" pitchFamily="18" charset="0"/>
            </a:endParaRPr>
          </a:p>
          <a:p>
            <a:pPr>
              <a:buFontTx/>
              <a:buNone/>
            </a:pPr>
            <a:r>
              <a:rPr lang="en-GB" b="1" dirty="0" smtClean="0">
                <a:latin typeface="TimesNewRoman,Bold"/>
                <a:cs typeface="Times New Roman" pitchFamily="18" charset="0"/>
              </a:rPr>
              <a:t>Can we teach a human language to animals?</a:t>
            </a:r>
            <a:r>
              <a:rPr lang="en-GB" dirty="0" smtClean="0">
                <a:cs typeface="Times New Roman" pitchFamily="18" charset="0"/>
              </a:rPr>
              <a:t> </a:t>
            </a:r>
          </a:p>
          <a:p>
            <a:pPr>
              <a:buFontTx/>
              <a:buNone/>
            </a:pPr>
            <a:endParaRPr lang="en-GB" dirty="0" smtClean="0">
              <a:cs typeface="Times New Roman" pitchFamily="18" charset="0"/>
            </a:endParaRPr>
          </a:p>
          <a:p>
            <a:pPr>
              <a:lnSpc>
                <a:spcPct val="90000"/>
              </a:lnSpc>
            </a:pPr>
            <a:r>
              <a:rPr lang="en-GB" sz="2000" dirty="0" smtClean="0">
                <a:latin typeface="TimesNewRoman" charset="0"/>
                <a:cs typeface="Times New Roman" pitchFamily="18" charset="0"/>
              </a:rPr>
              <a:t>At first scientists tried to teach apes to speak, without noting that the vocal tracts of apes are not capable of producing human sounds (properly!).</a:t>
            </a:r>
            <a:endParaRPr lang="pl-PL" sz="2000" dirty="0" smtClean="0">
              <a:cs typeface="Times New Roman" pitchFamily="18" charset="0"/>
            </a:endParaRPr>
          </a:p>
          <a:p>
            <a:pPr>
              <a:lnSpc>
                <a:spcPct val="90000"/>
              </a:lnSpc>
            </a:pPr>
            <a:r>
              <a:rPr lang="en-GB" sz="2000" dirty="0" smtClean="0">
                <a:latin typeface="TimesNewRoman" charset="0"/>
                <a:cs typeface="Times New Roman" pitchFamily="18" charset="0"/>
              </a:rPr>
              <a:t>Once scientists realized the vocal limitations of apes, future experiments focused on teaching apes sign language (invented sign languages or American Sign Language -</a:t>
            </a:r>
            <a:r>
              <a:rPr lang="pl-PL" sz="2000" dirty="0" smtClean="0"/>
              <a:t> </a:t>
            </a:r>
            <a:r>
              <a:rPr lang="en-GB" sz="2000" dirty="0" smtClean="0">
                <a:latin typeface="TimesNewRoman" charset="0"/>
                <a:cs typeface="Times New Roman" pitchFamily="18" charset="0"/>
              </a:rPr>
              <a:t>ASL. </a:t>
            </a:r>
            <a:endParaRPr lang="pl-PL" sz="2000" dirty="0" smtClean="0">
              <a:latin typeface="TimesNewRoman" charset="0"/>
              <a:cs typeface="Times New Roman" pitchFamily="18" charset="0"/>
            </a:endParaRPr>
          </a:p>
          <a:p>
            <a:pPr>
              <a:buFontTx/>
              <a:buNone/>
            </a:pPr>
            <a:endParaRPr lang="pl-PL"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15. </a:t>
            </a:r>
            <a:r>
              <a:rPr lang="en-US" b="1" dirty="0" err="1" smtClean="0"/>
              <a:t>Learnability</a:t>
            </a:r>
            <a:r>
              <a:rPr lang="en-US" b="1" dirty="0" smtClean="0"/>
              <a:t>: teaching an ape</a:t>
            </a:r>
            <a:endParaRPr lang="en-US" dirty="0"/>
          </a:p>
        </p:txBody>
      </p:sp>
      <p:pic>
        <p:nvPicPr>
          <p:cNvPr id="4" name="Picture 4" descr="Roger Fouts and Washoe"/>
          <p:cNvPicPr>
            <a:picLocks noGrp="1" noChangeAspect="1" noChangeArrowheads="1"/>
          </p:cNvPicPr>
          <p:nvPr>
            <p:ph sz="quarter" idx="1"/>
          </p:nvPr>
        </p:nvPicPr>
        <p:blipFill>
          <a:blip r:embed="rId2" r:link="rId3" cstate="print"/>
          <a:srcRect/>
          <a:stretch>
            <a:fillRect/>
          </a:stretch>
        </p:blipFill>
        <p:spPr bwMode="auto">
          <a:xfrm>
            <a:off x="2209799" y="1752600"/>
            <a:ext cx="3889275" cy="4336542"/>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15. </a:t>
            </a:r>
            <a:r>
              <a:rPr lang="en-US" b="1" dirty="0" err="1" smtClean="0"/>
              <a:t>Learnability</a:t>
            </a:r>
            <a:endParaRPr lang="en-US" b="1" dirty="0"/>
          </a:p>
        </p:txBody>
      </p:sp>
      <p:sp>
        <p:nvSpPr>
          <p:cNvPr id="3" name="Content Placeholder 2"/>
          <p:cNvSpPr>
            <a:spLocks noGrp="1"/>
          </p:cNvSpPr>
          <p:nvPr>
            <p:ph sz="quarter" idx="1"/>
          </p:nvPr>
        </p:nvSpPr>
        <p:spPr/>
        <p:txBody>
          <a:bodyPr/>
          <a:lstStyle/>
          <a:p>
            <a:r>
              <a:rPr lang="en-GB" dirty="0" smtClean="0">
                <a:latin typeface="TimesNewRoman" charset="0"/>
                <a:cs typeface="Times New Roman" pitchFamily="18" charset="0"/>
              </a:rPr>
              <a:t>One of the most famous experiments began in 1972, when Francine Patterson</a:t>
            </a:r>
            <a:r>
              <a:rPr lang="pl-PL" dirty="0" smtClean="0"/>
              <a:t> </a:t>
            </a:r>
            <a:r>
              <a:rPr lang="en-GB" dirty="0" smtClean="0">
                <a:latin typeface="TimesNewRoman" charset="0"/>
                <a:cs typeface="Times New Roman" pitchFamily="18" charset="0"/>
              </a:rPr>
              <a:t>began teaching ASL to a gorilla named Koko. Koko now knows</a:t>
            </a:r>
            <a:r>
              <a:rPr lang="pl-PL" dirty="0" smtClean="0"/>
              <a:t> </a:t>
            </a:r>
            <a:r>
              <a:rPr lang="en-GB" dirty="0" smtClean="0">
                <a:latin typeface="TimesNewRoman" charset="0"/>
                <a:cs typeface="Times New Roman" pitchFamily="18" charset="0"/>
              </a:rPr>
              <a:t>more or less 1000</a:t>
            </a:r>
            <a:r>
              <a:rPr lang="pl-PL" dirty="0" smtClean="0"/>
              <a:t> </a:t>
            </a:r>
            <a:r>
              <a:rPr lang="en-GB" dirty="0" smtClean="0">
                <a:latin typeface="TimesNewRoman" charset="0"/>
                <a:cs typeface="Times New Roman" pitchFamily="18" charset="0"/>
              </a:rPr>
              <a:t>signs. Koko uses a lot of ASL signs. But does she know ASL? Does she know</a:t>
            </a:r>
            <a:r>
              <a:rPr lang="pl-PL" dirty="0" smtClean="0"/>
              <a:t> </a:t>
            </a:r>
            <a:r>
              <a:rPr lang="en-GB" dirty="0" smtClean="0">
                <a:latin typeface="TimesNewRoman" charset="0"/>
                <a:cs typeface="Times New Roman" pitchFamily="18" charset="0"/>
              </a:rPr>
              <a:t>language?</a:t>
            </a:r>
            <a:endParaRPr lang="pl-PL" dirty="0" smtClean="0">
              <a:cs typeface="Times New Roman" pitchFamily="18" charset="0"/>
            </a:endParaRPr>
          </a:p>
          <a:p>
            <a:r>
              <a:rPr lang="en-GB" dirty="0" smtClean="0">
                <a:latin typeface="TimesNewRoman" charset="0"/>
                <a:cs typeface="Times New Roman" pitchFamily="18" charset="0"/>
              </a:rPr>
              <a:t>It is controversial. Even though she uses the signs, she does not use the syntactic structure of ASL. As far as syntax goes, she is stuck in the two-word stage.</a:t>
            </a:r>
            <a:endParaRPr lang="pl-PL" dirty="0" smtClean="0">
              <a:cs typeface="Times New Roman" pitchFamily="18" charset="0"/>
            </a:endParaRPr>
          </a:p>
          <a:p>
            <a:endParaRPr lang="pl-PL"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15. </a:t>
            </a:r>
            <a:r>
              <a:rPr lang="en-US" b="1" dirty="0" err="1" smtClean="0"/>
              <a:t>Learnability</a:t>
            </a:r>
            <a:endParaRPr lang="en-US" dirty="0"/>
          </a:p>
        </p:txBody>
      </p:sp>
      <p:sp>
        <p:nvSpPr>
          <p:cNvPr id="3" name="Content Placeholder 2"/>
          <p:cNvSpPr>
            <a:spLocks noGrp="1"/>
          </p:cNvSpPr>
          <p:nvPr>
            <p:ph sz="quarter" idx="1"/>
          </p:nvPr>
        </p:nvSpPr>
        <p:spPr/>
        <p:txBody>
          <a:bodyPr/>
          <a:lstStyle/>
          <a:p>
            <a:pPr>
              <a:lnSpc>
                <a:spcPct val="90000"/>
              </a:lnSpc>
            </a:pPr>
            <a:endParaRPr lang="en-GB" i="1" dirty="0" smtClean="0">
              <a:latin typeface="TimesNewRoman,Italic" charset="0"/>
              <a:cs typeface="Times New Roman" pitchFamily="18" charset="0"/>
            </a:endParaRPr>
          </a:p>
          <a:p>
            <a:pPr>
              <a:lnSpc>
                <a:spcPct val="90000"/>
              </a:lnSpc>
            </a:pPr>
            <a:r>
              <a:rPr lang="en-GB" i="1" dirty="0" smtClean="0">
                <a:latin typeface="TimesNewRoman,Italic" charset="0"/>
                <a:cs typeface="Times New Roman" pitchFamily="18" charset="0"/>
              </a:rPr>
              <a:t>Dr. Noam Chomsky, the M.I.T. linguist whose theory that language is innate and unique </a:t>
            </a:r>
            <a:r>
              <a:rPr lang="pl-PL" i="1" dirty="0" smtClean="0"/>
              <a:t>   </a:t>
            </a:r>
            <a:r>
              <a:rPr lang="en-GB" i="1" dirty="0" smtClean="0">
                <a:latin typeface="TimesNewRoman,Italic" charset="0"/>
                <a:cs typeface="Times New Roman" pitchFamily="18" charset="0"/>
              </a:rPr>
              <a:t>to people forms the infrastructure of the field, says that attempting  to teach linguistic skills to animals is irrational - like trying to teach people to flap their arms and fly. </a:t>
            </a:r>
            <a:endParaRPr lang="pl-PL" dirty="0" smtClean="0">
              <a:cs typeface="Times New Roman" pitchFamily="18" charset="0"/>
            </a:endParaRPr>
          </a:p>
          <a:p>
            <a:pPr>
              <a:lnSpc>
                <a:spcPct val="90000"/>
              </a:lnSpc>
            </a:pPr>
            <a:r>
              <a:rPr lang="pl-PL" i="1" dirty="0" smtClean="0"/>
              <a:t>   </a:t>
            </a:r>
            <a:r>
              <a:rPr lang="en-GB" i="1" dirty="0" smtClean="0">
                <a:latin typeface="TimesNewRoman,Italic" charset="0"/>
                <a:cs typeface="Times New Roman" pitchFamily="18" charset="0"/>
              </a:rPr>
              <a:t>"Humans can fly about 30 feet -- that's what they do in the Olympics," he said in an interview. "Is that flying? The question is totally meaningless. </a:t>
            </a:r>
            <a:endParaRPr lang="pl-PL" dirty="0" smtClean="0">
              <a:cs typeface="Times New Roman" pitchFamily="18" charset="0"/>
            </a:endParaRPr>
          </a:p>
          <a:p>
            <a:pPr>
              <a:lnSpc>
                <a:spcPct val="90000"/>
              </a:lnSpc>
            </a:pPr>
            <a:endParaRPr lang="pl-PL"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Animals communication has certain features like sound production ability, arbitrariness, duality, etc</a:t>
            </a:r>
          </a:p>
          <a:p>
            <a:r>
              <a:rPr lang="en-US" dirty="0" smtClean="0"/>
              <a:t> But….. No creativity, displacement, structure, stimulus freedom……etc</a:t>
            </a:r>
          </a:p>
          <a:p>
            <a:r>
              <a:rPr lang="en-US" dirty="0" smtClean="0"/>
              <a:t>To characterize animal communication system, it </a:t>
            </a:r>
            <a:r>
              <a:rPr lang="en-US" dirty="0" err="1" smtClean="0"/>
              <a:t>shouls</a:t>
            </a:r>
            <a:r>
              <a:rPr lang="en-US" dirty="0" smtClean="0"/>
              <a:t> have all features </a:t>
            </a:r>
          </a:p>
          <a:p>
            <a:r>
              <a:rPr lang="en-US" dirty="0" smtClean="0"/>
              <a:t>We can conclude ‘animals do not have a language like humans’.</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lstStyle/>
          <a:p>
            <a:endParaRPr lang="en-US" dirty="0" smtClean="0"/>
          </a:p>
          <a:p>
            <a:r>
              <a:rPr lang="en-US" dirty="0" err="1" smtClean="0"/>
              <a:t>Aitchison</a:t>
            </a:r>
            <a:r>
              <a:rPr lang="en-US" dirty="0" smtClean="0"/>
              <a:t>, Jean. (1989). The Articulate Mammal. London: </a:t>
            </a:r>
            <a:r>
              <a:rPr lang="en-US" dirty="0" err="1" smtClean="0"/>
              <a:t>Routledge</a:t>
            </a:r>
            <a:r>
              <a:rPr lang="en-US" dirty="0" smtClean="0"/>
              <a:t>. </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231</TotalTime>
  <Words>1889</Words>
  <Application>Microsoft Office PowerPoint</Application>
  <PresentationFormat>On-screen Show (4:3)</PresentationFormat>
  <Paragraphs>228</Paragraphs>
  <Slides>38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0" baseType="lpstr">
      <vt:lpstr>Equity</vt:lpstr>
      <vt:lpstr>Obraz - mapa bitowa</vt:lpstr>
      <vt:lpstr>Language: Is language restricted to humans?</vt:lpstr>
      <vt:lpstr>Language: Controversy </vt:lpstr>
      <vt:lpstr>Controversy: Is language restricted to Humans??????</vt:lpstr>
      <vt:lpstr>Slide 4</vt:lpstr>
      <vt:lpstr>Do animals talk???</vt:lpstr>
      <vt:lpstr>Are we the only species which possesses language?</vt:lpstr>
      <vt:lpstr>Slide 7</vt:lpstr>
      <vt:lpstr>1. Vocal-auditory channel </vt:lpstr>
      <vt:lpstr>1. Vocal-auditory channel </vt:lpstr>
      <vt:lpstr>1. Vocal-auditory channel </vt:lpstr>
      <vt:lpstr>2. Arbitrariness</vt:lpstr>
      <vt:lpstr>2. Arbitrariness</vt:lpstr>
      <vt:lpstr>3. Semanticity</vt:lpstr>
      <vt:lpstr>3. Semanticity</vt:lpstr>
      <vt:lpstr>3. Semanticity</vt:lpstr>
      <vt:lpstr>4. Displacement</vt:lpstr>
      <vt:lpstr>4. Displacement</vt:lpstr>
      <vt:lpstr>4. Displacement</vt:lpstr>
      <vt:lpstr>4. Displacement</vt:lpstr>
      <vt:lpstr>5. Duality or Double-articulation</vt:lpstr>
      <vt:lpstr>Slide 21</vt:lpstr>
      <vt:lpstr>5. Duality or Double-articulation</vt:lpstr>
      <vt:lpstr>6. Creativity</vt:lpstr>
      <vt:lpstr>6. Creativity</vt:lpstr>
      <vt:lpstr>7. Cultural Transmission</vt:lpstr>
      <vt:lpstr>8. Discreetness</vt:lpstr>
      <vt:lpstr>9. Structure Dependence</vt:lpstr>
      <vt:lpstr>10. Prevarication</vt:lpstr>
      <vt:lpstr>11. Medium – transferability </vt:lpstr>
      <vt:lpstr>12. Reflexiveness </vt:lpstr>
      <vt:lpstr>13. Turn Taking</vt:lpstr>
      <vt:lpstr>14. Stimulus-freedom</vt:lpstr>
      <vt:lpstr>15. Learnability</vt:lpstr>
      <vt:lpstr>15. Learnability: teaching an ape</vt:lpstr>
      <vt:lpstr>15. Learnability</vt:lpstr>
      <vt:lpstr>15. Learnability</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Its Nature, Structure &amp; Functions</dc:title>
  <dc:creator>Numan</dc:creator>
  <cp:lastModifiedBy>NTS</cp:lastModifiedBy>
  <cp:revision>98</cp:revision>
  <dcterms:created xsi:type="dcterms:W3CDTF">2013-05-29T04:46:00Z</dcterms:created>
  <dcterms:modified xsi:type="dcterms:W3CDTF">2013-05-29T12:41:29Z</dcterms:modified>
</cp:coreProperties>
</file>