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61" r:id="rId5"/>
    <p:sldId id="258"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80" r:id="rId20"/>
    <p:sldId id="276" r:id="rId21"/>
    <p:sldId id="277" r:id="rId22"/>
    <p:sldId id="281" r:id="rId23"/>
    <p:sldId id="284" r:id="rId24"/>
    <p:sldId id="285" r:id="rId25"/>
    <p:sldId id="287" r:id="rId26"/>
    <p:sldId id="288" r:id="rId27"/>
    <p:sldId id="289" r:id="rId28"/>
    <p:sldId id="290" r:id="rId29"/>
    <p:sldId id="291" r:id="rId30"/>
    <p:sldId id="292" r:id="rId31"/>
    <p:sldId id="286" r:id="rId32"/>
    <p:sldId id="293" r:id="rId33"/>
    <p:sldId id="27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487C624-098B-4466-B198-DE0A398E53D0}" type="datetimeFigureOut">
              <a:rPr lang="en-US" smtClean="0"/>
              <a:pPr/>
              <a:t>5/29/2013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B30BA31-681C-41DF-A242-CF9CF34EA9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0BA31-681C-41DF-A242-CF9CF34EA98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0BA31-681C-41DF-A242-CF9CF34EA98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B30BA31-681C-41DF-A242-CF9CF34EA98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B30BA31-681C-41DF-A242-CF9CF34EA98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B30BA31-681C-41DF-A242-CF9CF34EA98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B30BA31-681C-41DF-A242-CF9CF34EA9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487C624-098B-4466-B198-DE0A398E53D0}" type="datetimeFigureOut">
              <a:rPr lang="en-US" smtClean="0"/>
              <a:pPr/>
              <a:t>5/29/2013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B30BA31-681C-41DF-A242-CF9CF34EA98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487C624-098B-4466-B198-DE0A398E53D0}" type="datetimeFigureOut">
              <a:rPr lang="en-US" smtClean="0"/>
              <a:pPr/>
              <a:t>5/29/2013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B30BA31-681C-41DF-A242-CF9CF34EA98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0BA31-681C-41DF-A242-CF9CF34EA9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487C624-098B-4466-B198-DE0A398E53D0}" type="datetimeFigureOut">
              <a:rPr lang="en-US" smtClean="0"/>
              <a:pPr/>
              <a:t>5/29/2013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B30BA31-681C-41DF-A242-CF9CF34EA9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487C624-098B-4466-B198-DE0A398E53D0}" type="datetimeFigureOut">
              <a:rPr lang="en-US" smtClean="0"/>
              <a:pPr/>
              <a:t>5/29/2013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B30BA31-681C-41DF-A242-CF9CF34EA9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829761"/>
          </a:xfrm>
        </p:spPr>
        <p:txBody>
          <a:bodyPr/>
          <a:lstStyle/>
          <a:p>
            <a:r>
              <a:rPr lang="en-US" dirty="0" smtClean="0"/>
              <a:t>Introduction to Linguistics</a:t>
            </a:r>
            <a:endParaRPr lang="en-US" dirty="0"/>
          </a:p>
        </p:txBody>
      </p:sp>
      <p:sp>
        <p:nvSpPr>
          <p:cNvPr id="3" name="Subtitle 2"/>
          <p:cNvSpPr>
            <a:spLocks noGrp="1"/>
          </p:cNvSpPr>
          <p:nvPr>
            <p:ph type="subTitle" idx="1"/>
          </p:nvPr>
        </p:nvSpPr>
        <p:spPr>
          <a:xfrm>
            <a:off x="685800" y="3753296"/>
            <a:ext cx="7772400" cy="1199704"/>
          </a:xfrm>
        </p:spPr>
        <p:txBody>
          <a:bodyPr>
            <a:normAutofit fontScale="92500" lnSpcReduction="20000"/>
          </a:bodyPr>
          <a:lstStyle/>
          <a:p>
            <a:endParaRPr lang="en-US" dirty="0" smtClean="0"/>
          </a:p>
          <a:p>
            <a:r>
              <a:rPr lang="en-US" dirty="0" smtClean="0"/>
              <a:t>Lecture # 1</a:t>
            </a:r>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solidFill>
                  <a:srgbClr val="CC0000"/>
                </a:solidFill>
              </a:rPr>
              <a:t>	Misconceptions</a:t>
            </a:r>
          </a:p>
          <a:p>
            <a:endParaRPr lang="en-US" dirty="0" smtClean="0"/>
          </a:p>
          <a:p>
            <a:r>
              <a:rPr lang="en-US" sz="2400" i="1" dirty="0" smtClean="0"/>
              <a:t>What is your profession?</a:t>
            </a:r>
          </a:p>
          <a:p>
            <a:r>
              <a:rPr lang="en-US" sz="2400" i="1" dirty="0" smtClean="0"/>
              <a:t>I am a teacher.</a:t>
            </a:r>
          </a:p>
          <a:p>
            <a:r>
              <a:rPr lang="en-US" sz="2400" i="1" dirty="0" smtClean="0"/>
              <a:t>What do you teach?</a:t>
            </a:r>
          </a:p>
          <a:p>
            <a:r>
              <a:rPr lang="en-US" sz="2400" i="1" dirty="0" smtClean="0"/>
              <a:t>I teach Linguistics.</a:t>
            </a:r>
          </a:p>
          <a:p>
            <a:r>
              <a:rPr lang="en-US" sz="2400" i="1" dirty="0" smtClean="0"/>
              <a:t>Oh! It means you can speak a lot of languages.</a:t>
            </a:r>
          </a:p>
          <a:p>
            <a:r>
              <a:rPr lang="en-US" sz="2400" i="1" dirty="0" smtClean="0"/>
              <a:t>Well! I’m sorry. I can’t actually</a:t>
            </a:r>
            <a:r>
              <a:rPr lang="en-US" dirty="0" smtClean="0"/>
              <a:t>.</a:t>
            </a:r>
            <a:endParaRPr lang="en-US" dirty="0"/>
          </a:p>
        </p:txBody>
      </p:sp>
      <p:sp>
        <p:nvSpPr>
          <p:cNvPr id="3" name="Title 2"/>
          <p:cNvSpPr>
            <a:spLocks noGrp="1"/>
          </p:cNvSpPr>
          <p:nvPr>
            <p:ph type="title"/>
          </p:nvPr>
        </p:nvSpPr>
        <p:spPr/>
        <p:txBody>
          <a:bodyPr/>
          <a:lstStyle/>
          <a:p>
            <a:r>
              <a:rPr lang="en-US" dirty="0" smtClean="0"/>
              <a:t>What is Linguistics???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Linguistics is not teaching of or knowing about a particular language or set of languages. It’s beyond that.</a:t>
            </a:r>
          </a:p>
          <a:p>
            <a:endParaRPr lang="en-US" dirty="0" smtClean="0"/>
          </a:p>
          <a:p>
            <a:endParaRPr lang="en-US" dirty="0" smtClean="0"/>
          </a:p>
          <a:p>
            <a:endParaRPr lang="en-US" dirty="0" smtClean="0"/>
          </a:p>
          <a:p>
            <a:r>
              <a:rPr lang="en-US" b="1" dirty="0" smtClean="0">
                <a:solidFill>
                  <a:srgbClr val="002060"/>
                </a:solidFill>
              </a:rPr>
              <a:t>Do you know what Linguistics is????</a:t>
            </a:r>
            <a:endParaRPr lang="en-US" b="1" dirty="0">
              <a:solidFill>
                <a:srgbClr val="00206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Linguistics is study of Languages.</a:t>
            </a:r>
          </a:p>
          <a:p>
            <a:endParaRPr lang="en-US" dirty="0" smtClean="0"/>
          </a:p>
          <a:p>
            <a:endParaRPr lang="en-US" dirty="0" smtClean="0"/>
          </a:p>
          <a:p>
            <a:r>
              <a:rPr lang="en-US" dirty="0" smtClean="0"/>
              <a:t>Yes……… At the same time, it’s too much more than it</a:t>
            </a:r>
          </a:p>
          <a:p>
            <a:endParaRPr lang="en-US" dirty="0" smtClean="0"/>
          </a:p>
          <a:p>
            <a:r>
              <a:rPr lang="en-US" dirty="0" smtClean="0"/>
              <a:t>There are lot of misconceptions regarding the discipline of Linguistics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r>
              <a:rPr lang="en-US" dirty="0" smtClean="0"/>
              <a:t>To know What Linguistics is?</a:t>
            </a:r>
          </a:p>
          <a:p>
            <a:r>
              <a:rPr lang="en-US" dirty="0" smtClean="0"/>
              <a:t>It’s crucial to know what Linguistics is not? (Crystal, 1)</a:t>
            </a:r>
            <a:endParaRPr lang="en-US" dirty="0"/>
          </a:p>
        </p:txBody>
      </p:sp>
      <p:sp>
        <p:nvSpPr>
          <p:cNvPr id="3" name="Title 2"/>
          <p:cNvSpPr>
            <a:spLocks noGrp="1"/>
          </p:cNvSpPr>
          <p:nvPr>
            <p:ph type="title"/>
          </p:nvPr>
        </p:nvSpPr>
        <p:spPr/>
        <p:txBody>
          <a:bodyPr/>
          <a:lstStyle/>
          <a:p>
            <a:r>
              <a:rPr lang="en-US" dirty="0" smtClean="0"/>
              <a:t>What is Linguistics???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sz="3600" b="1" dirty="0" smtClean="0"/>
              <a:t>1. Linguistics is not Philology</a:t>
            </a:r>
          </a:p>
          <a:p>
            <a:r>
              <a:rPr lang="en-US" sz="2800" dirty="0" smtClean="0"/>
              <a:t>Philology is the study of history of language over time (Historical/ Diachronic approach)</a:t>
            </a:r>
          </a:p>
          <a:p>
            <a:r>
              <a:rPr lang="en-US" sz="2800" dirty="0" smtClean="0"/>
              <a:t>Linguistics is concerned with  a language(s) at one particular time without tracing history (Synchronic approach)</a:t>
            </a:r>
          </a:p>
          <a:p>
            <a:endParaRPr lang="en-US" dirty="0" smtClean="0"/>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What Linguistics is not??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sz="3600" b="1" dirty="0" smtClean="0"/>
              <a:t>2.Linguistics is not about Language Learning or Teaching</a:t>
            </a:r>
          </a:p>
          <a:p>
            <a:r>
              <a:rPr lang="en-US" sz="2800" dirty="0" smtClean="0"/>
              <a:t>Linguistics has not much concern with the discipline of Language Teaching or Learning</a:t>
            </a:r>
          </a:p>
          <a:p>
            <a:r>
              <a:rPr lang="en-US" sz="2800" dirty="0" smtClean="0"/>
              <a:t>But, it can improve ability of language learning because it talks about general forms and rules common to human language</a:t>
            </a:r>
          </a:p>
          <a:p>
            <a:endParaRPr lang="en-US" sz="2800" dirty="0" smtClean="0"/>
          </a:p>
          <a:p>
            <a:endParaRPr lang="en-US" dirty="0"/>
          </a:p>
        </p:txBody>
      </p:sp>
      <p:sp>
        <p:nvSpPr>
          <p:cNvPr id="3" name="Title 2"/>
          <p:cNvSpPr>
            <a:spLocks noGrp="1"/>
          </p:cNvSpPr>
          <p:nvPr>
            <p:ph type="title"/>
          </p:nvPr>
        </p:nvSpPr>
        <p:spPr/>
        <p:txBody>
          <a:bodyPr/>
          <a:lstStyle/>
          <a:p>
            <a:r>
              <a:rPr lang="en-US" dirty="0" smtClean="0"/>
              <a:t>What Linguistics is not??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r>
              <a:rPr lang="en-US" sz="3600" b="1" dirty="0" smtClean="0"/>
              <a:t>3. Linguistics is not concerned with Evaluation of a Language in Use</a:t>
            </a:r>
          </a:p>
          <a:p>
            <a:r>
              <a:rPr lang="en-US" sz="2800" dirty="0" smtClean="0"/>
              <a:t>Evaluation is job of critics not linguists</a:t>
            </a:r>
          </a:p>
          <a:p>
            <a:r>
              <a:rPr lang="en-US" sz="2800" dirty="0" smtClean="0"/>
              <a:t>Linguistics is objective</a:t>
            </a:r>
            <a:endParaRPr lang="en-US" sz="2800" dirty="0"/>
          </a:p>
        </p:txBody>
      </p:sp>
      <p:sp>
        <p:nvSpPr>
          <p:cNvPr id="3" name="Title 2"/>
          <p:cNvSpPr>
            <a:spLocks noGrp="1"/>
          </p:cNvSpPr>
          <p:nvPr>
            <p:ph type="title"/>
          </p:nvPr>
        </p:nvSpPr>
        <p:spPr/>
        <p:txBody>
          <a:bodyPr/>
          <a:lstStyle/>
          <a:p>
            <a:r>
              <a:rPr lang="en-US" dirty="0" smtClean="0"/>
              <a:t>What Linguistics is not??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r>
              <a:rPr lang="en-US" sz="3600" b="1" dirty="0" smtClean="0"/>
              <a:t>4. Linguistics is not concerned with Traditional Grammar Approaches towards Languages</a:t>
            </a:r>
          </a:p>
          <a:p>
            <a:r>
              <a:rPr lang="en-US" sz="2800" dirty="0" smtClean="0"/>
              <a:t>Linguistics is modern approach different from traditional grammar approaches</a:t>
            </a:r>
            <a:endParaRPr lang="en-US" sz="2800" dirty="0"/>
          </a:p>
        </p:txBody>
      </p:sp>
      <p:sp>
        <p:nvSpPr>
          <p:cNvPr id="3" name="Title 2"/>
          <p:cNvSpPr>
            <a:spLocks noGrp="1"/>
          </p:cNvSpPr>
          <p:nvPr>
            <p:ph type="title"/>
          </p:nvPr>
        </p:nvSpPr>
        <p:spPr/>
        <p:txBody>
          <a:bodyPr/>
          <a:lstStyle/>
          <a:p>
            <a:r>
              <a:rPr lang="en-US" dirty="0" smtClean="0"/>
              <a:t>What Linguistics is not??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2286000"/>
          <a:ext cx="8229600" cy="3200400"/>
        </p:xfrm>
        <a:graphic>
          <a:graphicData uri="http://schemas.openxmlformats.org/drawingml/2006/table">
            <a:tbl>
              <a:tblPr firstRow="1" bandRow="1">
                <a:tableStyleId>{5940675A-B579-460E-94D1-54222C63F5DA}</a:tableStyleId>
              </a:tblPr>
              <a:tblGrid>
                <a:gridCol w="4114800"/>
                <a:gridCol w="4114800"/>
              </a:tblGrid>
              <a:tr h="304800">
                <a:tc gridSpan="2">
                  <a:txBody>
                    <a:bodyPr/>
                    <a:lstStyle/>
                    <a:p>
                      <a:r>
                        <a:rPr lang="en-US" dirty="0" smtClean="0"/>
                        <a:t>1. Speech vs. Writing</a:t>
                      </a:r>
                      <a:endParaRPr lang="en-US" dirty="0"/>
                    </a:p>
                  </a:txBody>
                  <a:tcPr/>
                </a:tc>
                <a:tc hMerge="1">
                  <a:txBody>
                    <a:bodyPr/>
                    <a:lstStyle/>
                    <a:p>
                      <a:endParaRPr lang="en-US" dirty="0"/>
                    </a:p>
                  </a:txBody>
                  <a:tcPr/>
                </a:tc>
              </a:tr>
              <a:tr h="2758441">
                <a:tc>
                  <a:txBody>
                    <a:bodyPr/>
                    <a:lstStyle/>
                    <a:p>
                      <a:pPr>
                        <a:buFont typeface="Arial" pitchFamily="34" charset="0"/>
                        <a:buChar char="•"/>
                      </a:pPr>
                      <a:r>
                        <a:rPr lang="en-US" dirty="0" smtClean="0"/>
                        <a:t> Modern Linguistics value difference between speech</a:t>
                      </a:r>
                      <a:r>
                        <a:rPr lang="en-US" baseline="0" dirty="0" smtClean="0"/>
                        <a:t> and writing </a:t>
                      </a:r>
                    </a:p>
                    <a:p>
                      <a:r>
                        <a:rPr lang="en-US" baseline="0" dirty="0" smtClean="0"/>
                        <a:t>E.g. written plural forms are same but oral are different one:</a:t>
                      </a:r>
                    </a:p>
                    <a:p>
                      <a:r>
                        <a:rPr lang="en-US" baseline="0" dirty="0" smtClean="0"/>
                        <a:t>Boats ending sound ‘s’</a:t>
                      </a:r>
                    </a:p>
                    <a:p>
                      <a:r>
                        <a:rPr lang="en-US" baseline="0" dirty="0" smtClean="0"/>
                        <a:t>Trains ending sound ‘z’</a:t>
                      </a:r>
                    </a:p>
                    <a:p>
                      <a:pPr>
                        <a:buFont typeface="Arial" pitchFamily="34" charset="0"/>
                        <a:buChar char="•"/>
                      </a:pPr>
                      <a:r>
                        <a:rPr lang="en-US" baseline="0" dirty="0" smtClean="0"/>
                        <a:t>We speak before we write, sometimes we only speak</a:t>
                      </a:r>
                    </a:p>
                    <a:p>
                      <a:endParaRPr lang="en-US" dirty="0"/>
                    </a:p>
                  </a:txBody>
                  <a:tcPr/>
                </a:tc>
                <a:tc>
                  <a:txBody>
                    <a:bodyPr/>
                    <a:lstStyle/>
                    <a:p>
                      <a:pPr>
                        <a:buFont typeface="Arial" pitchFamily="34" charset="0"/>
                        <a:buChar char="•"/>
                      </a:pPr>
                      <a:r>
                        <a:rPr lang="en-US" dirty="0" smtClean="0"/>
                        <a:t>Traditional Grammar approaches</a:t>
                      </a:r>
                      <a:r>
                        <a:rPr lang="en-US" baseline="0" dirty="0" smtClean="0"/>
                        <a:t> don’t identify that written and verbal (speech) languages are two different forms</a:t>
                      </a:r>
                    </a:p>
                    <a:p>
                      <a:pPr>
                        <a:buFont typeface="Arial" pitchFamily="34" charset="0"/>
                        <a:buChar char="•"/>
                      </a:pPr>
                      <a:r>
                        <a:rPr lang="en-US" baseline="0" dirty="0" smtClean="0"/>
                        <a:t>Thus they tend to use the rules of one form over other</a:t>
                      </a:r>
                      <a:endParaRPr lang="en-US" dirty="0"/>
                    </a:p>
                  </a:txBody>
                  <a:tcPr/>
                </a:tc>
              </a:tr>
            </a:tbl>
          </a:graphicData>
        </a:graphic>
      </p:graphicFrame>
      <p:sp>
        <p:nvSpPr>
          <p:cNvPr id="3" name="Title 2"/>
          <p:cNvSpPr>
            <a:spLocks noGrp="1"/>
          </p:cNvSpPr>
          <p:nvPr>
            <p:ph type="title"/>
          </p:nvPr>
        </p:nvSpPr>
        <p:spPr>
          <a:xfrm>
            <a:off x="457200" y="5334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lstStyle/>
          <a:p>
            <a:endParaRPr lang="en-US" dirty="0" smtClean="0"/>
          </a:p>
          <a:p>
            <a:endParaRPr lang="en-US" dirty="0"/>
          </a:p>
        </p:txBody>
      </p:sp>
      <p:sp>
        <p:nvSpPr>
          <p:cNvPr id="3" name="Title 2"/>
          <p:cNvSpPr>
            <a:spLocks noGrp="1"/>
          </p:cNvSpPr>
          <p:nvPr>
            <p:ph type="title"/>
          </p:nvPr>
        </p:nvSpPr>
        <p:spPr>
          <a:xfrm>
            <a:off x="457200" y="6096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graphicFrame>
        <p:nvGraphicFramePr>
          <p:cNvPr id="4" name="Table 3"/>
          <p:cNvGraphicFramePr>
            <a:graphicFrameLocks noGrp="1"/>
          </p:cNvGraphicFramePr>
          <p:nvPr/>
        </p:nvGraphicFramePr>
        <p:xfrm>
          <a:off x="762000" y="2362200"/>
          <a:ext cx="7239000" cy="2545080"/>
        </p:xfrm>
        <a:graphic>
          <a:graphicData uri="http://schemas.openxmlformats.org/drawingml/2006/table">
            <a:tbl>
              <a:tblPr firstRow="1" bandRow="1">
                <a:tableStyleId>{5940675A-B579-460E-94D1-54222C63F5DA}</a:tableStyleId>
              </a:tblPr>
              <a:tblGrid>
                <a:gridCol w="3619500"/>
                <a:gridCol w="3619500"/>
              </a:tblGrid>
              <a:tr h="533400">
                <a:tc gridSpan="2">
                  <a:txBody>
                    <a:bodyPr/>
                    <a:lstStyle/>
                    <a:p>
                      <a:r>
                        <a:rPr lang="en-US" dirty="0" smtClean="0"/>
                        <a:t>2. Influence of Latin</a:t>
                      </a:r>
                      <a:endParaRPr lang="en-US" dirty="0"/>
                    </a:p>
                  </a:txBody>
                  <a:tcPr/>
                </a:tc>
                <a:tc hMerge="1">
                  <a:txBody>
                    <a:bodyPr/>
                    <a:lstStyle/>
                    <a:p>
                      <a:endParaRPr lang="en-US" dirty="0"/>
                    </a:p>
                  </a:txBody>
                  <a:tcPr/>
                </a:tc>
              </a:tr>
              <a:tr h="1295400">
                <a:tc>
                  <a:txBody>
                    <a:bodyPr/>
                    <a:lstStyle/>
                    <a:p>
                      <a:pPr>
                        <a:buFont typeface="Arial" pitchFamily="34" charset="0"/>
                        <a:buChar char="•"/>
                      </a:pPr>
                      <a:r>
                        <a:rPr lang="en-US" dirty="0" smtClean="0"/>
                        <a:t>Modern Linguistics consider every language separately </a:t>
                      </a:r>
                    </a:p>
                    <a:p>
                      <a:pPr>
                        <a:buFont typeface="Arial" pitchFamily="34" charset="0"/>
                        <a:buChar char="•"/>
                      </a:pPr>
                      <a:r>
                        <a:rPr lang="en-US" dirty="0" smtClean="0"/>
                        <a:t>We cannot measure one language against the yardsticks provided by other</a:t>
                      </a:r>
                      <a:endParaRPr lang="en-US" dirty="0"/>
                    </a:p>
                  </a:txBody>
                  <a:tcPr/>
                </a:tc>
                <a:tc>
                  <a:txBody>
                    <a:bodyPr/>
                    <a:lstStyle/>
                    <a:p>
                      <a:pPr>
                        <a:buFont typeface="Arial" pitchFamily="34" charset="0"/>
                        <a:buChar char="•"/>
                      </a:pPr>
                      <a:r>
                        <a:rPr lang="en-US" dirty="0" smtClean="0"/>
                        <a:t>Traditional Grammar approaches try to describe English in terms of Latin because they consider Classical languages (Latin, Greek,</a:t>
                      </a:r>
                      <a:r>
                        <a:rPr lang="en-US" baseline="0" dirty="0" smtClean="0"/>
                        <a:t> Roman etc.) had real models of language</a:t>
                      </a:r>
                      <a:endParaRPr lang="en-US"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286000"/>
          <a:ext cx="8229600" cy="2895600"/>
        </p:xfrm>
        <a:graphic>
          <a:graphicData uri="http://schemas.openxmlformats.org/drawingml/2006/table">
            <a:tbl>
              <a:tblPr firstRow="1" bandRow="1">
                <a:tableStyleId>{5940675A-B579-460E-94D1-54222C63F5DA}</a:tableStyleId>
              </a:tblPr>
              <a:tblGrid>
                <a:gridCol w="4114800"/>
                <a:gridCol w="4114800"/>
              </a:tblGrid>
              <a:tr h="609600">
                <a:tc gridSpan="2">
                  <a:txBody>
                    <a:bodyPr/>
                    <a:lstStyle/>
                    <a:p>
                      <a:r>
                        <a:rPr lang="en-US" dirty="0" smtClean="0"/>
                        <a:t>3. Logical Language(s)</a:t>
                      </a:r>
                      <a:endParaRPr lang="en-US" dirty="0"/>
                    </a:p>
                  </a:txBody>
                  <a:tcPr/>
                </a:tc>
                <a:tc hMerge="1">
                  <a:txBody>
                    <a:bodyPr/>
                    <a:lstStyle/>
                    <a:p>
                      <a:endParaRPr lang="en-US" dirty="0"/>
                    </a:p>
                  </a:txBody>
                  <a:tcPr/>
                </a:tc>
              </a:tr>
              <a:tr h="1562100">
                <a:tc>
                  <a:txBody>
                    <a:bodyPr/>
                    <a:lstStyle/>
                    <a:p>
                      <a:pPr>
                        <a:buFont typeface="Arial" pitchFamily="34" charset="0"/>
                        <a:buChar char="•"/>
                      </a:pPr>
                      <a:r>
                        <a:rPr lang="en-US" dirty="0" smtClean="0"/>
                        <a:t>According</a:t>
                      </a:r>
                      <a:r>
                        <a:rPr lang="en-US" baseline="0" dirty="0" smtClean="0"/>
                        <a:t> to Modern Linguistics, human language is not a logical construct</a:t>
                      </a:r>
                    </a:p>
                    <a:p>
                      <a:pPr>
                        <a:buFont typeface="Arial" pitchFamily="34" charset="0"/>
                        <a:buChar char="•"/>
                      </a:pPr>
                      <a:r>
                        <a:rPr lang="en-US" baseline="0" dirty="0" smtClean="0"/>
                        <a:t>One cannot apply logical rules over language </a:t>
                      </a:r>
                    </a:p>
                    <a:p>
                      <a:pPr>
                        <a:buFont typeface="Arial" pitchFamily="34" charset="0"/>
                        <a:buChar char="•"/>
                      </a:pPr>
                      <a:r>
                        <a:rPr lang="en-US" baseline="0" dirty="0" smtClean="0"/>
                        <a:t>Languages are rather unpredictable or they can be irregular</a:t>
                      </a:r>
                      <a:endParaRPr lang="en-US" dirty="0"/>
                    </a:p>
                  </a:txBody>
                  <a:tcPr/>
                </a:tc>
                <a:tc>
                  <a:txBody>
                    <a:bodyPr/>
                    <a:lstStyle/>
                    <a:p>
                      <a:pPr>
                        <a:buFont typeface="Arial" pitchFamily="34" charset="0"/>
                        <a:buChar char="•"/>
                      </a:pPr>
                      <a:r>
                        <a:rPr lang="en-US" dirty="0" smtClean="0"/>
                        <a:t>Language</a:t>
                      </a:r>
                      <a:r>
                        <a:rPr lang="en-US" baseline="0" dirty="0" smtClean="0"/>
                        <a:t> is a logical construct</a:t>
                      </a:r>
                    </a:p>
                    <a:p>
                      <a:pPr>
                        <a:buFont typeface="Arial" pitchFamily="34" charset="0"/>
                        <a:buChar char="•"/>
                      </a:pPr>
                      <a:r>
                        <a:rPr lang="en-US" baseline="0" dirty="0" smtClean="0"/>
                        <a:t>There are logics behind rules of grammar</a:t>
                      </a:r>
                    </a:p>
                    <a:p>
                      <a:pPr>
                        <a:buFont typeface="Arial" pitchFamily="34" charset="0"/>
                        <a:buChar char="•"/>
                      </a:pPr>
                      <a:r>
                        <a:rPr lang="en-US" baseline="0" dirty="0" smtClean="0"/>
                        <a:t>Some languages are logical and some are illogical</a:t>
                      </a:r>
                      <a:endParaRPr lang="en-US" dirty="0"/>
                    </a:p>
                  </a:txBody>
                  <a:tcPr/>
                </a:tc>
              </a:tr>
            </a:tbl>
          </a:graphicData>
        </a:graphic>
      </p:graphicFrame>
      <p:sp>
        <p:nvSpPr>
          <p:cNvPr id="3" name="Title 2"/>
          <p:cNvSpPr>
            <a:spLocks noGrp="1"/>
          </p:cNvSpPr>
          <p:nvPr>
            <p:ph type="title"/>
          </p:nvPr>
        </p:nvSpPr>
        <p:spPr>
          <a:xfrm>
            <a:off x="457200" y="274638"/>
            <a:ext cx="8229600" cy="1477962"/>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33400" y="2514600"/>
          <a:ext cx="8229600" cy="2194560"/>
        </p:xfrm>
        <a:graphic>
          <a:graphicData uri="http://schemas.openxmlformats.org/drawingml/2006/table">
            <a:tbl>
              <a:tblPr firstRow="1" bandRow="1">
                <a:tableStyleId>{5940675A-B579-460E-94D1-54222C63F5DA}</a:tableStyleId>
              </a:tblPr>
              <a:tblGrid>
                <a:gridCol w="4114800"/>
                <a:gridCol w="4114800"/>
              </a:tblGrid>
              <a:tr h="457200">
                <a:tc gridSpan="2">
                  <a:txBody>
                    <a:bodyPr/>
                    <a:lstStyle/>
                    <a:p>
                      <a:r>
                        <a:rPr lang="en-US" dirty="0" smtClean="0"/>
                        <a:t>4. complexity</a:t>
                      </a:r>
                      <a:endParaRPr lang="en-US" dirty="0"/>
                    </a:p>
                  </a:txBody>
                  <a:tcPr/>
                </a:tc>
                <a:tc hMerge="1">
                  <a:txBody>
                    <a:bodyPr/>
                    <a:lstStyle/>
                    <a:p>
                      <a:endParaRPr lang="en-US" dirty="0"/>
                    </a:p>
                  </a:txBody>
                  <a:tcPr/>
                </a:tc>
              </a:tr>
              <a:tr h="1562100">
                <a:tc>
                  <a:txBody>
                    <a:bodyPr/>
                    <a:lstStyle/>
                    <a:p>
                      <a:pPr>
                        <a:buFont typeface="Arial" pitchFamily="34" charset="0"/>
                        <a:buChar char="•"/>
                      </a:pPr>
                      <a:r>
                        <a:rPr lang="en-US" dirty="0" smtClean="0"/>
                        <a:t>Neither any language </a:t>
                      </a:r>
                      <a:r>
                        <a:rPr lang="en-US" baseline="0" dirty="0" smtClean="0"/>
                        <a:t>complex nor primitive</a:t>
                      </a:r>
                    </a:p>
                    <a:p>
                      <a:pPr>
                        <a:buFont typeface="Arial" pitchFamily="34" charset="0"/>
                        <a:buChar char="•"/>
                      </a:pPr>
                      <a:r>
                        <a:rPr lang="en-US" baseline="0" dirty="0" smtClean="0"/>
                        <a:t>We cannot say Chinese is a hardest one language on the basis of our experience of learning it, its not hard for Chinese  </a:t>
                      </a:r>
                      <a:endParaRPr lang="en-US" dirty="0"/>
                    </a:p>
                  </a:txBody>
                  <a:tcPr/>
                </a:tc>
                <a:tc>
                  <a:txBody>
                    <a:bodyPr/>
                    <a:lstStyle/>
                    <a:p>
                      <a:r>
                        <a:rPr lang="en-US" dirty="0" smtClean="0"/>
                        <a:t>Some languages are complex and some are simple</a:t>
                      </a:r>
                      <a:endParaRPr lang="en-US" dirty="0"/>
                    </a:p>
                  </a:txBody>
                  <a:tcPr/>
                </a:tc>
              </a:tr>
            </a:tbl>
          </a:graphicData>
        </a:graphic>
      </p:graphicFrame>
      <p:sp>
        <p:nvSpPr>
          <p:cNvPr id="3" name="Title 2"/>
          <p:cNvSpPr>
            <a:spLocks noGrp="1"/>
          </p:cNvSpPr>
          <p:nvPr>
            <p:ph type="title"/>
          </p:nvPr>
        </p:nvSpPr>
        <p:spPr>
          <a:xfrm>
            <a:off x="457200" y="6858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438400"/>
          <a:ext cx="8229600" cy="1920240"/>
        </p:xfrm>
        <a:graphic>
          <a:graphicData uri="http://schemas.openxmlformats.org/drawingml/2006/table">
            <a:tbl>
              <a:tblPr firstRow="1" bandRow="1">
                <a:tableStyleId>{5940675A-B579-460E-94D1-54222C63F5DA}</a:tableStyleId>
              </a:tblPr>
              <a:tblGrid>
                <a:gridCol w="4114800"/>
                <a:gridCol w="4114800"/>
              </a:tblGrid>
              <a:tr h="457200">
                <a:tc gridSpan="2">
                  <a:txBody>
                    <a:bodyPr/>
                    <a:lstStyle/>
                    <a:p>
                      <a:r>
                        <a:rPr lang="en-US" dirty="0" smtClean="0"/>
                        <a:t>5. Aesthetic Language(s)</a:t>
                      </a:r>
                      <a:endParaRPr lang="en-US" dirty="0"/>
                    </a:p>
                  </a:txBody>
                  <a:tcPr/>
                </a:tc>
                <a:tc hMerge="1">
                  <a:txBody>
                    <a:bodyPr/>
                    <a:lstStyle/>
                    <a:p>
                      <a:endParaRPr lang="en-US" dirty="0"/>
                    </a:p>
                  </a:txBody>
                  <a:tcPr/>
                </a:tc>
              </a:tr>
              <a:tr h="1066800">
                <a:tc>
                  <a:txBody>
                    <a:bodyPr/>
                    <a:lstStyle/>
                    <a:p>
                      <a:pPr>
                        <a:buFont typeface="Arial" pitchFamily="34" charset="0"/>
                        <a:buChar char="•"/>
                      </a:pPr>
                      <a:r>
                        <a:rPr lang="en-US" dirty="0" smtClean="0"/>
                        <a:t>Languages</a:t>
                      </a:r>
                      <a:r>
                        <a:rPr lang="en-US" baseline="0" dirty="0" smtClean="0"/>
                        <a:t> are neither beautiful nor ugly </a:t>
                      </a:r>
                    </a:p>
                    <a:p>
                      <a:pPr>
                        <a:buFont typeface="Arial" pitchFamily="34" charset="0"/>
                        <a:buChar char="•"/>
                      </a:pPr>
                      <a:r>
                        <a:rPr lang="en-US" baseline="0" dirty="0" smtClean="0"/>
                        <a:t>Every language has its own standards for aesthetic sense/ beauty</a:t>
                      </a:r>
                      <a:endParaRPr lang="en-US" dirty="0"/>
                    </a:p>
                  </a:txBody>
                  <a:tcPr/>
                </a:tc>
                <a:tc>
                  <a:txBody>
                    <a:bodyPr/>
                    <a:lstStyle/>
                    <a:p>
                      <a:pPr>
                        <a:buFont typeface="Arial" pitchFamily="34" charset="0"/>
                        <a:buChar char="•"/>
                      </a:pPr>
                      <a:r>
                        <a:rPr lang="en-US" dirty="0" smtClean="0"/>
                        <a:t>Classical languages were</a:t>
                      </a:r>
                      <a:r>
                        <a:rPr lang="en-US" baseline="0" dirty="0" smtClean="0"/>
                        <a:t> more beautifully constructed </a:t>
                      </a:r>
                    </a:p>
                    <a:p>
                      <a:pPr>
                        <a:buFont typeface="Arial" pitchFamily="34" charset="0"/>
                        <a:buChar char="•"/>
                      </a:pPr>
                      <a:r>
                        <a:rPr lang="en-US" baseline="0" dirty="0" smtClean="0"/>
                        <a:t>They had higher aesthetic value than the modern ones</a:t>
                      </a:r>
                      <a:endParaRPr lang="en-US" dirty="0"/>
                    </a:p>
                  </a:txBody>
                  <a:tcPr/>
                </a:tc>
              </a:tr>
            </a:tbl>
          </a:graphicData>
        </a:graphic>
      </p:graphicFrame>
      <p:sp>
        <p:nvSpPr>
          <p:cNvPr id="3" name="Title 2"/>
          <p:cNvSpPr>
            <a:spLocks noGrp="1"/>
          </p:cNvSpPr>
          <p:nvPr>
            <p:ph type="title"/>
          </p:nvPr>
        </p:nvSpPr>
        <p:spPr>
          <a:xfrm>
            <a:off x="457200" y="5334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438400"/>
          <a:ext cx="8229600" cy="2819400"/>
        </p:xfrm>
        <a:graphic>
          <a:graphicData uri="http://schemas.openxmlformats.org/drawingml/2006/table">
            <a:tbl>
              <a:tblPr firstRow="1" bandRow="1">
                <a:tableStyleId>{5940675A-B579-460E-94D1-54222C63F5DA}</a:tableStyleId>
              </a:tblPr>
              <a:tblGrid>
                <a:gridCol w="4114800"/>
                <a:gridCol w="4114800"/>
              </a:tblGrid>
              <a:tr h="533400">
                <a:tc gridSpan="2">
                  <a:txBody>
                    <a:bodyPr/>
                    <a:lstStyle/>
                    <a:p>
                      <a:r>
                        <a:rPr lang="en-US" dirty="0" smtClean="0"/>
                        <a:t>6. Historical meanings of languages are correct</a:t>
                      </a:r>
                      <a:endParaRPr lang="en-US" dirty="0"/>
                    </a:p>
                  </a:txBody>
                  <a:tcPr/>
                </a:tc>
                <a:tc hMerge="1">
                  <a:txBody>
                    <a:bodyPr/>
                    <a:lstStyle/>
                    <a:p>
                      <a:endParaRPr lang="en-US" dirty="0"/>
                    </a:p>
                  </a:txBody>
                  <a:tcPr/>
                </a:tc>
              </a:tr>
              <a:tr h="1333500">
                <a:tc>
                  <a:txBody>
                    <a:bodyPr/>
                    <a:lstStyle/>
                    <a:p>
                      <a:pPr>
                        <a:buFont typeface="Arial" pitchFamily="34" charset="0"/>
                        <a:buChar char="•"/>
                      </a:pPr>
                      <a:r>
                        <a:rPr lang="en-US" dirty="0" smtClean="0"/>
                        <a:t>Languages change</a:t>
                      </a:r>
                    </a:p>
                    <a:p>
                      <a:pPr>
                        <a:buFont typeface="Arial" pitchFamily="34" charset="0"/>
                        <a:buChar char="•"/>
                      </a:pPr>
                      <a:r>
                        <a:rPr lang="en-US" dirty="0" smtClean="0"/>
                        <a:t>Meanings change and we need to accept the current or latest meanings </a:t>
                      </a:r>
                      <a:endParaRPr lang="en-US" dirty="0"/>
                    </a:p>
                  </a:txBody>
                  <a:tcPr/>
                </a:tc>
                <a:tc>
                  <a:txBody>
                    <a:bodyPr/>
                    <a:lstStyle/>
                    <a:p>
                      <a:pPr>
                        <a:buFont typeface="Arial" pitchFamily="34" charset="0"/>
                        <a:buChar char="•"/>
                      </a:pPr>
                      <a:r>
                        <a:rPr lang="en-US" dirty="0" smtClean="0"/>
                        <a:t>Good</a:t>
                      </a:r>
                      <a:r>
                        <a:rPr lang="en-US" baseline="0" dirty="0" smtClean="0"/>
                        <a:t> languages rarely change</a:t>
                      </a:r>
                    </a:p>
                    <a:p>
                      <a:pPr>
                        <a:buFont typeface="Arial" pitchFamily="34" charset="0"/>
                        <a:buChar char="•"/>
                      </a:pPr>
                      <a:r>
                        <a:rPr lang="en-US" baseline="0" dirty="0" smtClean="0"/>
                        <a:t>Correct meaning are the one which were in history</a:t>
                      </a:r>
                    </a:p>
                    <a:p>
                      <a:pPr>
                        <a:buFont typeface="Arial" pitchFamily="34" charset="0"/>
                        <a:buChar char="•"/>
                      </a:pPr>
                      <a:r>
                        <a:rPr lang="en-US" baseline="0" dirty="0" smtClean="0"/>
                        <a:t>E.g. nice (current meaning ‘good’, historic meaning ‘silly’ and Latin origin meaning ‘ignorant’) We should consider original meaning of the word that is ‘ignorant’</a:t>
                      </a:r>
                      <a:endParaRPr lang="en-US" dirty="0"/>
                    </a:p>
                  </a:txBody>
                  <a:tcPr/>
                </a:tc>
              </a:tr>
            </a:tbl>
          </a:graphicData>
        </a:graphic>
      </p:graphicFrame>
      <p:sp>
        <p:nvSpPr>
          <p:cNvPr id="3" name="Title 2"/>
          <p:cNvSpPr>
            <a:spLocks noGrp="1"/>
          </p:cNvSpPr>
          <p:nvPr>
            <p:ph type="title"/>
          </p:nvPr>
        </p:nvSpPr>
        <p:spPr>
          <a:xfrm>
            <a:off x="457200" y="274638"/>
            <a:ext cx="8229600" cy="1630362"/>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209800"/>
          <a:ext cx="8229600" cy="3916680"/>
        </p:xfrm>
        <a:graphic>
          <a:graphicData uri="http://schemas.openxmlformats.org/drawingml/2006/table">
            <a:tbl>
              <a:tblPr firstRow="1" bandRow="1">
                <a:tableStyleId>{5940675A-B579-460E-94D1-54222C63F5DA}</a:tableStyleId>
              </a:tblPr>
              <a:tblGrid>
                <a:gridCol w="4114800"/>
                <a:gridCol w="4114800"/>
              </a:tblGrid>
              <a:tr h="533400">
                <a:tc gridSpan="2">
                  <a:txBody>
                    <a:bodyPr/>
                    <a:lstStyle/>
                    <a:p>
                      <a:r>
                        <a:rPr lang="en-US" dirty="0" smtClean="0"/>
                        <a:t>7. Vague Definitions</a:t>
                      </a:r>
                      <a:endParaRPr lang="en-US" dirty="0"/>
                    </a:p>
                  </a:txBody>
                  <a:tcPr/>
                </a:tc>
                <a:tc hMerge="1">
                  <a:txBody>
                    <a:bodyPr/>
                    <a:lstStyle/>
                    <a:p>
                      <a:endParaRPr lang="en-US" dirty="0"/>
                    </a:p>
                  </a:txBody>
                  <a:tcPr/>
                </a:tc>
              </a:tr>
              <a:tr h="1104900">
                <a:tc>
                  <a:txBody>
                    <a:bodyPr/>
                    <a:lstStyle/>
                    <a:p>
                      <a:pPr>
                        <a:buFont typeface="Arial" pitchFamily="34" charset="0"/>
                        <a:buChar char="•"/>
                      </a:pPr>
                      <a:r>
                        <a:rPr lang="en-US" dirty="0" smtClean="0"/>
                        <a:t>According to Modern Linguistics, the definitions provided by Traditional</a:t>
                      </a:r>
                      <a:r>
                        <a:rPr lang="en-US" baseline="0" dirty="0" smtClean="0"/>
                        <a:t> Grammarians are vague and obscure</a:t>
                      </a:r>
                    </a:p>
                    <a:p>
                      <a:pPr>
                        <a:buFont typeface="Arial" pitchFamily="34" charset="0"/>
                        <a:buChar char="•"/>
                      </a:pPr>
                      <a:r>
                        <a:rPr lang="en-US" baseline="0" dirty="0" smtClean="0"/>
                        <a:t>Need to redefine grammatical terms</a:t>
                      </a:r>
                    </a:p>
                    <a:p>
                      <a:pPr>
                        <a:buFont typeface="Arial" pitchFamily="34" charset="0"/>
                        <a:buChar char="•"/>
                      </a:pPr>
                      <a:r>
                        <a:rPr lang="en-US" baseline="0" dirty="0" smtClean="0"/>
                        <a:t>E.g. If Noun is a naming word for place person and thing then what about abstract nouns, gerunds ???</a:t>
                      </a:r>
                    </a:p>
                    <a:p>
                      <a:pPr>
                        <a:buFont typeface="Arial" pitchFamily="34" charset="0"/>
                        <a:buChar char="•"/>
                      </a:pPr>
                      <a:r>
                        <a:rPr lang="en-US" baseline="0" dirty="0" smtClean="0"/>
                        <a:t>If verbs are doing words then what about linking and helping verbs???</a:t>
                      </a:r>
                      <a:endParaRPr lang="en-US" dirty="0"/>
                    </a:p>
                  </a:txBody>
                  <a:tcPr/>
                </a:tc>
                <a:tc>
                  <a:txBody>
                    <a:bodyPr/>
                    <a:lstStyle/>
                    <a:p>
                      <a:pPr>
                        <a:buFont typeface="Arial" pitchFamily="34" charset="0"/>
                        <a:buChar char="•"/>
                      </a:pPr>
                      <a:r>
                        <a:rPr lang="en-US" dirty="0" smtClean="0"/>
                        <a:t>There are certain fixed definitions</a:t>
                      </a:r>
                      <a:r>
                        <a:rPr lang="en-US" baseline="0" dirty="0" smtClean="0"/>
                        <a:t> of grammatical terms like of parts of speech</a:t>
                      </a:r>
                    </a:p>
                    <a:p>
                      <a:pPr>
                        <a:buFont typeface="Arial" pitchFamily="34" charset="0"/>
                        <a:buChar char="•"/>
                      </a:pPr>
                      <a:r>
                        <a:rPr lang="en-US" baseline="0" dirty="0" smtClean="0"/>
                        <a:t>E.g. Noun is a naming word for place person and thing</a:t>
                      </a:r>
                    </a:p>
                    <a:p>
                      <a:pPr>
                        <a:buFont typeface="Arial" pitchFamily="34" charset="0"/>
                        <a:buChar char="•"/>
                      </a:pPr>
                      <a:r>
                        <a:rPr lang="en-US" baseline="0" dirty="0" smtClean="0"/>
                        <a:t>E.g. Verbs are doing words</a:t>
                      </a:r>
                      <a:endParaRPr lang="en-US" dirty="0"/>
                    </a:p>
                  </a:txBody>
                  <a:tcPr/>
                </a:tc>
              </a:tr>
            </a:tbl>
          </a:graphicData>
        </a:graphic>
      </p:graphicFrame>
      <p:sp>
        <p:nvSpPr>
          <p:cNvPr id="3" name="Title 2"/>
          <p:cNvSpPr>
            <a:spLocks noGrp="1"/>
          </p:cNvSpPr>
          <p:nvPr>
            <p:ph type="title"/>
          </p:nvPr>
        </p:nvSpPr>
        <p:spPr>
          <a:xfrm>
            <a:off x="457200" y="6096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026091"/>
          </a:xfrm>
        </p:spPr>
        <p:txBody>
          <a:bodyPr/>
          <a:lstStyle/>
          <a:p>
            <a:endParaRPr lang="en-US" dirty="0" smtClean="0"/>
          </a:p>
          <a:p>
            <a:endParaRPr lang="en-US" dirty="0" smtClean="0"/>
          </a:p>
          <a:p>
            <a:r>
              <a:rPr lang="en-US" dirty="0" smtClean="0"/>
              <a:t>To sum up, Modern Linguistics has a descriptive approach (describe facts about language, describe rules do not make it) whereas, Traditional Grammarians have Prescriptive approach (give prescription and make rules about how people ought to speak and write in conformity with some standards)</a:t>
            </a:r>
            <a:endParaRPr lang="en-US" dirty="0"/>
          </a:p>
        </p:txBody>
      </p:sp>
      <p:sp>
        <p:nvSpPr>
          <p:cNvPr id="3" name="Title 2"/>
          <p:cNvSpPr>
            <a:spLocks noGrp="1"/>
          </p:cNvSpPr>
          <p:nvPr>
            <p:ph type="title"/>
          </p:nvPr>
        </p:nvSpPr>
        <p:spPr>
          <a:xfrm>
            <a:off x="457200" y="685800"/>
            <a:ext cx="8229600" cy="1143000"/>
          </a:xfrm>
        </p:spPr>
        <p:txBody>
          <a:bodyPr>
            <a:normAutofit fontScale="90000"/>
          </a:bodyPr>
          <a:lstStyle/>
          <a:p>
            <a:r>
              <a:rPr lang="en-US" dirty="0" smtClean="0"/>
              <a:t>What Linguistics is not??</a:t>
            </a:r>
            <a:br>
              <a:rPr lang="en-US" dirty="0" smtClean="0"/>
            </a:br>
            <a:r>
              <a:rPr lang="en-US" dirty="0" smtClean="0"/>
              <a:t>Linguistics vs. Traditional Grammar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What Linguistics is not???</a:t>
            </a:r>
          </a:p>
          <a:p>
            <a:endParaRPr lang="en-US" dirty="0" smtClean="0"/>
          </a:p>
          <a:p>
            <a:endParaRPr lang="en-US" dirty="0" smtClean="0"/>
          </a:p>
          <a:p>
            <a:endParaRPr lang="en-US" dirty="0" smtClean="0"/>
          </a:p>
          <a:p>
            <a:endParaRPr lang="en-US" dirty="0" smtClean="0"/>
          </a:p>
          <a:p>
            <a:endParaRPr lang="en-US" dirty="0" smtClean="0"/>
          </a:p>
          <a:p>
            <a:r>
              <a:rPr lang="en-US" dirty="0" smtClean="0"/>
              <a:t>What Linguistics is?</a:t>
            </a:r>
            <a:endParaRPr lang="en-US" dirty="0"/>
          </a:p>
        </p:txBody>
      </p:sp>
      <p:sp>
        <p:nvSpPr>
          <p:cNvPr id="4" name="Down Arrow 3"/>
          <p:cNvSpPr/>
          <p:nvPr/>
        </p:nvSpPr>
        <p:spPr>
          <a:xfrm>
            <a:off x="1905000" y="2743200"/>
            <a:ext cx="685800" cy="1524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Etymology: Latin origin of word</a:t>
            </a:r>
          </a:p>
          <a:p>
            <a:endParaRPr lang="en-US" dirty="0" smtClean="0"/>
          </a:p>
          <a:p>
            <a:pPr>
              <a:buNone/>
            </a:pPr>
            <a:r>
              <a:rPr lang="en-US" dirty="0" smtClean="0"/>
              <a:t>				Linguistics</a:t>
            </a:r>
          </a:p>
          <a:p>
            <a:pPr>
              <a:buNone/>
            </a:pPr>
            <a:endParaRPr lang="en-US" dirty="0" smtClean="0"/>
          </a:p>
          <a:p>
            <a:pPr>
              <a:buNone/>
            </a:pPr>
            <a:r>
              <a:rPr lang="en-US" dirty="0" smtClean="0"/>
              <a:t>		Lingua                             </a:t>
            </a:r>
            <a:r>
              <a:rPr lang="en-US" dirty="0" err="1" smtClean="0"/>
              <a:t>istics</a:t>
            </a:r>
            <a:endParaRPr lang="en-US" dirty="0" smtClean="0"/>
          </a:p>
          <a:p>
            <a:pPr>
              <a:buNone/>
            </a:pPr>
            <a:r>
              <a:rPr lang="en-US" dirty="0" smtClean="0"/>
              <a:t>		Tongue                       knowledge/ science</a:t>
            </a:r>
          </a:p>
          <a:p>
            <a:pPr>
              <a:buNone/>
            </a:pPr>
            <a:endParaRPr lang="en-US" dirty="0" smtClean="0"/>
          </a:p>
          <a:p>
            <a:r>
              <a:rPr lang="en-US" dirty="0" smtClean="0"/>
              <a:t>Linguistics is ‘scientific study of language’</a:t>
            </a:r>
          </a:p>
          <a:p>
            <a:endParaRPr lang="en-US" dirty="0" smtClean="0"/>
          </a:p>
          <a:p>
            <a:r>
              <a:rPr lang="en-US" dirty="0" smtClean="0"/>
              <a:t>Scientific????</a:t>
            </a:r>
          </a:p>
          <a:p>
            <a:r>
              <a:rPr lang="en-US" dirty="0" smtClean="0"/>
              <a:t>Language????</a:t>
            </a:r>
          </a:p>
          <a:p>
            <a:pPr>
              <a:buNone/>
            </a:pPr>
            <a:endParaRPr lang="en-US" dirty="0"/>
          </a:p>
        </p:txBody>
      </p:sp>
      <p:sp>
        <p:nvSpPr>
          <p:cNvPr id="3" name="Title 2"/>
          <p:cNvSpPr>
            <a:spLocks noGrp="1"/>
          </p:cNvSpPr>
          <p:nvPr>
            <p:ph type="title"/>
          </p:nvPr>
        </p:nvSpPr>
        <p:spPr/>
        <p:txBody>
          <a:bodyPr/>
          <a:lstStyle/>
          <a:p>
            <a:r>
              <a:rPr lang="en-US" dirty="0" smtClean="0"/>
              <a:t>What Linguistics is?</a:t>
            </a:r>
            <a:endParaRPr lang="en-US" dirty="0"/>
          </a:p>
        </p:txBody>
      </p:sp>
      <p:cxnSp>
        <p:nvCxnSpPr>
          <p:cNvPr id="5" name="Straight Arrow Connector 4"/>
          <p:cNvCxnSpPr/>
          <p:nvPr/>
        </p:nvCxnSpPr>
        <p:spPr>
          <a:xfrm rot="10800000" flipV="1">
            <a:off x="2514600" y="2590800"/>
            <a:ext cx="15240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038600" y="2590800"/>
            <a:ext cx="16764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Scientific</a:t>
            </a:r>
          </a:p>
          <a:p>
            <a:endParaRPr lang="en-US" dirty="0" smtClean="0"/>
          </a:p>
          <a:p>
            <a:r>
              <a:rPr lang="en-US" dirty="0" smtClean="0"/>
              <a:t>Systematic</a:t>
            </a:r>
          </a:p>
          <a:p>
            <a:r>
              <a:rPr lang="en-US" dirty="0" smtClean="0"/>
              <a:t>Follows scientific procedure of making observation, making hypothesis, conducting tests, establishing theory</a:t>
            </a:r>
            <a:endParaRPr lang="en-US" dirty="0"/>
          </a:p>
        </p:txBody>
      </p:sp>
      <p:sp>
        <p:nvSpPr>
          <p:cNvPr id="3" name="Title 2"/>
          <p:cNvSpPr>
            <a:spLocks noGrp="1"/>
          </p:cNvSpPr>
          <p:nvPr>
            <p:ph type="title"/>
          </p:nvPr>
        </p:nvSpPr>
        <p:spPr/>
        <p:txBody>
          <a:bodyPr/>
          <a:lstStyle/>
          <a:p>
            <a:r>
              <a:rPr lang="en-US" dirty="0" smtClean="0"/>
              <a:t>What Linguistics is?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b="1" dirty="0" smtClean="0"/>
          </a:p>
          <a:p>
            <a:r>
              <a:rPr lang="en-US" b="1" dirty="0" smtClean="0"/>
              <a:t>Language</a:t>
            </a:r>
          </a:p>
          <a:p>
            <a:endParaRPr lang="en-US" dirty="0" smtClean="0"/>
          </a:p>
          <a:p>
            <a:r>
              <a:rPr lang="en-US" sz="2200" i="1" dirty="0" smtClean="0"/>
              <a:t>Do you know, What is Language?</a:t>
            </a:r>
          </a:p>
          <a:p>
            <a:r>
              <a:rPr lang="en-US" sz="2200" i="1" dirty="0" smtClean="0"/>
              <a:t>Yes, I know what language is. Of course, I speak it all the time.</a:t>
            </a:r>
          </a:p>
          <a:p>
            <a:r>
              <a:rPr lang="en-US" sz="2200" i="1" dirty="0" smtClean="0"/>
              <a:t>Well, define it.</a:t>
            </a:r>
          </a:p>
          <a:p>
            <a:r>
              <a:rPr lang="en-US" sz="2200" i="1" dirty="0" err="1" smtClean="0"/>
              <a:t>Hmmmn</a:t>
            </a:r>
            <a:r>
              <a:rPr lang="en-US" sz="2200" i="1" dirty="0" smtClean="0"/>
              <a:t>, Language is what I speak </a:t>
            </a:r>
            <a:r>
              <a:rPr lang="en-US" sz="2200" i="1" dirty="0" err="1" smtClean="0"/>
              <a:t>hmmmn</a:t>
            </a:r>
            <a:r>
              <a:rPr lang="en-US" sz="2200" i="1" dirty="0" smtClean="0"/>
              <a:t>….</a:t>
            </a:r>
          </a:p>
          <a:p>
            <a:endParaRPr lang="en-US" sz="2200" i="1" dirty="0" smtClean="0"/>
          </a:p>
          <a:p>
            <a:r>
              <a:rPr lang="en-US" dirty="0" smtClean="0"/>
              <a:t>An ordinary man has never proper words to define it</a:t>
            </a:r>
          </a:p>
          <a:p>
            <a:endParaRPr lang="en-US" dirty="0" smtClean="0"/>
          </a:p>
          <a:p>
            <a:r>
              <a:rPr lang="en-US" b="1" dirty="0" smtClean="0">
                <a:solidFill>
                  <a:schemeClr val="accent1">
                    <a:lumMod val="75000"/>
                  </a:schemeClr>
                </a:solidFill>
              </a:rPr>
              <a:t>Language is a tool of communication</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‘Language is a primarily human and non-instinctive method of communicating ideas, emotions and desire by means of a system of voluntarily produced symbols’ (Sapir, 1921)</a:t>
            </a:r>
          </a:p>
          <a:p>
            <a:r>
              <a:rPr lang="en-US" dirty="0" smtClean="0"/>
              <a:t>‘Language may be defined as the expression of thought by means of speech sounds’ (Sweet, 1993)</a:t>
            </a:r>
          </a:p>
          <a:p>
            <a:r>
              <a:rPr lang="en-US" dirty="0" smtClean="0"/>
              <a:t>‘Language is a system of conventional, spoken or written symbols by means of which human beings, as members of a social group and participants in its culture, communicate’ (Encyclopedia Britannica) </a:t>
            </a:r>
            <a:endParaRPr lang="en-US" dirty="0"/>
          </a:p>
        </p:txBody>
      </p:sp>
      <p:sp>
        <p:nvSpPr>
          <p:cNvPr id="3" name="Title 2"/>
          <p:cNvSpPr>
            <a:spLocks noGrp="1"/>
          </p:cNvSpPr>
          <p:nvPr>
            <p:ph type="title"/>
          </p:nvPr>
        </p:nvSpPr>
        <p:spPr/>
        <p:txBody>
          <a:bodyPr>
            <a:normAutofit fontScale="90000"/>
          </a:bodyPr>
          <a:lstStyle/>
          <a:p>
            <a:r>
              <a:rPr lang="en-US" dirty="0" smtClean="0"/>
              <a:t>Standard Definitions of Language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a:t>
            </a:r>
          </a:p>
          <a:p>
            <a:pPr>
              <a:buNone/>
            </a:pPr>
            <a:r>
              <a:rPr lang="en-US" b="1" u="sng" dirty="0" smtClean="0"/>
              <a:t>Descriptive Linguistics</a:t>
            </a:r>
          </a:p>
          <a:p>
            <a:r>
              <a:rPr lang="en-US" dirty="0" smtClean="0"/>
              <a:t>Descriptive Linguistics is primarily concerned with study of language with special reference to the questions:</a:t>
            </a:r>
          </a:p>
          <a:p>
            <a:r>
              <a:rPr lang="en-US" dirty="0" smtClean="0"/>
              <a:t>(a) what exactly do we know when we know a language </a:t>
            </a:r>
          </a:p>
          <a:p>
            <a:r>
              <a:rPr lang="en-US" dirty="0" smtClean="0"/>
              <a:t>(b) how is this knowledge acquired and </a:t>
            </a:r>
          </a:p>
          <a:p>
            <a:r>
              <a:rPr lang="en-US" dirty="0" smtClean="0"/>
              <a:t>(c) how is such knowledge used? </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a:t>
            </a:r>
          </a:p>
          <a:p>
            <a:pPr>
              <a:buNone/>
            </a:pPr>
            <a:r>
              <a:rPr lang="en-US" b="1" u="sng" dirty="0" smtClean="0"/>
              <a:t>	Historical Linguistics</a:t>
            </a:r>
          </a:p>
          <a:p>
            <a:r>
              <a:rPr lang="en-US" dirty="0" smtClean="0"/>
              <a:t>It studies the developments in languages in the course of time, the ways in which languages change from period to period and of the causes and results of such changes</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None/>
            </a:pPr>
            <a:r>
              <a:rPr lang="en-US" dirty="0" smtClean="0"/>
              <a:t>	</a:t>
            </a:r>
            <a:r>
              <a:rPr lang="en-US" b="1" u="sng" dirty="0" smtClean="0"/>
              <a:t>Comparative Linguistics</a:t>
            </a:r>
          </a:p>
          <a:p>
            <a:r>
              <a:rPr lang="en-US" dirty="0" smtClean="0"/>
              <a:t>It deals with distinctions among languages. It is primarily based on synchronic description of languages.</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None/>
            </a:pPr>
            <a:r>
              <a:rPr lang="en-US" dirty="0" smtClean="0"/>
              <a:t>	</a:t>
            </a:r>
            <a:r>
              <a:rPr lang="en-US" b="1" u="sng" dirty="0" smtClean="0"/>
              <a:t>Psycholinguistics</a:t>
            </a:r>
          </a:p>
          <a:p>
            <a:r>
              <a:rPr lang="en-US" dirty="0" smtClean="0"/>
              <a:t>It studies language as a mental phenomenon. It studies mental processes for production, acquisition and learning of languages. It also studies psychological factors like motivation, anxiety etc. with reference to language</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None/>
            </a:pPr>
            <a:r>
              <a:rPr lang="en-US" dirty="0" smtClean="0"/>
              <a:t>	</a:t>
            </a:r>
            <a:r>
              <a:rPr lang="en-US" b="1" u="sng" dirty="0" smtClean="0"/>
              <a:t>Sociolinguistics</a:t>
            </a:r>
          </a:p>
          <a:p>
            <a:r>
              <a:rPr lang="en-US" dirty="0" smtClean="0"/>
              <a:t>It is branch of linguistics that studies relationship between language and society. It particularly studies variations in language with reference to social, geographical, political and </a:t>
            </a:r>
            <a:r>
              <a:rPr lang="en-US" smtClean="0"/>
              <a:t>functional variables.  </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None/>
            </a:pPr>
            <a:r>
              <a:rPr lang="en-US" dirty="0" smtClean="0"/>
              <a:t>	</a:t>
            </a:r>
            <a:r>
              <a:rPr lang="en-US" b="1" u="sng" dirty="0" smtClean="0"/>
              <a:t>Anthropological Linguistics</a:t>
            </a:r>
          </a:p>
          <a:p>
            <a:r>
              <a:rPr lang="en-US" dirty="0" smtClean="0"/>
              <a:t>It is a part of sociolinguistics</a:t>
            </a:r>
          </a:p>
          <a:p>
            <a:r>
              <a:rPr lang="en-US" dirty="0" smtClean="0"/>
              <a:t>It studies a specific area of the evolution of language in human society and its role in the formation of a culture</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a:t>
            </a:r>
          </a:p>
          <a:p>
            <a:pPr>
              <a:buNone/>
            </a:pPr>
            <a:r>
              <a:rPr lang="en-US" dirty="0" smtClean="0"/>
              <a:t>	</a:t>
            </a:r>
            <a:r>
              <a:rPr lang="en-US" b="1" u="sng" dirty="0" smtClean="0"/>
              <a:t>Ethno linguistics</a:t>
            </a:r>
          </a:p>
          <a:p>
            <a:r>
              <a:rPr lang="en-US" dirty="0" smtClean="0"/>
              <a:t>It is also a sub branch of sociolinguistics</a:t>
            </a:r>
          </a:p>
          <a:p>
            <a:r>
              <a:rPr lang="en-US" dirty="0" smtClean="0"/>
              <a:t>It studies the variations in languages on the basis of social interaction among a few human races and cultures</a:t>
            </a:r>
          </a:p>
          <a:p>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None/>
            </a:pPr>
            <a:r>
              <a:rPr lang="en-US" dirty="0" smtClean="0"/>
              <a:t>	</a:t>
            </a:r>
            <a:r>
              <a:rPr lang="en-US" b="1" u="sng" dirty="0" smtClean="0"/>
              <a:t>Applied Linguistics</a:t>
            </a:r>
          </a:p>
          <a:p>
            <a:r>
              <a:rPr lang="en-US" dirty="0" smtClean="0"/>
              <a:t>It is about application of linguistics in various fields like teaching of foreign language, translation, lexicography, therapy, error analysis etc</a:t>
            </a:r>
          </a:p>
          <a:p>
            <a:r>
              <a:rPr lang="en-US" dirty="0" smtClean="0"/>
              <a:t>It applies linguistics theories on other areas of knowledge rather than producing new theories</a:t>
            </a:r>
            <a:endParaRPr lang="en-US" dirty="0"/>
          </a:p>
        </p:txBody>
      </p:sp>
      <p:sp>
        <p:nvSpPr>
          <p:cNvPr id="3" name="Title 2"/>
          <p:cNvSpPr>
            <a:spLocks noGrp="1"/>
          </p:cNvSpPr>
          <p:nvPr>
            <p:ph type="title"/>
          </p:nvPr>
        </p:nvSpPr>
        <p:spPr/>
        <p:txBody>
          <a:bodyPr>
            <a:normAutofit fontScale="90000"/>
          </a:bodyPr>
          <a:lstStyle/>
          <a:p>
            <a:r>
              <a:rPr lang="en-US" dirty="0" smtClean="0"/>
              <a:t>Linguistics as a Discipline: Scope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Linguistics is inter-disciplinary</a:t>
            </a:r>
            <a:endParaRPr lang="en-US" dirty="0"/>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1179227"/>
            <a:ext cx="5334000" cy="5440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What linguistics is not?</a:t>
            </a:r>
          </a:p>
          <a:p>
            <a:r>
              <a:rPr lang="en-US" dirty="0" smtClean="0"/>
              <a:t>Modern linguistics vs. traditional Grammarians</a:t>
            </a:r>
          </a:p>
          <a:p>
            <a:r>
              <a:rPr lang="en-US" dirty="0" smtClean="0"/>
              <a:t>What linguistics is?</a:t>
            </a:r>
          </a:p>
          <a:p>
            <a:r>
              <a:rPr lang="en-US" dirty="0" smtClean="0"/>
              <a:t>Branches of Linguistics</a:t>
            </a:r>
          </a:p>
          <a:p>
            <a:endParaRPr lang="en-US" dirty="0" smtClean="0"/>
          </a:p>
          <a:p>
            <a:r>
              <a:rPr lang="en-US" dirty="0" smtClean="0"/>
              <a:t>Lecture # 2: Language ????</a:t>
            </a:r>
            <a:endParaRPr lang="en-US" dirty="0"/>
          </a:p>
        </p:txBody>
      </p:sp>
      <p:sp>
        <p:nvSpPr>
          <p:cNvPr id="3" name="Title 2"/>
          <p:cNvSpPr>
            <a:spLocks noGrp="1"/>
          </p:cNvSpPr>
          <p:nvPr>
            <p:ph type="title"/>
          </p:nvPr>
        </p:nvSpPr>
        <p:spPr/>
        <p:txBody>
          <a:bodyPr/>
          <a:lstStyle/>
          <a:p>
            <a:r>
              <a:rPr lang="en-US" dirty="0" smtClean="0"/>
              <a:t>Recap</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smtClean="0"/>
          </a:p>
          <a:p>
            <a:r>
              <a:rPr lang="en-US" dirty="0" smtClean="0"/>
              <a:t>Crystal, David. (1985). </a:t>
            </a:r>
            <a:r>
              <a:rPr lang="en-US" i="1" dirty="0" smtClean="0"/>
              <a:t>What is Linguistics?. </a:t>
            </a:r>
            <a:r>
              <a:rPr lang="en-US" dirty="0" smtClean="0"/>
              <a:t>4</a:t>
            </a:r>
            <a:r>
              <a:rPr lang="en-US" baseline="30000" dirty="0" smtClean="0"/>
              <a:t>th</a:t>
            </a:r>
            <a:r>
              <a:rPr lang="en-US" dirty="0" smtClean="0"/>
              <a:t> Edition. USA: Edward Arnold</a:t>
            </a:r>
          </a:p>
          <a:p>
            <a:r>
              <a:rPr lang="en-US" dirty="0" smtClean="0"/>
              <a:t>Falk, Julia. (1978). </a:t>
            </a:r>
            <a:r>
              <a:rPr lang="en-US" i="1" dirty="0" smtClean="0"/>
              <a:t>Linguistics and Language</a:t>
            </a:r>
            <a:r>
              <a:rPr lang="en-US" dirty="0" smtClean="0"/>
              <a:t>. Canada: John, Wiley &amp; Sons.</a:t>
            </a:r>
          </a:p>
          <a:p>
            <a:r>
              <a:rPr lang="en-US" dirty="0" smtClean="0"/>
              <a:t>Sapir, E. (1921). </a:t>
            </a:r>
            <a:r>
              <a:rPr lang="en-US" i="1" dirty="0" smtClean="0"/>
              <a:t>Language</a:t>
            </a:r>
            <a:r>
              <a:rPr lang="en-US" dirty="0" smtClean="0"/>
              <a:t>. Brace &amp; World. </a:t>
            </a:r>
          </a:p>
          <a:p>
            <a:r>
              <a:rPr lang="en-US" dirty="0" smtClean="0"/>
              <a:t>Sweet, Henry. (1993). </a:t>
            </a:r>
            <a:r>
              <a:rPr lang="en-US" i="1" dirty="0" smtClean="0"/>
              <a:t>The History of Language from a Secondary Source</a:t>
            </a:r>
            <a:r>
              <a:rPr lang="en-US" dirty="0" smtClean="0"/>
              <a:t>. </a:t>
            </a:r>
            <a:endParaRPr lang="en-US" dirty="0"/>
          </a:p>
        </p:txBody>
      </p:sp>
      <p:sp>
        <p:nvSpPr>
          <p:cNvPr id="3" name="Title 2"/>
          <p:cNvSpPr>
            <a:spLocks noGrp="1"/>
          </p:cNvSpPr>
          <p:nvPr>
            <p:ph type="title"/>
          </p:nvPr>
        </p:nvSpPr>
        <p:spPr/>
        <p:txBody>
          <a:bodyPr/>
          <a:lstStyle/>
          <a:p>
            <a:r>
              <a:rPr lang="en-US" dirty="0" smtClean="0"/>
              <a:t>References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245</TotalTime>
  <Words>1083</Words>
  <Application>Microsoft Office PowerPoint</Application>
  <PresentationFormat>On-screen Show (4:3)</PresentationFormat>
  <Paragraphs>200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Introduction to Linguistics</vt:lpstr>
      <vt:lpstr>What is Linguistics???</vt:lpstr>
      <vt:lpstr>Slide 3</vt:lpstr>
      <vt:lpstr>Slide 4</vt:lpstr>
      <vt:lpstr>What is Linguistics???</vt:lpstr>
      <vt:lpstr>What Linguistics is not??</vt:lpstr>
      <vt:lpstr>What Linguistics is not??</vt:lpstr>
      <vt:lpstr>What Linguistics is not??</vt:lpstr>
      <vt:lpstr>What Linguistics is not??</vt:lpstr>
      <vt:lpstr>What Linguistics is not?? Linguistics vs. Traditional Grammar</vt:lpstr>
      <vt:lpstr>What Linguistics is not?? Linguistics vs. Traditional Grammar</vt:lpstr>
      <vt:lpstr>What Linguistics is not?? Linguistics vs. Traditional Grammar</vt:lpstr>
      <vt:lpstr>What Linguistics is not?? Linguistics vs. Traditional Grammar</vt:lpstr>
      <vt:lpstr>What Linguistics is not?? Linguistics vs. Traditional Grammar</vt:lpstr>
      <vt:lpstr>What Linguistics is not?? Linguistics vs. Traditional Grammar</vt:lpstr>
      <vt:lpstr>What Linguistics is not?? Linguistics vs. Traditional Grammar</vt:lpstr>
      <vt:lpstr>What Linguistics is not?? Linguistics vs. Traditional Grammar</vt:lpstr>
      <vt:lpstr>Slide 18</vt:lpstr>
      <vt:lpstr>What Linguistics is?</vt:lpstr>
      <vt:lpstr>What Linguistics is?</vt:lpstr>
      <vt:lpstr>Slide 21</vt:lpstr>
      <vt:lpstr>Standard Definitions of Language</vt:lpstr>
      <vt:lpstr>Linguistics as a Discipline: Scope</vt:lpstr>
      <vt:lpstr>Linguistics as a Discipline: Scope</vt:lpstr>
      <vt:lpstr>Linguistics as a Discipline: Scope</vt:lpstr>
      <vt:lpstr>Linguistics as a Discipline: Scope</vt:lpstr>
      <vt:lpstr>Linguistics as a Discipline: Scope</vt:lpstr>
      <vt:lpstr>Linguistics as a Discipline: Scope</vt:lpstr>
      <vt:lpstr>Linguistics as a Discipline: Scope</vt:lpstr>
      <vt:lpstr>Linguistics as a Discipline: Scope</vt:lpstr>
      <vt:lpstr>Linguistics is inter-disciplinary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Linguistics</dc:title>
  <dc:creator>Numan</dc:creator>
  <cp:lastModifiedBy>NTS</cp:lastModifiedBy>
  <cp:revision>116</cp:revision>
  <dcterms:created xsi:type="dcterms:W3CDTF">2013-05-22T18:17:04Z</dcterms:created>
  <dcterms:modified xsi:type="dcterms:W3CDTF">2013-05-29T11:21:10Z</dcterms:modified>
</cp:coreProperties>
</file>